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EBE"/>
    <a:srgbClr val="99FF33"/>
    <a:srgbClr val="FF5050"/>
    <a:srgbClr val="977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3073">
            <a:extLst>
              <a:ext uri="{FF2B5EF4-FFF2-40B4-BE49-F238E27FC236}">
                <a16:creationId xmlns:a16="http://schemas.microsoft.com/office/drawing/2014/main" id="{AEFDF5F8-07BB-4BEA-A10A-47C0102567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31747" name="Rechteck 3074">
            <a:extLst>
              <a:ext uri="{FF2B5EF4-FFF2-40B4-BE49-F238E27FC236}">
                <a16:creationId xmlns:a16="http://schemas.microsoft.com/office/drawing/2014/main" id="{8F25EB41-53C2-4CBD-885F-71C567182A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31748" name="Rechteck 3075">
            <a:extLst>
              <a:ext uri="{FF2B5EF4-FFF2-40B4-BE49-F238E27FC236}">
                <a16:creationId xmlns:a16="http://schemas.microsoft.com/office/drawing/2014/main" id="{8385D2A3-D5F4-4AED-9CAC-F7E33CAA4BE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hteck 3076">
            <a:extLst>
              <a:ext uri="{FF2B5EF4-FFF2-40B4-BE49-F238E27FC236}">
                <a16:creationId xmlns:a16="http://schemas.microsoft.com/office/drawing/2014/main" id="{F6A55829-64A1-4304-A570-4773C7F38D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1750" name="Rechteck 3077">
            <a:extLst>
              <a:ext uri="{FF2B5EF4-FFF2-40B4-BE49-F238E27FC236}">
                <a16:creationId xmlns:a16="http://schemas.microsoft.com/office/drawing/2014/main" id="{73C044FF-8244-4531-ABD3-FCE5B87DF4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3079" name="Rechteck 3078">
            <a:extLst>
              <a:ext uri="{FF2B5EF4-FFF2-40B4-BE49-F238E27FC236}">
                <a16:creationId xmlns:a16="http://schemas.microsoft.com/office/drawing/2014/main" id="{010302C9-81A3-4931-BEDA-4F0C83184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AAAF2F91-75BC-40AD-9747-5145B81F6B0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25">
            <a:extLst>
              <a:ext uri="{FF2B5EF4-FFF2-40B4-BE49-F238E27FC236}">
                <a16:creationId xmlns:a16="http://schemas.microsoft.com/office/drawing/2014/main" id="{A5FB3F3C-7362-4E39-9BF6-F1EDF1F563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7" name="Form 26">
              <a:extLst>
                <a:ext uri="{FF2B5EF4-FFF2-40B4-BE49-F238E27FC236}">
                  <a16:creationId xmlns:a16="http://schemas.microsoft.com/office/drawing/2014/main" id="{1BB167DB-DF7D-4F4D-B801-DDA4B2FD3F6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54" y="2099"/>
              <a:ext cx="5221" cy="85"/>
            </a:xfrm>
            <a:custGeom>
              <a:avLst/>
              <a:gdLst>
                <a:gd name="T0" fmla="*/ 167 w 5221"/>
                <a:gd name="T1" fmla="*/ 8 h 85"/>
                <a:gd name="T2" fmla="*/ 355 w 5221"/>
                <a:gd name="T3" fmla="*/ 16 h 85"/>
                <a:gd name="T4" fmla="*/ 491 w 5221"/>
                <a:gd name="T5" fmla="*/ 33 h 85"/>
                <a:gd name="T6" fmla="*/ 731 w 5221"/>
                <a:gd name="T7" fmla="*/ 33 h 85"/>
                <a:gd name="T8" fmla="*/ 950 w 5221"/>
                <a:gd name="T9" fmla="*/ 33 h 85"/>
                <a:gd name="T10" fmla="*/ 1137 w 5221"/>
                <a:gd name="T11" fmla="*/ 0 h 85"/>
                <a:gd name="T12" fmla="*/ 1336 w 5221"/>
                <a:gd name="T13" fmla="*/ 8 h 85"/>
                <a:gd name="T14" fmla="*/ 1545 w 5221"/>
                <a:gd name="T15" fmla="*/ 25 h 85"/>
                <a:gd name="T16" fmla="*/ 1733 w 5221"/>
                <a:gd name="T17" fmla="*/ 25 h 85"/>
                <a:gd name="T18" fmla="*/ 1984 w 5221"/>
                <a:gd name="T19" fmla="*/ 25 h 85"/>
                <a:gd name="T20" fmla="*/ 2234 w 5221"/>
                <a:gd name="T21" fmla="*/ 25 h 85"/>
                <a:gd name="T22" fmla="*/ 2464 w 5221"/>
                <a:gd name="T23" fmla="*/ 25 h 85"/>
                <a:gd name="T24" fmla="*/ 2651 w 5221"/>
                <a:gd name="T25" fmla="*/ 25 h 85"/>
                <a:gd name="T26" fmla="*/ 2819 w 5221"/>
                <a:gd name="T27" fmla="*/ 25 h 85"/>
                <a:gd name="T28" fmla="*/ 3038 w 5221"/>
                <a:gd name="T29" fmla="*/ 33 h 85"/>
                <a:gd name="T30" fmla="*/ 3152 w 5221"/>
                <a:gd name="T31" fmla="*/ 59 h 85"/>
                <a:gd name="T32" fmla="*/ 3320 w 5221"/>
                <a:gd name="T33" fmla="*/ 50 h 85"/>
                <a:gd name="T34" fmla="*/ 3643 w 5221"/>
                <a:gd name="T35" fmla="*/ 50 h 85"/>
                <a:gd name="T36" fmla="*/ 3832 w 5221"/>
                <a:gd name="T37" fmla="*/ 25 h 85"/>
                <a:gd name="T38" fmla="*/ 3987 w 5221"/>
                <a:gd name="T39" fmla="*/ 8 h 85"/>
                <a:gd name="T40" fmla="*/ 4227 w 5221"/>
                <a:gd name="T41" fmla="*/ 8 h 85"/>
                <a:gd name="T42" fmla="*/ 4437 w 5221"/>
                <a:gd name="T43" fmla="*/ 33 h 85"/>
                <a:gd name="T44" fmla="*/ 4687 w 5221"/>
                <a:gd name="T45" fmla="*/ 33 h 85"/>
                <a:gd name="T46" fmla="*/ 4834 w 5221"/>
                <a:gd name="T47" fmla="*/ 33 h 85"/>
                <a:gd name="T48" fmla="*/ 5074 w 5221"/>
                <a:gd name="T49" fmla="*/ 33 h 85"/>
                <a:gd name="T50" fmla="*/ 5199 w 5221"/>
                <a:gd name="T51" fmla="*/ 76 h 85"/>
                <a:gd name="T52" fmla="*/ 4938 w 5221"/>
                <a:gd name="T53" fmla="*/ 67 h 85"/>
                <a:gd name="T54" fmla="*/ 4719 w 5221"/>
                <a:gd name="T55" fmla="*/ 67 h 85"/>
                <a:gd name="T56" fmla="*/ 4499 w 5221"/>
                <a:gd name="T57" fmla="*/ 76 h 85"/>
                <a:gd name="T58" fmla="*/ 4312 w 5221"/>
                <a:gd name="T59" fmla="*/ 84 h 85"/>
                <a:gd name="T60" fmla="*/ 4029 w 5221"/>
                <a:gd name="T61" fmla="*/ 76 h 85"/>
                <a:gd name="T62" fmla="*/ 3821 w 5221"/>
                <a:gd name="T63" fmla="*/ 59 h 85"/>
                <a:gd name="T64" fmla="*/ 3612 w 5221"/>
                <a:gd name="T65" fmla="*/ 59 h 85"/>
                <a:gd name="T66" fmla="*/ 3456 w 5221"/>
                <a:gd name="T67" fmla="*/ 76 h 85"/>
                <a:gd name="T68" fmla="*/ 3205 w 5221"/>
                <a:gd name="T69" fmla="*/ 84 h 85"/>
                <a:gd name="T70" fmla="*/ 2944 w 5221"/>
                <a:gd name="T71" fmla="*/ 76 h 85"/>
                <a:gd name="T72" fmla="*/ 2651 w 5221"/>
                <a:gd name="T73" fmla="*/ 84 h 85"/>
                <a:gd name="T74" fmla="*/ 2432 w 5221"/>
                <a:gd name="T75" fmla="*/ 76 h 85"/>
                <a:gd name="T76" fmla="*/ 2192 w 5221"/>
                <a:gd name="T77" fmla="*/ 76 h 85"/>
                <a:gd name="T78" fmla="*/ 2014 w 5221"/>
                <a:gd name="T79" fmla="*/ 59 h 85"/>
                <a:gd name="T80" fmla="*/ 1837 w 5221"/>
                <a:gd name="T81" fmla="*/ 67 h 85"/>
                <a:gd name="T82" fmla="*/ 1628 w 5221"/>
                <a:gd name="T83" fmla="*/ 76 h 85"/>
                <a:gd name="T84" fmla="*/ 1451 w 5221"/>
                <a:gd name="T85" fmla="*/ 59 h 85"/>
                <a:gd name="T86" fmla="*/ 1211 w 5221"/>
                <a:gd name="T87" fmla="*/ 59 h 85"/>
                <a:gd name="T88" fmla="*/ 876 w 5221"/>
                <a:gd name="T89" fmla="*/ 67 h 85"/>
                <a:gd name="T90" fmla="*/ 668 w 5221"/>
                <a:gd name="T91" fmla="*/ 59 h 85"/>
                <a:gd name="T92" fmla="*/ 521 w 5221"/>
                <a:gd name="T93" fmla="*/ 42 h 85"/>
                <a:gd name="T94" fmla="*/ 324 w 5221"/>
                <a:gd name="T95" fmla="*/ 50 h 85"/>
                <a:gd name="T96" fmla="*/ 135 w 5221"/>
                <a:gd name="T97" fmla="*/ 50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21"/>
                <a:gd name="T148" fmla="*/ 0 h 85"/>
                <a:gd name="T149" fmla="*/ 0 w 5221"/>
                <a:gd name="T150" fmla="*/ 0 h 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" name="Form 27">
              <a:extLst>
                <a:ext uri="{FF2B5EF4-FFF2-40B4-BE49-F238E27FC236}">
                  <a16:creationId xmlns:a16="http://schemas.microsoft.com/office/drawing/2014/main" id="{7D9F4EC7-441C-4983-AC71-2370AEFFAAD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65" y="2089"/>
              <a:ext cx="5221" cy="85"/>
            </a:xfrm>
            <a:custGeom>
              <a:avLst/>
              <a:gdLst>
                <a:gd name="T0" fmla="*/ 167 w 5221"/>
                <a:gd name="T1" fmla="*/ 8 h 85"/>
                <a:gd name="T2" fmla="*/ 355 w 5221"/>
                <a:gd name="T3" fmla="*/ 16 h 85"/>
                <a:gd name="T4" fmla="*/ 491 w 5221"/>
                <a:gd name="T5" fmla="*/ 33 h 85"/>
                <a:gd name="T6" fmla="*/ 731 w 5221"/>
                <a:gd name="T7" fmla="*/ 33 h 85"/>
                <a:gd name="T8" fmla="*/ 950 w 5221"/>
                <a:gd name="T9" fmla="*/ 33 h 85"/>
                <a:gd name="T10" fmla="*/ 1137 w 5221"/>
                <a:gd name="T11" fmla="*/ 0 h 85"/>
                <a:gd name="T12" fmla="*/ 1336 w 5221"/>
                <a:gd name="T13" fmla="*/ 8 h 85"/>
                <a:gd name="T14" fmla="*/ 1545 w 5221"/>
                <a:gd name="T15" fmla="*/ 25 h 85"/>
                <a:gd name="T16" fmla="*/ 1733 w 5221"/>
                <a:gd name="T17" fmla="*/ 25 h 85"/>
                <a:gd name="T18" fmla="*/ 1984 w 5221"/>
                <a:gd name="T19" fmla="*/ 25 h 85"/>
                <a:gd name="T20" fmla="*/ 2234 w 5221"/>
                <a:gd name="T21" fmla="*/ 25 h 85"/>
                <a:gd name="T22" fmla="*/ 2464 w 5221"/>
                <a:gd name="T23" fmla="*/ 25 h 85"/>
                <a:gd name="T24" fmla="*/ 2651 w 5221"/>
                <a:gd name="T25" fmla="*/ 25 h 85"/>
                <a:gd name="T26" fmla="*/ 2819 w 5221"/>
                <a:gd name="T27" fmla="*/ 25 h 85"/>
                <a:gd name="T28" fmla="*/ 3038 w 5221"/>
                <a:gd name="T29" fmla="*/ 33 h 85"/>
                <a:gd name="T30" fmla="*/ 3152 w 5221"/>
                <a:gd name="T31" fmla="*/ 59 h 85"/>
                <a:gd name="T32" fmla="*/ 3320 w 5221"/>
                <a:gd name="T33" fmla="*/ 50 h 85"/>
                <a:gd name="T34" fmla="*/ 3643 w 5221"/>
                <a:gd name="T35" fmla="*/ 50 h 85"/>
                <a:gd name="T36" fmla="*/ 3832 w 5221"/>
                <a:gd name="T37" fmla="*/ 25 h 85"/>
                <a:gd name="T38" fmla="*/ 3987 w 5221"/>
                <a:gd name="T39" fmla="*/ 8 h 85"/>
                <a:gd name="T40" fmla="*/ 4227 w 5221"/>
                <a:gd name="T41" fmla="*/ 8 h 85"/>
                <a:gd name="T42" fmla="*/ 4437 w 5221"/>
                <a:gd name="T43" fmla="*/ 33 h 85"/>
                <a:gd name="T44" fmla="*/ 4687 w 5221"/>
                <a:gd name="T45" fmla="*/ 33 h 85"/>
                <a:gd name="T46" fmla="*/ 4834 w 5221"/>
                <a:gd name="T47" fmla="*/ 33 h 85"/>
                <a:gd name="T48" fmla="*/ 5074 w 5221"/>
                <a:gd name="T49" fmla="*/ 33 h 85"/>
                <a:gd name="T50" fmla="*/ 5199 w 5221"/>
                <a:gd name="T51" fmla="*/ 76 h 85"/>
                <a:gd name="T52" fmla="*/ 4938 w 5221"/>
                <a:gd name="T53" fmla="*/ 67 h 85"/>
                <a:gd name="T54" fmla="*/ 4719 w 5221"/>
                <a:gd name="T55" fmla="*/ 67 h 85"/>
                <a:gd name="T56" fmla="*/ 4499 w 5221"/>
                <a:gd name="T57" fmla="*/ 76 h 85"/>
                <a:gd name="T58" fmla="*/ 4312 w 5221"/>
                <a:gd name="T59" fmla="*/ 84 h 85"/>
                <a:gd name="T60" fmla="*/ 4029 w 5221"/>
                <a:gd name="T61" fmla="*/ 76 h 85"/>
                <a:gd name="T62" fmla="*/ 3821 w 5221"/>
                <a:gd name="T63" fmla="*/ 59 h 85"/>
                <a:gd name="T64" fmla="*/ 3612 w 5221"/>
                <a:gd name="T65" fmla="*/ 59 h 85"/>
                <a:gd name="T66" fmla="*/ 3456 w 5221"/>
                <a:gd name="T67" fmla="*/ 76 h 85"/>
                <a:gd name="T68" fmla="*/ 3205 w 5221"/>
                <a:gd name="T69" fmla="*/ 84 h 85"/>
                <a:gd name="T70" fmla="*/ 2944 w 5221"/>
                <a:gd name="T71" fmla="*/ 76 h 85"/>
                <a:gd name="T72" fmla="*/ 2651 w 5221"/>
                <a:gd name="T73" fmla="*/ 84 h 85"/>
                <a:gd name="T74" fmla="*/ 2432 w 5221"/>
                <a:gd name="T75" fmla="*/ 76 h 85"/>
                <a:gd name="T76" fmla="*/ 2192 w 5221"/>
                <a:gd name="T77" fmla="*/ 76 h 85"/>
                <a:gd name="T78" fmla="*/ 2014 w 5221"/>
                <a:gd name="T79" fmla="*/ 59 h 85"/>
                <a:gd name="T80" fmla="*/ 1837 w 5221"/>
                <a:gd name="T81" fmla="*/ 67 h 85"/>
                <a:gd name="T82" fmla="*/ 1628 w 5221"/>
                <a:gd name="T83" fmla="*/ 76 h 85"/>
                <a:gd name="T84" fmla="*/ 1451 w 5221"/>
                <a:gd name="T85" fmla="*/ 59 h 85"/>
                <a:gd name="T86" fmla="*/ 1211 w 5221"/>
                <a:gd name="T87" fmla="*/ 59 h 85"/>
                <a:gd name="T88" fmla="*/ 876 w 5221"/>
                <a:gd name="T89" fmla="*/ 67 h 85"/>
                <a:gd name="T90" fmla="*/ 668 w 5221"/>
                <a:gd name="T91" fmla="*/ 59 h 85"/>
                <a:gd name="T92" fmla="*/ 521 w 5221"/>
                <a:gd name="T93" fmla="*/ 42 h 85"/>
                <a:gd name="T94" fmla="*/ 324 w 5221"/>
                <a:gd name="T95" fmla="*/ 50 h 85"/>
                <a:gd name="T96" fmla="*/ 135 w 5221"/>
                <a:gd name="T97" fmla="*/ 50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21"/>
                <a:gd name="T148" fmla="*/ 0 h 85"/>
                <a:gd name="T149" fmla="*/ 0 w 5221"/>
                <a:gd name="T150" fmla="*/ 0 h 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049" name="Form 204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0" name="Form 204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8" name="Form 205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 marL="0" indent="0" algn="ctr" eaLnBrk="0" fontAlgn="base" hangingPunct="0">
              <a:spcAft>
                <a:spcPct val="0"/>
              </a:spcAft>
              <a:buClr>
                <a:schemeClr val="tx2">
                  <a:alpha val="100000"/>
                </a:schemeClr>
              </a:buClr>
              <a:buSzPct val="50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059" name="Form 205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eaLnBrk="0" fontAlgn="base" hangingPunct="0">
              <a:spcAft>
                <a:spcPct val="0"/>
              </a:spcAft>
              <a:buClr>
                <a:schemeClr val="tx2">
                  <a:alpha val="100000"/>
                </a:schemeClr>
              </a:buClr>
              <a:buSzPct val="50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defRPr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9" name="Rechteck 28">
            <a:extLst>
              <a:ext uri="{FF2B5EF4-FFF2-40B4-BE49-F238E27FC236}">
                <a16:creationId xmlns:a16="http://schemas.microsoft.com/office/drawing/2014/main" id="{EF4A6110-B419-4F3D-AD86-83CEBFFA5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0" name="Rechteck 29">
            <a:extLst>
              <a:ext uri="{FF2B5EF4-FFF2-40B4-BE49-F238E27FC236}">
                <a16:creationId xmlns:a16="http://schemas.microsoft.com/office/drawing/2014/main" id="{90E28AC7-32A7-409E-B07C-C9793656D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1" name="Rechteck 30">
            <a:extLst>
              <a:ext uri="{FF2B5EF4-FFF2-40B4-BE49-F238E27FC236}">
                <a16:creationId xmlns:a16="http://schemas.microsoft.com/office/drawing/2014/main" id="{5E5AA2EA-6967-47A6-A929-365425B36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42EA0A1E-3E46-451C-8734-F95160691824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8165EF06-795D-42C0-9774-97FFB0702A9F}" type="datetime1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13" name="Rechteck 32">
            <a:extLst>
              <a:ext uri="{FF2B5EF4-FFF2-40B4-BE49-F238E27FC236}">
                <a16:creationId xmlns:a16="http://schemas.microsoft.com/office/drawing/2014/main" id="{441387AE-0F8B-45D6-9183-E89181A9EB04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A83B0134-0417-42FD-BB08-32436CF503EB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15D9EC1-A414-4579-B64E-9AF4A5FD2F1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508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251038F-34F9-401B-A3E0-A364F468A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A2320-2D85-42DF-875B-89A759631F05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5" name="Rechteck 1047">
            <a:extLst>
              <a:ext uri="{FF2B5EF4-FFF2-40B4-BE49-F238E27FC236}">
                <a16:creationId xmlns:a16="http://schemas.microsoft.com/office/drawing/2014/main" id="{6ADC1C08-0F53-4E55-BD9A-F1EF4EE4C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9D1D15D-45BA-4FAB-9573-5262370F8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A898A-5754-4FBC-B637-62F0F18202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331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A4596BB-7A6E-4CD8-8EAA-4A22AD469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D535C-9412-4A55-A004-0BEDFCEE631A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5" name="Rechteck 1047">
            <a:extLst>
              <a:ext uri="{FF2B5EF4-FFF2-40B4-BE49-F238E27FC236}">
                <a16:creationId xmlns:a16="http://schemas.microsoft.com/office/drawing/2014/main" id="{17F11D93-7B85-477B-BE8D-7CF3C12A0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641E19B-18F9-4028-A45E-1C17A4805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B5884-EF4F-4B84-A578-0459ABB575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902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E1A4CB-6D9E-4AB8-B9BB-F7AF27C5E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D88F7-0EE1-4391-BE21-BB48A2C145E0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6" name="Rechteck 1047">
            <a:extLst>
              <a:ext uri="{FF2B5EF4-FFF2-40B4-BE49-F238E27FC236}">
                <a16:creationId xmlns:a16="http://schemas.microsoft.com/office/drawing/2014/main" id="{8EBCF886-79D6-43C8-A712-965A526B6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E1DFFB6-C6DF-4627-88A3-05100EAE4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BB944-9EF7-49CF-8777-0012CA2071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119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8D4A780-6305-4932-AEFD-5A6370B49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9AD36-A398-4498-815B-A5CC08CD6ED3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8" name="Rechteck 1047">
            <a:extLst>
              <a:ext uri="{FF2B5EF4-FFF2-40B4-BE49-F238E27FC236}">
                <a16:creationId xmlns:a16="http://schemas.microsoft.com/office/drawing/2014/main" id="{FD02B641-DC46-443F-8ABF-A0E3995B1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0416EA6-43B1-4D06-AEFE-40ADC194F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60EB7-F0C5-4FEC-9E39-0DC531513DA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950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EEAF33C-20BF-46B2-955E-21D04B6884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7B07D-FB6A-4F02-947E-6D2DC702BB17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4" name="Rechteck 1047">
            <a:extLst>
              <a:ext uri="{FF2B5EF4-FFF2-40B4-BE49-F238E27FC236}">
                <a16:creationId xmlns:a16="http://schemas.microsoft.com/office/drawing/2014/main" id="{DE16F48A-2F89-4874-A380-36E2186D9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A8FE4C7-0C51-4A74-B2EE-4C95CFAA9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676C1-EC7F-403A-A185-F345E5E742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831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B40213B-BF80-4E92-88BB-F0289F1ED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D9DCD-1FAC-4B25-8CA3-AC98C0D2C65F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3" name="Rechteck 1047">
            <a:extLst>
              <a:ext uri="{FF2B5EF4-FFF2-40B4-BE49-F238E27FC236}">
                <a16:creationId xmlns:a16="http://schemas.microsoft.com/office/drawing/2014/main" id="{2F95AE78-F0F8-474D-B967-9C99E949F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4AED9AF-95F9-4864-B0B4-DACCDF248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6669D-B797-4CEE-A309-985236C85A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623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7183707-9856-44B1-8323-8486498EF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E5F84-879F-4FB2-BC2F-19456117DFD9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6" name="Rechteck 1047">
            <a:extLst>
              <a:ext uri="{FF2B5EF4-FFF2-40B4-BE49-F238E27FC236}">
                <a16:creationId xmlns:a16="http://schemas.microsoft.com/office/drawing/2014/main" id="{8AD979B1-21B8-42C6-B663-3379B2309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2BE08F7-4788-44FE-8087-9994C4FE2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9905E-B893-47D2-B396-68058D26C6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226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42E6D94-D9C5-42D0-9C34-C0E592532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5FF91-2BD2-4B18-BEDB-B3555BA7BA5F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6" name="Rechteck 1047">
            <a:extLst>
              <a:ext uri="{FF2B5EF4-FFF2-40B4-BE49-F238E27FC236}">
                <a16:creationId xmlns:a16="http://schemas.microsoft.com/office/drawing/2014/main" id="{ACA04497-B5F5-4639-A740-50D22912B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E6B47D6-9113-4006-9940-81BFA36D1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5DC0E-AB53-4224-B089-6E6EAD60971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716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BDFEBE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0">
            <a:extLst>
              <a:ext uri="{FF2B5EF4-FFF2-40B4-BE49-F238E27FC236}">
                <a16:creationId xmlns:a16="http://schemas.microsoft.com/office/drawing/2014/main" id="{E799305E-C53E-4FFB-84DD-EDE44C1D47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2056" name="Group 4">
              <a:extLst>
                <a:ext uri="{FF2B5EF4-FFF2-40B4-BE49-F238E27FC236}">
                  <a16:creationId xmlns:a16="http://schemas.microsoft.com/office/drawing/2014/main" id="{42E50B49-EEDB-4A85-A91E-60A1203E28E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2072" name="Form 1025">
                <a:extLst>
                  <a:ext uri="{FF2B5EF4-FFF2-40B4-BE49-F238E27FC236}">
                    <a16:creationId xmlns:a16="http://schemas.microsoft.com/office/drawing/2014/main" id="{5C8CD84D-14D4-4414-A87F-8B58BCCC3BC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38" y="1032"/>
                <a:ext cx="5221" cy="85"/>
              </a:xfrm>
              <a:custGeom>
                <a:avLst/>
                <a:gdLst>
                  <a:gd name="T0" fmla="*/ 167 w 5221"/>
                  <a:gd name="T1" fmla="*/ 8 h 85"/>
                  <a:gd name="T2" fmla="*/ 355 w 5221"/>
                  <a:gd name="T3" fmla="*/ 16 h 85"/>
                  <a:gd name="T4" fmla="*/ 491 w 5221"/>
                  <a:gd name="T5" fmla="*/ 33 h 85"/>
                  <a:gd name="T6" fmla="*/ 731 w 5221"/>
                  <a:gd name="T7" fmla="*/ 33 h 85"/>
                  <a:gd name="T8" fmla="*/ 950 w 5221"/>
                  <a:gd name="T9" fmla="*/ 33 h 85"/>
                  <a:gd name="T10" fmla="*/ 1137 w 5221"/>
                  <a:gd name="T11" fmla="*/ 0 h 85"/>
                  <a:gd name="T12" fmla="*/ 1336 w 5221"/>
                  <a:gd name="T13" fmla="*/ 8 h 85"/>
                  <a:gd name="T14" fmla="*/ 1545 w 5221"/>
                  <a:gd name="T15" fmla="*/ 25 h 85"/>
                  <a:gd name="T16" fmla="*/ 1733 w 5221"/>
                  <a:gd name="T17" fmla="*/ 25 h 85"/>
                  <a:gd name="T18" fmla="*/ 1984 w 5221"/>
                  <a:gd name="T19" fmla="*/ 25 h 85"/>
                  <a:gd name="T20" fmla="*/ 2234 w 5221"/>
                  <a:gd name="T21" fmla="*/ 25 h 85"/>
                  <a:gd name="T22" fmla="*/ 2464 w 5221"/>
                  <a:gd name="T23" fmla="*/ 25 h 85"/>
                  <a:gd name="T24" fmla="*/ 2651 w 5221"/>
                  <a:gd name="T25" fmla="*/ 25 h 85"/>
                  <a:gd name="T26" fmla="*/ 2819 w 5221"/>
                  <a:gd name="T27" fmla="*/ 25 h 85"/>
                  <a:gd name="T28" fmla="*/ 3038 w 5221"/>
                  <a:gd name="T29" fmla="*/ 33 h 85"/>
                  <a:gd name="T30" fmla="*/ 3152 w 5221"/>
                  <a:gd name="T31" fmla="*/ 59 h 85"/>
                  <a:gd name="T32" fmla="*/ 3320 w 5221"/>
                  <a:gd name="T33" fmla="*/ 50 h 85"/>
                  <a:gd name="T34" fmla="*/ 3643 w 5221"/>
                  <a:gd name="T35" fmla="*/ 50 h 85"/>
                  <a:gd name="T36" fmla="*/ 3832 w 5221"/>
                  <a:gd name="T37" fmla="*/ 25 h 85"/>
                  <a:gd name="T38" fmla="*/ 3987 w 5221"/>
                  <a:gd name="T39" fmla="*/ 8 h 85"/>
                  <a:gd name="T40" fmla="*/ 4227 w 5221"/>
                  <a:gd name="T41" fmla="*/ 8 h 85"/>
                  <a:gd name="T42" fmla="*/ 4437 w 5221"/>
                  <a:gd name="T43" fmla="*/ 33 h 85"/>
                  <a:gd name="T44" fmla="*/ 4687 w 5221"/>
                  <a:gd name="T45" fmla="*/ 33 h 85"/>
                  <a:gd name="T46" fmla="*/ 4834 w 5221"/>
                  <a:gd name="T47" fmla="*/ 33 h 85"/>
                  <a:gd name="T48" fmla="*/ 5074 w 5221"/>
                  <a:gd name="T49" fmla="*/ 33 h 85"/>
                  <a:gd name="T50" fmla="*/ 5199 w 5221"/>
                  <a:gd name="T51" fmla="*/ 76 h 85"/>
                  <a:gd name="T52" fmla="*/ 4938 w 5221"/>
                  <a:gd name="T53" fmla="*/ 67 h 85"/>
                  <a:gd name="T54" fmla="*/ 4719 w 5221"/>
                  <a:gd name="T55" fmla="*/ 67 h 85"/>
                  <a:gd name="T56" fmla="*/ 4499 w 5221"/>
                  <a:gd name="T57" fmla="*/ 76 h 85"/>
                  <a:gd name="T58" fmla="*/ 4312 w 5221"/>
                  <a:gd name="T59" fmla="*/ 84 h 85"/>
                  <a:gd name="T60" fmla="*/ 4029 w 5221"/>
                  <a:gd name="T61" fmla="*/ 76 h 85"/>
                  <a:gd name="T62" fmla="*/ 3821 w 5221"/>
                  <a:gd name="T63" fmla="*/ 59 h 85"/>
                  <a:gd name="T64" fmla="*/ 3612 w 5221"/>
                  <a:gd name="T65" fmla="*/ 59 h 85"/>
                  <a:gd name="T66" fmla="*/ 3456 w 5221"/>
                  <a:gd name="T67" fmla="*/ 76 h 85"/>
                  <a:gd name="T68" fmla="*/ 3205 w 5221"/>
                  <a:gd name="T69" fmla="*/ 84 h 85"/>
                  <a:gd name="T70" fmla="*/ 2944 w 5221"/>
                  <a:gd name="T71" fmla="*/ 76 h 85"/>
                  <a:gd name="T72" fmla="*/ 2651 w 5221"/>
                  <a:gd name="T73" fmla="*/ 84 h 85"/>
                  <a:gd name="T74" fmla="*/ 2432 w 5221"/>
                  <a:gd name="T75" fmla="*/ 76 h 85"/>
                  <a:gd name="T76" fmla="*/ 2192 w 5221"/>
                  <a:gd name="T77" fmla="*/ 76 h 85"/>
                  <a:gd name="T78" fmla="*/ 2014 w 5221"/>
                  <a:gd name="T79" fmla="*/ 59 h 85"/>
                  <a:gd name="T80" fmla="*/ 1837 w 5221"/>
                  <a:gd name="T81" fmla="*/ 67 h 85"/>
                  <a:gd name="T82" fmla="*/ 1628 w 5221"/>
                  <a:gd name="T83" fmla="*/ 76 h 85"/>
                  <a:gd name="T84" fmla="*/ 1451 w 5221"/>
                  <a:gd name="T85" fmla="*/ 59 h 85"/>
                  <a:gd name="T86" fmla="*/ 1211 w 5221"/>
                  <a:gd name="T87" fmla="*/ 59 h 85"/>
                  <a:gd name="T88" fmla="*/ 876 w 5221"/>
                  <a:gd name="T89" fmla="*/ 67 h 85"/>
                  <a:gd name="T90" fmla="*/ 668 w 5221"/>
                  <a:gd name="T91" fmla="*/ 59 h 85"/>
                  <a:gd name="T92" fmla="*/ 521 w 5221"/>
                  <a:gd name="T93" fmla="*/ 42 h 85"/>
                  <a:gd name="T94" fmla="*/ 324 w 5221"/>
                  <a:gd name="T95" fmla="*/ 50 h 85"/>
                  <a:gd name="T96" fmla="*/ 135 w 5221"/>
                  <a:gd name="T97" fmla="*/ 50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21"/>
                  <a:gd name="T148" fmla="*/ 0 h 85"/>
                  <a:gd name="T149" fmla="*/ 0 w 5221"/>
                  <a:gd name="T150" fmla="*/ 0 h 8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2073" name="Form 1026">
                <a:extLst>
                  <a:ext uri="{FF2B5EF4-FFF2-40B4-BE49-F238E27FC236}">
                    <a16:creationId xmlns:a16="http://schemas.microsoft.com/office/drawing/2014/main" id="{291EA21E-AE3B-45B8-9214-57864016A8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49" y="1022"/>
                <a:ext cx="5221" cy="85"/>
              </a:xfrm>
              <a:custGeom>
                <a:avLst/>
                <a:gdLst>
                  <a:gd name="T0" fmla="*/ 167 w 5221"/>
                  <a:gd name="T1" fmla="*/ 8 h 85"/>
                  <a:gd name="T2" fmla="*/ 355 w 5221"/>
                  <a:gd name="T3" fmla="*/ 16 h 85"/>
                  <a:gd name="T4" fmla="*/ 491 w 5221"/>
                  <a:gd name="T5" fmla="*/ 33 h 85"/>
                  <a:gd name="T6" fmla="*/ 731 w 5221"/>
                  <a:gd name="T7" fmla="*/ 33 h 85"/>
                  <a:gd name="T8" fmla="*/ 950 w 5221"/>
                  <a:gd name="T9" fmla="*/ 33 h 85"/>
                  <a:gd name="T10" fmla="*/ 1137 w 5221"/>
                  <a:gd name="T11" fmla="*/ 0 h 85"/>
                  <a:gd name="T12" fmla="*/ 1336 w 5221"/>
                  <a:gd name="T13" fmla="*/ 8 h 85"/>
                  <a:gd name="T14" fmla="*/ 1545 w 5221"/>
                  <a:gd name="T15" fmla="*/ 25 h 85"/>
                  <a:gd name="T16" fmla="*/ 1733 w 5221"/>
                  <a:gd name="T17" fmla="*/ 25 h 85"/>
                  <a:gd name="T18" fmla="*/ 1984 w 5221"/>
                  <a:gd name="T19" fmla="*/ 25 h 85"/>
                  <a:gd name="T20" fmla="*/ 2234 w 5221"/>
                  <a:gd name="T21" fmla="*/ 25 h 85"/>
                  <a:gd name="T22" fmla="*/ 2464 w 5221"/>
                  <a:gd name="T23" fmla="*/ 25 h 85"/>
                  <a:gd name="T24" fmla="*/ 2651 w 5221"/>
                  <a:gd name="T25" fmla="*/ 25 h 85"/>
                  <a:gd name="T26" fmla="*/ 2819 w 5221"/>
                  <a:gd name="T27" fmla="*/ 25 h 85"/>
                  <a:gd name="T28" fmla="*/ 3038 w 5221"/>
                  <a:gd name="T29" fmla="*/ 33 h 85"/>
                  <a:gd name="T30" fmla="*/ 3152 w 5221"/>
                  <a:gd name="T31" fmla="*/ 59 h 85"/>
                  <a:gd name="T32" fmla="*/ 3320 w 5221"/>
                  <a:gd name="T33" fmla="*/ 50 h 85"/>
                  <a:gd name="T34" fmla="*/ 3643 w 5221"/>
                  <a:gd name="T35" fmla="*/ 50 h 85"/>
                  <a:gd name="T36" fmla="*/ 3832 w 5221"/>
                  <a:gd name="T37" fmla="*/ 25 h 85"/>
                  <a:gd name="T38" fmla="*/ 3987 w 5221"/>
                  <a:gd name="T39" fmla="*/ 8 h 85"/>
                  <a:gd name="T40" fmla="*/ 4227 w 5221"/>
                  <a:gd name="T41" fmla="*/ 8 h 85"/>
                  <a:gd name="T42" fmla="*/ 4437 w 5221"/>
                  <a:gd name="T43" fmla="*/ 33 h 85"/>
                  <a:gd name="T44" fmla="*/ 4687 w 5221"/>
                  <a:gd name="T45" fmla="*/ 33 h 85"/>
                  <a:gd name="T46" fmla="*/ 4834 w 5221"/>
                  <a:gd name="T47" fmla="*/ 33 h 85"/>
                  <a:gd name="T48" fmla="*/ 5074 w 5221"/>
                  <a:gd name="T49" fmla="*/ 33 h 85"/>
                  <a:gd name="T50" fmla="*/ 5199 w 5221"/>
                  <a:gd name="T51" fmla="*/ 76 h 85"/>
                  <a:gd name="T52" fmla="*/ 4938 w 5221"/>
                  <a:gd name="T53" fmla="*/ 67 h 85"/>
                  <a:gd name="T54" fmla="*/ 4719 w 5221"/>
                  <a:gd name="T55" fmla="*/ 67 h 85"/>
                  <a:gd name="T56" fmla="*/ 4499 w 5221"/>
                  <a:gd name="T57" fmla="*/ 76 h 85"/>
                  <a:gd name="T58" fmla="*/ 4312 w 5221"/>
                  <a:gd name="T59" fmla="*/ 84 h 85"/>
                  <a:gd name="T60" fmla="*/ 4029 w 5221"/>
                  <a:gd name="T61" fmla="*/ 76 h 85"/>
                  <a:gd name="T62" fmla="*/ 3821 w 5221"/>
                  <a:gd name="T63" fmla="*/ 59 h 85"/>
                  <a:gd name="T64" fmla="*/ 3612 w 5221"/>
                  <a:gd name="T65" fmla="*/ 59 h 85"/>
                  <a:gd name="T66" fmla="*/ 3456 w 5221"/>
                  <a:gd name="T67" fmla="*/ 76 h 85"/>
                  <a:gd name="T68" fmla="*/ 3205 w 5221"/>
                  <a:gd name="T69" fmla="*/ 84 h 85"/>
                  <a:gd name="T70" fmla="*/ 2944 w 5221"/>
                  <a:gd name="T71" fmla="*/ 76 h 85"/>
                  <a:gd name="T72" fmla="*/ 2651 w 5221"/>
                  <a:gd name="T73" fmla="*/ 84 h 85"/>
                  <a:gd name="T74" fmla="*/ 2432 w 5221"/>
                  <a:gd name="T75" fmla="*/ 76 h 85"/>
                  <a:gd name="T76" fmla="*/ 2192 w 5221"/>
                  <a:gd name="T77" fmla="*/ 76 h 85"/>
                  <a:gd name="T78" fmla="*/ 2014 w 5221"/>
                  <a:gd name="T79" fmla="*/ 59 h 85"/>
                  <a:gd name="T80" fmla="*/ 1837 w 5221"/>
                  <a:gd name="T81" fmla="*/ 67 h 85"/>
                  <a:gd name="T82" fmla="*/ 1628 w 5221"/>
                  <a:gd name="T83" fmla="*/ 76 h 85"/>
                  <a:gd name="T84" fmla="*/ 1451 w 5221"/>
                  <a:gd name="T85" fmla="*/ 59 h 85"/>
                  <a:gd name="T86" fmla="*/ 1211 w 5221"/>
                  <a:gd name="T87" fmla="*/ 59 h 85"/>
                  <a:gd name="T88" fmla="*/ 876 w 5221"/>
                  <a:gd name="T89" fmla="*/ 67 h 85"/>
                  <a:gd name="T90" fmla="*/ 668 w 5221"/>
                  <a:gd name="T91" fmla="*/ 59 h 85"/>
                  <a:gd name="T92" fmla="*/ 521 w 5221"/>
                  <a:gd name="T93" fmla="*/ 42 h 85"/>
                  <a:gd name="T94" fmla="*/ 324 w 5221"/>
                  <a:gd name="T95" fmla="*/ 50 h 85"/>
                  <a:gd name="T96" fmla="*/ 135 w 5221"/>
                  <a:gd name="T97" fmla="*/ 50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21"/>
                  <a:gd name="T148" fmla="*/ 0 h 85"/>
                  <a:gd name="T149" fmla="*/ 0 w 5221"/>
                  <a:gd name="T150" fmla="*/ 0 h 8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  <p:grpSp>
          <p:nvGrpSpPr>
            <p:cNvPr id="2057" name="Group 19">
              <a:extLst>
                <a:ext uri="{FF2B5EF4-FFF2-40B4-BE49-F238E27FC236}">
                  <a16:creationId xmlns:a16="http://schemas.microsoft.com/office/drawing/2014/main" id="{55CC8D83-DF6B-44F6-90C6-C46A31603F7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2058" name="Group 11">
                <a:extLst>
                  <a:ext uri="{FF2B5EF4-FFF2-40B4-BE49-F238E27FC236}">
                    <a16:creationId xmlns:a16="http://schemas.microsoft.com/office/drawing/2014/main" id="{DC4060FC-A6AD-40F7-96CC-A443ABFFFF4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2066" name="Form 1028">
                  <a:extLst>
                    <a:ext uri="{FF2B5EF4-FFF2-40B4-BE49-F238E27FC236}">
                      <a16:creationId xmlns:a16="http://schemas.microsoft.com/office/drawing/2014/main" id="{1856433E-6143-4964-B2A6-E92E303A48B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301" y="3567"/>
                  <a:ext cx="338" cy="633"/>
                </a:xfrm>
                <a:custGeom>
                  <a:avLst/>
                  <a:gdLst>
                    <a:gd name="T0" fmla="*/ 90 w 338"/>
                    <a:gd name="T1" fmla="*/ 369 h 633"/>
                    <a:gd name="T2" fmla="*/ 111 w 338"/>
                    <a:gd name="T3" fmla="*/ 321 h 633"/>
                    <a:gd name="T4" fmla="*/ 90 w 338"/>
                    <a:gd name="T5" fmla="*/ 240 h 633"/>
                    <a:gd name="T6" fmla="*/ 64 w 338"/>
                    <a:gd name="T7" fmla="*/ 190 h 633"/>
                    <a:gd name="T8" fmla="*/ 54 w 338"/>
                    <a:gd name="T9" fmla="*/ 132 h 633"/>
                    <a:gd name="T10" fmla="*/ 57 w 338"/>
                    <a:gd name="T11" fmla="*/ 96 h 633"/>
                    <a:gd name="T12" fmla="*/ 63 w 338"/>
                    <a:gd name="T13" fmla="*/ 75 h 633"/>
                    <a:gd name="T14" fmla="*/ 74 w 338"/>
                    <a:gd name="T15" fmla="*/ 42 h 633"/>
                    <a:gd name="T16" fmla="*/ 111 w 338"/>
                    <a:gd name="T17" fmla="*/ 18 h 633"/>
                    <a:gd name="T18" fmla="*/ 148 w 338"/>
                    <a:gd name="T19" fmla="*/ 0 h 633"/>
                    <a:gd name="T20" fmla="*/ 180 w 338"/>
                    <a:gd name="T21" fmla="*/ 0 h 633"/>
                    <a:gd name="T22" fmla="*/ 211 w 338"/>
                    <a:gd name="T23" fmla="*/ 11 h 633"/>
                    <a:gd name="T24" fmla="*/ 232 w 338"/>
                    <a:gd name="T25" fmla="*/ 42 h 633"/>
                    <a:gd name="T26" fmla="*/ 243 w 338"/>
                    <a:gd name="T27" fmla="*/ 64 h 633"/>
                    <a:gd name="T28" fmla="*/ 274 w 338"/>
                    <a:gd name="T29" fmla="*/ 95 h 633"/>
                    <a:gd name="T30" fmla="*/ 295 w 338"/>
                    <a:gd name="T31" fmla="*/ 127 h 633"/>
                    <a:gd name="T32" fmla="*/ 327 w 338"/>
                    <a:gd name="T33" fmla="*/ 158 h 633"/>
                    <a:gd name="T34" fmla="*/ 337 w 338"/>
                    <a:gd name="T35" fmla="*/ 190 h 633"/>
                    <a:gd name="T36" fmla="*/ 337 w 338"/>
                    <a:gd name="T37" fmla="*/ 221 h 633"/>
                    <a:gd name="T38" fmla="*/ 327 w 338"/>
                    <a:gd name="T39" fmla="*/ 243 h 633"/>
                    <a:gd name="T40" fmla="*/ 316 w 338"/>
                    <a:gd name="T41" fmla="*/ 274 h 633"/>
                    <a:gd name="T42" fmla="*/ 295 w 338"/>
                    <a:gd name="T43" fmla="*/ 306 h 633"/>
                    <a:gd name="T44" fmla="*/ 274 w 338"/>
                    <a:gd name="T45" fmla="*/ 337 h 633"/>
                    <a:gd name="T46" fmla="*/ 243 w 338"/>
                    <a:gd name="T47" fmla="*/ 358 h 633"/>
                    <a:gd name="T48" fmla="*/ 232 w 338"/>
                    <a:gd name="T49" fmla="*/ 390 h 633"/>
                    <a:gd name="T50" fmla="*/ 211 w 338"/>
                    <a:gd name="T51" fmla="*/ 421 h 633"/>
                    <a:gd name="T52" fmla="*/ 190 w 338"/>
                    <a:gd name="T53" fmla="*/ 443 h 633"/>
                    <a:gd name="T54" fmla="*/ 180 w 338"/>
                    <a:gd name="T55" fmla="*/ 485 h 633"/>
                    <a:gd name="T56" fmla="*/ 169 w 338"/>
                    <a:gd name="T57" fmla="*/ 516 h 633"/>
                    <a:gd name="T58" fmla="*/ 158 w 338"/>
                    <a:gd name="T59" fmla="*/ 548 h 633"/>
                    <a:gd name="T60" fmla="*/ 137 w 338"/>
                    <a:gd name="T61" fmla="*/ 579 h 633"/>
                    <a:gd name="T62" fmla="*/ 95 w 338"/>
                    <a:gd name="T63" fmla="*/ 611 h 633"/>
                    <a:gd name="T64" fmla="*/ 64 w 338"/>
                    <a:gd name="T65" fmla="*/ 632 h 633"/>
                    <a:gd name="T66" fmla="*/ 32 w 338"/>
                    <a:gd name="T67" fmla="*/ 622 h 633"/>
                    <a:gd name="T68" fmla="*/ 11 w 338"/>
                    <a:gd name="T69" fmla="*/ 600 h 633"/>
                    <a:gd name="T70" fmla="*/ 0 w 338"/>
                    <a:gd name="T71" fmla="*/ 588 h 633"/>
                    <a:gd name="T72" fmla="*/ 0 w 338"/>
                    <a:gd name="T73" fmla="*/ 555 h 633"/>
                    <a:gd name="T74" fmla="*/ 3 w 338"/>
                    <a:gd name="T75" fmla="*/ 519 h 633"/>
                    <a:gd name="T76" fmla="*/ 15 w 338"/>
                    <a:gd name="T77" fmla="*/ 483 h 633"/>
                    <a:gd name="T78" fmla="*/ 24 w 338"/>
                    <a:gd name="T79" fmla="*/ 450 h 633"/>
                    <a:gd name="T80" fmla="*/ 66 w 338"/>
                    <a:gd name="T81" fmla="*/ 408 h 633"/>
                    <a:gd name="T82" fmla="*/ 90 w 338"/>
                    <a:gd name="T83" fmla="*/ 369 h 6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8"/>
                    <a:gd name="T127" fmla="*/ 0 h 633"/>
                    <a:gd name="T128" fmla="*/ 0 w 338"/>
                    <a:gd name="T129" fmla="*/ 0 h 63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67" name="Ellipse 1029">
                  <a:extLst>
                    <a:ext uri="{FF2B5EF4-FFF2-40B4-BE49-F238E27FC236}">
                      <a16:creationId xmlns:a16="http://schemas.microsoft.com/office/drawing/2014/main" id="{CB03A2E2-6C5B-4E41-85FC-1B98BFEAB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68" name="Form 1030">
                  <a:extLst>
                    <a:ext uri="{FF2B5EF4-FFF2-40B4-BE49-F238E27FC236}">
                      <a16:creationId xmlns:a16="http://schemas.microsoft.com/office/drawing/2014/main" id="{8816E246-FAB7-44DC-9225-A823B6B2E39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514" y="3432"/>
                  <a:ext cx="54" cy="135"/>
                </a:xfrm>
                <a:custGeom>
                  <a:avLst/>
                  <a:gdLst>
                    <a:gd name="T0" fmla="*/ 6 w 54"/>
                    <a:gd name="T1" fmla="*/ 11 h 135"/>
                    <a:gd name="T2" fmla="*/ 3 w 54"/>
                    <a:gd name="T3" fmla="*/ 37 h 135"/>
                    <a:gd name="T4" fmla="*/ 0 w 54"/>
                    <a:gd name="T5" fmla="*/ 63 h 135"/>
                    <a:gd name="T6" fmla="*/ 0 w 54"/>
                    <a:gd name="T7" fmla="*/ 86 h 135"/>
                    <a:gd name="T8" fmla="*/ 6 w 54"/>
                    <a:gd name="T9" fmla="*/ 108 h 135"/>
                    <a:gd name="T10" fmla="*/ 26 w 54"/>
                    <a:gd name="T11" fmla="*/ 134 h 135"/>
                    <a:gd name="T12" fmla="*/ 45 w 54"/>
                    <a:gd name="T13" fmla="*/ 115 h 135"/>
                    <a:gd name="T14" fmla="*/ 53 w 54"/>
                    <a:gd name="T15" fmla="*/ 67 h 135"/>
                    <a:gd name="T16" fmla="*/ 50 w 54"/>
                    <a:gd name="T17" fmla="*/ 40 h 135"/>
                    <a:gd name="T18" fmla="*/ 42 w 54"/>
                    <a:gd name="T19" fmla="*/ 18 h 135"/>
                    <a:gd name="T20" fmla="*/ 20 w 54"/>
                    <a:gd name="T21" fmla="*/ 0 h 135"/>
                    <a:gd name="T22" fmla="*/ 6 w 54"/>
                    <a:gd name="T23" fmla="*/ 11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4"/>
                    <a:gd name="T37" fmla="*/ 0 h 135"/>
                    <a:gd name="T38" fmla="*/ 0 w 54"/>
                    <a:gd name="T39" fmla="*/ 0 h 13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69" name="Form 1031">
                  <a:extLst>
                    <a:ext uri="{FF2B5EF4-FFF2-40B4-BE49-F238E27FC236}">
                      <a16:creationId xmlns:a16="http://schemas.microsoft.com/office/drawing/2014/main" id="{7514F6E9-A022-45A7-BB99-867B6235A57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562" y="3506"/>
                  <a:ext cx="58" cy="107"/>
                </a:xfrm>
                <a:custGeom>
                  <a:avLst/>
                  <a:gdLst>
                    <a:gd name="T0" fmla="*/ 19 w 58"/>
                    <a:gd name="T1" fmla="*/ 6 h 107"/>
                    <a:gd name="T2" fmla="*/ 11 w 58"/>
                    <a:gd name="T3" fmla="*/ 26 h 107"/>
                    <a:gd name="T4" fmla="*/ 4 w 58"/>
                    <a:gd name="T5" fmla="*/ 46 h 107"/>
                    <a:gd name="T6" fmla="*/ 0 w 58"/>
                    <a:gd name="T7" fmla="*/ 63 h 107"/>
                    <a:gd name="T8" fmla="*/ 2 w 58"/>
                    <a:gd name="T9" fmla="*/ 82 h 107"/>
                    <a:gd name="T10" fmla="*/ 18 w 58"/>
                    <a:gd name="T11" fmla="*/ 106 h 107"/>
                    <a:gd name="T12" fmla="*/ 39 w 58"/>
                    <a:gd name="T13" fmla="*/ 95 h 107"/>
                    <a:gd name="T14" fmla="*/ 55 w 58"/>
                    <a:gd name="T15" fmla="*/ 60 h 107"/>
                    <a:gd name="T16" fmla="*/ 57 w 58"/>
                    <a:gd name="T17" fmla="*/ 37 h 107"/>
                    <a:gd name="T18" fmla="*/ 53 w 58"/>
                    <a:gd name="T19" fmla="*/ 19 h 107"/>
                    <a:gd name="T20" fmla="*/ 34 w 58"/>
                    <a:gd name="T21" fmla="*/ 0 h 107"/>
                    <a:gd name="T22" fmla="*/ 19 w 58"/>
                    <a:gd name="T23" fmla="*/ 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107"/>
                    <a:gd name="T38" fmla="*/ 0 w 58"/>
                    <a:gd name="T39" fmla="*/ 0 h 10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70" name="Form 1032">
                  <a:extLst>
                    <a:ext uri="{FF2B5EF4-FFF2-40B4-BE49-F238E27FC236}">
                      <a16:creationId xmlns:a16="http://schemas.microsoft.com/office/drawing/2014/main" id="{F272190B-FBEF-4430-8885-D65A1C40EB0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634" y="3642"/>
                  <a:ext cx="48" cy="83"/>
                </a:xfrm>
                <a:custGeom>
                  <a:avLst/>
                  <a:gdLst>
                    <a:gd name="T0" fmla="*/ 15 w 48"/>
                    <a:gd name="T1" fmla="*/ 4 h 83"/>
                    <a:gd name="T2" fmla="*/ 9 w 48"/>
                    <a:gd name="T3" fmla="*/ 20 h 83"/>
                    <a:gd name="T4" fmla="*/ 3 w 48"/>
                    <a:gd name="T5" fmla="*/ 35 h 83"/>
                    <a:gd name="T6" fmla="*/ 0 w 48"/>
                    <a:gd name="T7" fmla="*/ 48 h 83"/>
                    <a:gd name="T8" fmla="*/ 1 w 48"/>
                    <a:gd name="T9" fmla="*/ 63 h 83"/>
                    <a:gd name="T10" fmla="*/ 14 w 48"/>
                    <a:gd name="T11" fmla="*/ 82 h 83"/>
                    <a:gd name="T12" fmla="*/ 32 w 48"/>
                    <a:gd name="T13" fmla="*/ 73 h 83"/>
                    <a:gd name="T14" fmla="*/ 45 w 48"/>
                    <a:gd name="T15" fmla="*/ 46 h 83"/>
                    <a:gd name="T16" fmla="*/ 47 w 48"/>
                    <a:gd name="T17" fmla="*/ 28 h 83"/>
                    <a:gd name="T18" fmla="*/ 43 w 48"/>
                    <a:gd name="T19" fmla="*/ 14 h 83"/>
                    <a:gd name="T20" fmla="*/ 28 w 48"/>
                    <a:gd name="T21" fmla="*/ 0 h 83"/>
                    <a:gd name="T22" fmla="*/ 15 w 48"/>
                    <a:gd name="T23" fmla="*/ 4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"/>
                    <a:gd name="T37" fmla="*/ 0 h 83"/>
                    <a:gd name="T38" fmla="*/ 0 w 48"/>
                    <a:gd name="T39" fmla="*/ 0 h 8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71" name="Form 1033">
                  <a:extLst>
                    <a:ext uri="{FF2B5EF4-FFF2-40B4-BE49-F238E27FC236}">
                      <a16:creationId xmlns:a16="http://schemas.microsoft.com/office/drawing/2014/main" id="{84CC4906-0513-4772-B5D5-DCD425874B7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599" y="3580"/>
                  <a:ext cx="56" cy="93"/>
                </a:xfrm>
                <a:custGeom>
                  <a:avLst/>
                  <a:gdLst>
                    <a:gd name="T0" fmla="*/ 18 w 56"/>
                    <a:gd name="T1" fmla="*/ 5 h 93"/>
                    <a:gd name="T2" fmla="*/ 10 w 56"/>
                    <a:gd name="T3" fmla="*/ 22 h 93"/>
                    <a:gd name="T4" fmla="*/ 3 w 56"/>
                    <a:gd name="T5" fmla="*/ 39 h 93"/>
                    <a:gd name="T6" fmla="*/ 0 w 56"/>
                    <a:gd name="T7" fmla="*/ 54 h 93"/>
                    <a:gd name="T8" fmla="*/ 1 w 56"/>
                    <a:gd name="T9" fmla="*/ 71 h 93"/>
                    <a:gd name="T10" fmla="*/ 17 w 56"/>
                    <a:gd name="T11" fmla="*/ 92 h 93"/>
                    <a:gd name="T12" fmla="*/ 37 w 56"/>
                    <a:gd name="T13" fmla="*/ 82 h 93"/>
                    <a:gd name="T14" fmla="*/ 53 w 56"/>
                    <a:gd name="T15" fmla="*/ 52 h 93"/>
                    <a:gd name="T16" fmla="*/ 55 w 56"/>
                    <a:gd name="T17" fmla="*/ 32 h 93"/>
                    <a:gd name="T18" fmla="*/ 51 w 56"/>
                    <a:gd name="T19" fmla="*/ 16 h 93"/>
                    <a:gd name="T20" fmla="*/ 32 w 56"/>
                    <a:gd name="T21" fmla="*/ 0 h 93"/>
                    <a:gd name="T22" fmla="*/ 18 w 56"/>
                    <a:gd name="T23" fmla="*/ 5 h 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93"/>
                    <a:gd name="T38" fmla="*/ 0 w 56"/>
                    <a:gd name="T39" fmla="*/ 0 h 9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59" name="Group 18">
                <a:extLst>
                  <a:ext uri="{FF2B5EF4-FFF2-40B4-BE49-F238E27FC236}">
                    <a16:creationId xmlns:a16="http://schemas.microsoft.com/office/drawing/2014/main" id="{1E8F98A9-4C56-40DC-A0CF-4BE3CA9D1C6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2060" name="Form 1035">
                  <a:extLst>
                    <a:ext uri="{FF2B5EF4-FFF2-40B4-BE49-F238E27FC236}">
                      <a16:creationId xmlns:a16="http://schemas.microsoft.com/office/drawing/2014/main" id="{DC6B2444-FF68-4771-AFE1-19AB18129FA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297" y="3556"/>
                  <a:ext cx="338" cy="633"/>
                </a:xfrm>
                <a:custGeom>
                  <a:avLst/>
                  <a:gdLst>
                    <a:gd name="T0" fmla="*/ 90 w 338"/>
                    <a:gd name="T1" fmla="*/ 369 h 633"/>
                    <a:gd name="T2" fmla="*/ 111 w 338"/>
                    <a:gd name="T3" fmla="*/ 321 h 633"/>
                    <a:gd name="T4" fmla="*/ 90 w 338"/>
                    <a:gd name="T5" fmla="*/ 240 h 633"/>
                    <a:gd name="T6" fmla="*/ 64 w 338"/>
                    <a:gd name="T7" fmla="*/ 190 h 633"/>
                    <a:gd name="T8" fmla="*/ 54 w 338"/>
                    <a:gd name="T9" fmla="*/ 132 h 633"/>
                    <a:gd name="T10" fmla="*/ 57 w 338"/>
                    <a:gd name="T11" fmla="*/ 96 h 633"/>
                    <a:gd name="T12" fmla="*/ 63 w 338"/>
                    <a:gd name="T13" fmla="*/ 75 h 633"/>
                    <a:gd name="T14" fmla="*/ 74 w 338"/>
                    <a:gd name="T15" fmla="*/ 42 h 633"/>
                    <a:gd name="T16" fmla="*/ 111 w 338"/>
                    <a:gd name="T17" fmla="*/ 18 h 633"/>
                    <a:gd name="T18" fmla="*/ 148 w 338"/>
                    <a:gd name="T19" fmla="*/ 0 h 633"/>
                    <a:gd name="T20" fmla="*/ 180 w 338"/>
                    <a:gd name="T21" fmla="*/ 0 h 633"/>
                    <a:gd name="T22" fmla="*/ 211 w 338"/>
                    <a:gd name="T23" fmla="*/ 11 h 633"/>
                    <a:gd name="T24" fmla="*/ 232 w 338"/>
                    <a:gd name="T25" fmla="*/ 42 h 633"/>
                    <a:gd name="T26" fmla="*/ 243 w 338"/>
                    <a:gd name="T27" fmla="*/ 64 h 633"/>
                    <a:gd name="T28" fmla="*/ 274 w 338"/>
                    <a:gd name="T29" fmla="*/ 95 h 633"/>
                    <a:gd name="T30" fmla="*/ 295 w 338"/>
                    <a:gd name="T31" fmla="*/ 127 h 633"/>
                    <a:gd name="T32" fmla="*/ 327 w 338"/>
                    <a:gd name="T33" fmla="*/ 158 h 633"/>
                    <a:gd name="T34" fmla="*/ 337 w 338"/>
                    <a:gd name="T35" fmla="*/ 190 h 633"/>
                    <a:gd name="T36" fmla="*/ 337 w 338"/>
                    <a:gd name="T37" fmla="*/ 221 h 633"/>
                    <a:gd name="T38" fmla="*/ 327 w 338"/>
                    <a:gd name="T39" fmla="*/ 243 h 633"/>
                    <a:gd name="T40" fmla="*/ 316 w 338"/>
                    <a:gd name="T41" fmla="*/ 274 h 633"/>
                    <a:gd name="T42" fmla="*/ 295 w 338"/>
                    <a:gd name="T43" fmla="*/ 306 h 633"/>
                    <a:gd name="T44" fmla="*/ 274 w 338"/>
                    <a:gd name="T45" fmla="*/ 337 h 633"/>
                    <a:gd name="T46" fmla="*/ 243 w 338"/>
                    <a:gd name="T47" fmla="*/ 358 h 633"/>
                    <a:gd name="T48" fmla="*/ 232 w 338"/>
                    <a:gd name="T49" fmla="*/ 390 h 633"/>
                    <a:gd name="T50" fmla="*/ 211 w 338"/>
                    <a:gd name="T51" fmla="*/ 421 h 633"/>
                    <a:gd name="T52" fmla="*/ 190 w 338"/>
                    <a:gd name="T53" fmla="*/ 443 h 633"/>
                    <a:gd name="T54" fmla="*/ 180 w 338"/>
                    <a:gd name="T55" fmla="*/ 485 h 633"/>
                    <a:gd name="T56" fmla="*/ 169 w 338"/>
                    <a:gd name="T57" fmla="*/ 516 h 633"/>
                    <a:gd name="T58" fmla="*/ 158 w 338"/>
                    <a:gd name="T59" fmla="*/ 548 h 633"/>
                    <a:gd name="T60" fmla="*/ 137 w 338"/>
                    <a:gd name="T61" fmla="*/ 579 h 633"/>
                    <a:gd name="T62" fmla="*/ 95 w 338"/>
                    <a:gd name="T63" fmla="*/ 611 h 633"/>
                    <a:gd name="T64" fmla="*/ 64 w 338"/>
                    <a:gd name="T65" fmla="*/ 632 h 633"/>
                    <a:gd name="T66" fmla="*/ 32 w 338"/>
                    <a:gd name="T67" fmla="*/ 622 h 633"/>
                    <a:gd name="T68" fmla="*/ 11 w 338"/>
                    <a:gd name="T69" fmla="*/ 600 h 633"/>
                    <a:gd name="T70" fmla="*/ 0 w 338"/>
                    <a:gd name="T71" fmla="*/ 588 h 633"/>
                    <a:gd name="T72" fmla="*/ 0 w 338"/>
                    <a:gd name="T73" fmla="*/ 555 h 633"/>
                    <a:gd name="T74" fmla="*/ 3 w 338"/>
                    <a:gd name="T75" fmla="*/ 519 h 633"/>
                    <a:gd name="T76" fmla="*/ 15 w 338"/>
                    <a:gd name="T77" fmla="*/ 483 h 633"/>
                    <a:gd name="T78" fmla="*/ 24 w 338"/>
                    <a:gd name="T79" fmla="*/ 450 h 633"/>
                    <a:gd name="T80" fmla="*/ 66 w 338"/>
                    <a:gd name="T81" fmla="*/ 408 h 633"/>
                    <a:gd name="T82" fmla="*/ 90 w 338"/>
                    <a:gd name="T83" fmla="*/ 369 h 6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8"/>
                    <a:gd name="T127" fmla="*/ 0 h 633"/>
                    <a:gd name="T128" fmla="*/ 0 w 338"/>
                    <a:gd name="T129" fmla="*/ 0 h 63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61" name="Ellipse 1036">
                  <a:extLst>
                    <a:ext uri="{FF2B5EF4-FFF2-40B4-BE49-F238E27FC236}">
                      <a16:creationId xmlns:a16="http://schemas.microsoft.com/office/drawing/2014/main" id="{9804412D-0D1F-4BB2-9216-02E209592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62" name="Form 1037">
                  <a:extLst>
                    <a:ext uri="{FF2B5EF4-FFF2-40B4-BE49-F238E27FC236}">
                      <a16:creationId xmlns:a16="http://schemas.microsoft.com/office/drawing/2014/main" id="{4801D515-B246-479F-AB6B-DD0B0251A5D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510" y="3421"/>
                  <a:ext cx="54" cy="135"/>
                </a:xfrm>
                <a:custGeom>
                  <a:avLst/>
                  <a:gdLst>
                    <a:gd name="T0" fmla="*/ 6 w 54"/>
                    <a:gd name="T1" fmla="*/ 11 h 135"/>
                    <a:gd name="T2" fmla="*/ 3 w 54"/>
                    <a:gd name="T3" fmla="*/ 37 h 135"/>
                    <a:gd name="T4" fmla="*/ 0 w 54"/>
                    <a:gd name="T5" fmla="*/ 63 h 135"/>
                    <a:gd name="T6" fmla="*/ 0 w 54"/>
                    <a:gd name="T7" fmla="*/ 86 h 135"/>
                    <a:gd name="T8" fmla="*/ 6 w 54"/>
                    <a:gd name="T9" fmla="*/ 108 h 135"/>
                    <a:gd name="T10" fmla="*/ 26 w 54"/>
                    <a:gd name="T11" fmla="*/ 134 h 135"/>
                    <a:gd name="T12" fmla="*/ 45 w 54"/>
                    <a:gd name="T13" fmla="*/ 115 h 135"/>
                    <a:gd name="T14" fmla="*/ 53 w 54"/>
                    <a:gd name="T15" fmla="*/ 67 h 135"/>
                    <a:gd name="T16" fmla="*/ 50 w 54"/>
                    <a:gd name="T17" fmla="*/ 40 h 135"/>
                    <a:gd name="T18" fmla="*/ 42 w 54"/>
                    <a:gd name="T19" fmla="*/ 18 h 135"/>
                    <a:gd name="T20" fmla="*/ 20 w 54"/>
                    <a:gd name="T21" fmla="*/ 0 h 135"/>
                    <a:gd name="T22" fmla="*/ 6 w 54"/>
                    <a:gd name="T23" fmla="*/ 11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4"/>
                    <a:gd name="T37" fmla="*/ 0 h 135"/>
                    <a:gd name="T38" fmla="*/ 0 w 54"/>
                    <a:gd name="T39" fmla="*/ 0 h 13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63" name="Form 1038">
                  <a:extLst>
                    <a:ext uri="{FF2B5EF4-FFF2-40B4-BE49-F238E27FC236}">
                      <a16:creationId xmlns:a16="http://schemas.microsoft.com/office/drawing/2014/main" id="{A7AB1D9F-C103-47A9-8E60-622B742C2FE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558" y="3495"/>
                  <a:ext cx="58" cy="107"/>
                </a:xfrm>
                <a:custGeom>
                  <a:avLst/>
                  <a:gdLst>
                    <a:gd name="T0" fmla="*/ 19 w 58"/>
                    <a:gd name="T1" fmla="*/ 6 h 107"/>
                    <a:gd name="T2" fmla="*/ 11 w 58"/>
                    <a:gd name="T3" fmla="*/ 26 h 107"/>
                    <a:gd name="T4" fmla="*/ 4 w 58"/>
                    <a:gd name="T5" fmla="*/ 46 h 107"/>
                    <a:gd name="T6" fmla="*/ 0 w 58"/>
                    <a:gd name="T7" fmla="*/ 63 h 107"/>
                    <a:gd name="T8" fmla="*/ 2 w 58"/>
                    <a:gd name="T9" fmla="*/ 82 h 107"/>
                    <a:gd name="T10" fmla="*/ 18 w 58"/>
                    <a:gd name="T11" fmla="*/ 106 h 107"/>
                    <a:gd name="T12" fmla="*/ 39 w 58"/>
                    <a:gd name="T13" fmla="*/ 95 h 107"/>
                    <a:gd name="T14" fmla="*/ 55 w 58"/>
                    <a:gd name="T15" fmla="*/ 60 h 107"/>
                    <a:gd name="T16" fmla="*/ 57 w 58"/>
                    <a:gd name="T17" fmla="*/ 37 h 107"/>
                    <a:gd name="T18" fmla="*/ 53 w 58"/>
                    <a:gd name="T19" fmla="*/ 19 h 107"/>
                    <a:gd name="T20" fmla="*/ 34 w 58"/>
                    <a:gd name="T21" fmla="*/ 0 h 107"/>
                    <a:gd name="T22" fmla="*/ 19 w 58"/>
                    <a:gd name="T23" fmla="*/ 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107"/>
                    <a:gd name="T38" fmla="*/ 0 w 58"/>
                    <a:gd name="T39" fmla="*/ 0 h 10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64" name="Form 1039">
                  <a:extLst>
                    <a:ext uri="{FF2B5EF4-FFF2-40B4-BE49-F238E27FC236}">
                      <a16:creationId xmlns:a16="http://schemas.microsoft.com/office/drawing/2014/main" id="{F020D330-4A12-4B58-AE85-26E798D570D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630" y="3631"/>
                  <a:ext cx="48" cy="83"/>
                </a:xfrm>
                <a:custGeom>
                  <a:avLst/>
                  <a:gdLst>
                    <a:gd name="T0" fmla="*/ 15 w 48"/>
                    <a:gd name="T1" fmla="*/ 4 h 83"/>
                    <a:gd name="T2" fmla="*/ 9 w 48"/>
                    <a:gd name="T3" fmla="*/ 20 h 83"/>
                    <a:gd name="T4" fmla="*/ 3 w 48"/>
                    <a:gd name="T5" fmla="*/ 35 h 83"/>
                    <a:gd name="T6" fmla="*/ 0 w 48"/>
                    <a:gd name="T7" fmla="*/ 48 h 83"/>
                    <a:gd name="T8" fmla="*/ 1 w 48"/>
                    <a:gd name="T9" fmla="*/ 63 h 83"/>
                    <a:gd name="T10" fmla="*/ 14 w 48"/>
                    <a:gd name="T11" fmla="*/ 82 h 83"/>
                    <a:gd name="T12" fmla="*/ 32 w 48"/>
                    <a:gd name="T13" fmla="*/ 73 h 83"/>
                    <a:gd name="T14" fmla="*/ 45 w 48"/>
                    <a:gd name="T15" fmla="*/ 46 h 83"/>
                    <a:gd name="T16" fmla="*/ 47 w 48"/>
                    <a:gd name="T17" fmla="*/ 28 h 83"/>
                    <a:gd name="T18" fmla="*/ 43 w 48"/>
                    <a:gd name="T19" fmla="*/ 14 h 83"/>
                    <a:gd name="T20" fmla="*/ 28 w 48"/>
                    <a:gd name="T21" fmla="*/ 0 h 83"/>
                    <a:gd name="T22" fmla="*/ 15 w 48"/>
                    <a:gd name="T23" fmla="*/ 4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"/>
                    <a:gd name="T37" fmla="*/ 0 h 83"/>
                    <a:gd name="T38" fmla="*/ 0 w 48"/>
                    <a:gd name="T39" fmla="*/ 0 h 8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65" name="Form 1040">
                  <a:extLst>
                    <a:ext uri="{FF2B5EF4-FFF2-40B4-BE49-F238E27FC236}">
                      <a16:creationId xmlns:a16="http://schemas.microsoft.com/office/drawing/2014/main" id="{4A0157B4-B647-43C9-B467-F986121077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595" y="3569"/>
                  <a:ext cx="56" cy="93"/>
                </a:xfrm>
                <a:custGeom>
                  <a:avLst/>
                  <a:gdLst>
                    <a:gd name="T0" fmla="*/ 18 w 56"/>
                    <a:gd name="T1" fmla="*/ 5 h 93"/>
                    <a:gd name="T2" fmla="*/ 10 w 56"/>
                    <a:gd name="T3" fmla="*/ 22 h 93"/>
                    <a:gd name="T4" fmla="*/ 3 w 56"/>
                    <a:gd name="T5" fmla="*/ 39 h 93"/>
                    <a:gd name="T6" fmla="*/ 0 w 56"/>
                    <a:gd name="T7" fmla="*/ 54 h 93"/>
                    <a:gd name="T8" fmla="*/ 1 w 56"/>
                    <a:gd name="T9" fmla="*/ 71 h 93"/>
                    <a:gd name="T10" fmla="*/ 17 w 56"/>
                    <a:gd name="T11" fmla="*/ 92 h 93"/>
                    <a:gd name="T12" fmla="*/ 37 w 56"/>
                    <a:gd name="T13" fmla="*/ 82 h 93"/>
                    <a:gd name="T14" fmla="*/ 53 w 56"/>
                    <a:gd name="T15" fmla="*/ 52 h 93"/>
                    <a:gd name="T16" fmla="*/ 55 w 56"/>
                    <a:gd name="T17" fmla="*/ 32 h 93"/>
                    <a:gd name="T18" fmla="*/ 51 w 56"/>
                    <a:gd name="T19" fmla="*/ 16 h 93"/>
                    <a:gd name="T20" fmla="*/ 32 w 56"/>
                    <a:gd name="T21" fmla="*/ 0 h 93"/>
                    <a:gd name="T22" fmla="*/ 18 w 56"/>
                    <a:gd name="T23" fmla="*/ 5 h 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93"/>
                    <a:gd name="T38" fmla="*/ 0 w 56"/>
                    <a:gd name="T39" fmla="*/ 0 h 9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45" name="Rechteck 1044">
            <a:extLst>
              <a:ext uri="{FF2B5EF4-FFF2-40B4-BE49-F238E27FC236}">
                <a16:creationId xmlns:a16="http://schemas.microsoft.com/office/drawing/2014/main" id="{0C4853B5-4787-4322-8955-A6BA3E7BD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46" name="Rechteck 1045">
            <a:extLst>
              <a:ext uri="{FF2B5EF4-FFF2-40B4-BE49-F238E27FC236}">
                <a16:creationId xmlns:a16="http://schemas.microsoft.com/office/drawing/2014/main" id="{0A91A36E-2E9C-4468-B7CE-3F220D589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47" name="Rechteck 1046">
            <a:extLst>
              <a:ext uri="{FF2B5EF4-FFF2-40B4-BE49-F238E27FC236}">
                <a16:creationId xmlns:a16="http://schemas.microsoft.com/office/drawing/2014/main" id="{4B1EC4C1-1820-408E-9A86-5B4C7300A5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2325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CE0C677-BFF3-48C0-A3E5-66EECB1E914D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2054" name="Rechteck 1047">
            <a:extLst>
              <a:ext uri="{FF2B5EF4-FFF2-40B4-BE49-F238E27FC236}">
                <a16:creationId xmlns:a16="http://schemas.microsoft.com/office/drawing/2014/main" id="{BF328FF1-DA23-4F3A-AF12-FAA24F109C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0363" y="623252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49" name="Rechteck 1048">
            <a:extLst>
              <a:ext uri="{FF2B5EF4-FFF2-40B4-BE49-F238E27FC236}">
                <a16:creationId xmlns:a16="http://schemas.microsoft.com/office/drawing/2014/main" id="{E3D08F79-C23D-4EE0-97C9-5D463F5A15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9363" y="62325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44B1D5-9731-47F2-823B-4C71AF72C3B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BE446026-DAB7-469F-B732-0DD01F1601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Mikrobiologie 6</a:t>
            </a:r>
          </a:p>
        </p:txBody>
      </p:sp>
      <p:sp>
        <p:nvSpPr>
          <p:cNvPr id="4098" name="Form 4097">
            <a:extLst>
              <a:ext uri="{FF2B5EF4-FFF2-40B4-BE49-F238E27FC236}">
                <a16:creationId xmlns:a16="http://schemas.microsoft.com/office/drawing/2014/main" id="{F0318891-9DCF-4E13-B81E-097C9126C1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0" indent="0" algn="ctr" defTabSz="914400">
              <a:buClr>
                <a:schemeClr val="tx2"/>
              </a:buClr>
              <a:buSzPct val="50000"/>
              <a:buFont typeface="Monotype Sorts" charset="2"/>
              <a:buNone/>
            </a:pP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eine Alexander Voigts Präsentation</a:t>
            </a:r>
          </a:p>
          <a:p>
            <a:pPr marL="0" indent="0" algn="ctr" defTabSz="914400">
              <a:buClr>
                <a:schemeClr val="tx2"/>
              </a:buClr>
              <a:buSzPct val="50000"/>
              <a:buFont typeface="Monotype Sorts" charset="2"/>
              <a:buNone/>
            </a:pP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© 2000</a:t>
            </a:r>
          </a:p>
          <a:p>
            <a:pPr marL="0" indent="0" algn="ctr" defTabSz="914400">
              <a:buClr>
                <a:schemeClr val="tx2"/>
              </a:buClr>
              <a:buSzPct val="50000"/>
              <a:buFont typeface="Monotype Sorts" charset="2"/>
              <a:buNone/>
            </a:pP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copied from Prof. Dr. Hartmann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akn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Rechteck 13312">
            <a:extLst>
              <a:ext uri="{FF2B5EF4-FFF2-40B4-BE49-F238E27FC236}">
                <a16:creationId xmlns:a16="http://schemas.microsoft.com/office/drawing/2014/main" id="{BC424D5C-BE88-40A2-AE9D-5F6BF6F9CDC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chteck 14336">
            <a:extLst>
              <a:ext uri="{FF2B5EF4-FFF2-40B4-BE49-F238E27FC236}">
                <a16:creationId xmlns:a16="http://schemas.microsoft.com/office/drawing/2014/main" id="{10A7BB9F-0127-4E04-81F1-DF854850AAB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5000625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9" name="Group 12">
            <a:extLst>
              <a:ext uri="{FF2B5EF4-FFF2-40B4-BE49-F238E27FC236}">
                <a16:creationId xmlns:a16="http://schemas.microsoft.com/office/drawing/2014/main" id="{8E3AECC2-AA57-45A3-8BB9-A60B5D0A2F80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676400"/>
            <a:ext cx="914400" cy="2354263"/>
            <a:chOff x="3456" y="1056"/>
            <a:chExt cx="576" cy="1483"/>
          </a:xfrm>
        </p:grpSpPr>
        <p:grpSp>
          <p:nvGrpSpPr>
            <p:cNvPr id="14364" name="Group 9">
              <a:extLst>
                <a:ext uri="{FF2B5EF4-FFF2-40B4-BE49-F238E27FC236}">
                  <a16:creationId xmlns:a16="http://schemas.microsoft.com/office/drawing/2014/main" id="{E43F8615-7744-4FF4-BADB-2A5E28976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344"/>
              <a:ext cx="576" cy="864"/>
              <a:chOff x="3456" y="1344"/>
              <a:chExt cx="576" cy="864"/>
            </a:xfrm>
          </p:grpSpPr>
          <p:sp>
            <p:nvSpPr>
              <p:cNvPr id="14367" name="Gerade Verbindung 14337">
                <a:extLst>
                  <a:ext uri="{FF2B5EF4-FFF2-40B4-BE49-F238E27FC236}">
                    <a16:creationId xmlns:a16="http://schemas.microsoft.com/office/drawing/2014/main" id="{BF650F85-E50F-46DA-80F2-411DA9A0C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6" y="1344"/>
                <a:ext cx="288" cy="2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" name="Gerade Verbindung 14338">
                <a:extLst>
                  <a:ext uri="{FF2B5EF4-FFF2-40B4-BE49-F238E27FC236}">
                    <a16:creationId xmlns:a16="http://schemas.microsoft.com/office/drawing/2014/main" id="{9E7E2C82-87B4-42D8-8049-714C4CF6F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1344"/>
                <a:ext cx="288" cy="2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" name="Gerade Verbindung 14339">
                <a:extLst>
                  <a:ext uri="{FF2B5EF4-FFF2-40B4-BE49-F238E27FC236}">
                    <a16:creationId xmlns:a16="http://schemas.microsoft.com/office/drawing/2014/main" id="{3DE273FC-E8CE-4DC7-9CE6-F27CB47EA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1584"/>
                <a:ext cx="0" cy="384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70" name="Gerade Verbindung 14340">
                <a:extLst>
                  <a:ext uri="{FF2B5EF4-FFF2-40B4-BE49-F238E27FC236}">
                    <a16:creationId xmlns:a16="http://schemas.microsoft.com/office/drawing/2014/main" id="{1CEB8DB5-281C-4AAD-9DAC-E754E1599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584"/>
                <a:ext cx="0" cy="384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" name="Gerade Verbindung 14341">
                <a:extLst>
                  <a:ext uri="{FF2B5EF4-FFF2-40B4-BE49-F238E27FC236}">
                    <a16:creationId xmlns:a16="http://schemas.microsoft.com/office/drawing/2014/main" id="{ECE8AB73-600A-48C4-A403-A52489E6C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1968"/>
                <a:ext cx="288" cy="2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Gerade Verbindung 14342">
                <a:extLst>
                  <a:ext uri="{FF2B5EF4-FFF2-40B4-BE49-F238E27FC236}">
                    <a16:creationId xmlns:a16="http://schemas.microsoft.com/office/drawing/2014/main" id="{90767C8D-38A1-4145-BA54-F1F84F866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4" y="1968"/>
                <a:ext cx="288" cy="2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Ellipse 14343">
                <a:extLst>
                  <a:ext uri="{FF2B5EF4-FFF2-40B4-BE49-F238E27FC236}">
                    <a16:creationId xmlns:a16="http://schemas.microsoft.com/office/drawing/2014/main" id="{82941992-CBB7-4447-903D-4FEC325A6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592"/>
                <a:ext cx="272" cy="368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  <p:sp>
          <p:nvSpPr>
            <p:cNvPr id="14346" name="Rechteck 14345">
              <a:extLst>
                <a:ext uri="{FF2B5EF4-FFF2-40B4-BE49-F238E27FC236}">
                  <a16:creationId xmlns:a16="http://schemas.microsoft.com/office/drawing/2014/main" id="{7A20EA84-92DF-4FBC-B716-1FE0FFE24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056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  R</a:t>
              </a:r>
            </a:p>
          </p:txBody>
        </p:sp>
        <p:sp>
          <p:nvSpPr>
            <p:cNvPr id="7" name="Rechteck 14346">
              <a:extLst>
                <a:ext uri="{FF2B5EF4-FFF2-40B4-BE49-F238E27FC236}">
                  <a16:creationId xmlns:a16="http://schemas.microsoft.com/office/drawing/2014/main" id="{D9C8EAEB-69B9-413E-B8F1-CF1872C7E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1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11869" name="Group 23">
            <a:extLst>
              <a:ext uri="{FF2B5EF4-FFF2-40B4-BE49-F238E27FC236}">
                <a16:creationId xmlns:a16="http://schemas.microsoft.com/office/drawing/2014/main" id="{C98AEF82-7D98-4F3E-AEA8-A6A1556F40F1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1752600"/>
            <a:ext cx="1295400" cy="1828800"/>
            <a:chOff x="4752" y="1104"/>
            <a:chExt cx="816" cy="1152"/>
          </a:xfrm>
        </p:grpSpPr>
        <p:grpSp>
          <p:nvGrpSpPr>
            <p:cNvPr id="14354" name="Group 20">
              <a:extLst>
                <a:ext uri="{FF2B5EF4-FFF2-40B4-BE49-F238E27FC236}">
                  <a16:creationId xmlns:a16="http://schemas.microsoft.com/office/drawing/2014/main" id="{DF676A2F-67F2-40EC-8C7A-CA1C6E1886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392"/>
              <a:ext cx="576" cy="864"/>
              <a:chOff x="4752" y="1392"/>
              <a:chExt cx="576" cy="864"/>
            </a:xfrm>
          </p:grpSpPr>
          <p:sp>
            <p:nvSpPr>
              <p:cNvPr id="8" name="Gerade Verbindung 14348">
                <a:extLst>
                  <a:ext uri="{FF2B5EF4-FFF2-40B4-BE49-F238E27FC236}">
                    <a16:creationId xmlns:a16="http://schemas.microsoft.com/office/drawing/2014/main" id="{51E359C9-A658-4950-A494-EFD2A6615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2" y="1392"/>
                <a:ext cx="288" cy="2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Gerade Verbindung 14349">
                <a:extLst>
                  <a:ext uri="{FF2B5EF4-FFF2-40B4-BE49-F238E27FC236}">
                    <a16:creationId xmlns:a16="http://schemas.microsoft.com/office/drawing/2014/main" id="{FE6D9EA2-1BEF-43F6-8C70-D4A2821DC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1392"/>
                <a:ext cx="288" cy="2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59" name="Gerade Verbindung 14350">
                <a:extLst>
                  <a:ext uri="{FF2B5EF4-FFF2-40B4-BE49-F238E27FC236}">
                    <a16:creationId xmlns:a16="http://schemas.microsoft.com/office/drawing/2014/main" id="{2AD13D61-287C-4D70-BB2A-8941633C8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632"/>
                <a:ext cx="0" cy="384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60" name="Gerade Verbindung 14351">
                <a:extLst>
                  <a:ext uri="{FF2B5EF4-FFF2-40B4-BE49-F238E27FC236}">
                    <a16:creationId xmlns:a16="http://schemas.microsoft.com/office/drawing/2014/main" id="{7662589A-8C7A-4D20-B979-B8074C2CC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1632"/>
                <a:ext cx="0" cy="384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61" name="Gerade Verbindung 14352">
                <a:extLst>
                  <a:ext uri="{FF2B5EF4-FFF2-40B4-BE49-F238E27FC236}">
                    <a16:creationId xmlns:a16="http://schemas.microsoft.com/office/drawing/2014/main" id="{3218A383-E46A-4D0E-BE5C-8E0C16F9E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2016"/>
                <a:ext cx="288" cy="2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62" name="Gerade Verbindung 14353">
                <a:extLst>
                  <a:ext uri="{FF2B5EF4-FFF2-40B4-BE49-F238E27FC236}">
                    <a16:creationId xmlns:a16="http://schemas.microsoft.com/office/drawing/2014/main" id="{B6ACA203-A3FB-492D-BF71-D2C338286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0" y="2016"/>
                <a:ext cx="288" cy="2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63" name="Ellipse 14354">
                <a:extLst>
                  <a:ext uri="{FF2B5EF4-FFF2-40B4-BE49-F238E27FC236}">
                    <a16:creationId xmlns:a16="http://schemas.microsoft.com/office/drawing/2014/main" id="{AC0ECA07-ED95-453C-B24B-EA64A8519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4" y="1640"/>
                <a:ext cx="272" cy="368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  <p:sp>
          <p:nvSpPr>
            <p:cNvPr id="14357" name="Rechteck 14356">
              <a:extLst>
                <a:ext uri="{FF2B5EF4-FFF2-40B4-BE49-F238E27FC236}">
                  <a16:creationId xmlns:a16="http://schemas.microsoft.com/office/drawing/2014/main" id="{4E0EC7ED-CCC8-447F-80A9-3D055AD2D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10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 R</a:t>
              </a:r>
            </a:p>
          </p:txBody>
        </p:sp>
        <p:sp>
          <p:nvSpPr>
            <p:cNvPr id="14358" name="Rechteck 14357">
              <a:extLst>
                <a:ext uri="{FF2B5EF4-FFF2-40B4-BE49-F238E27FC236}">
                  <a16:creationId xmlns:a16="http://schemas.microsoft.com/office/drawing/2014/main" id="{04F23269-BFEB-4855-9E0B-C46F813D9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1968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14340" name="Group 34">
            <a:extLst>
              <a:ext uri="{FF2B5EF4-FFF2-40B4-BE49-F238E27FC236}">
                <a16:creationId xmlns:a16="http://schemas.microsoft.com/office/drawing/2014/main" id="{D4405698-BC80-4F88-B368-28F7415E13C9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4411663"/>
            <a:ext cx="1524000" cy="1912937"/>
            <a:chOff x="4416" y="2779"/>
            <a:chExt cx="960" cy="1205"/>
          </a:xfrm>
        </p:grpSpPr>
        <p:grpSp>
          <p:nvGrpSpPr>
            <p:cNvPr id="14344" name="Group 31">
              <a:extLst>
                <a:ext uri="{FF2B5EF4-FFF2-40B4-BE49-F238E27FC236}">
                  <a16:creationId xmlns:a16="http://schemas.microsoft.com/office/drawing/2014/main" id="{278B7238-1A79-426E-A8F9-E3011A8CE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3120"/>
              <a:ext cx="576" cy="864"/>
              <a:chOff x="4416" y="3120"/>
              <a:chExt cx="576" cy="864"/>
            </a:xfrm>
          </p:grpSpPr>
          <p:sp>
            <p:nvSpPr>
              <p:cNvPr id="14347" name="Gerade Verbindung 14359">
                <a:extLst>
                  <a:ext uri="{FF2B5EF4-FFF2-40B4-BE49-F238E27FC236}">
                    <a16:creationId xmlns:a16="http://schemas.microsoft.com/office/drawing/2014/main" id="{95D92896-C460-4C8A-8C0D-2B89C9D4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" y="3120"/>
                <a:ext cx="288" cy="2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48" name="Gerade Verbindung 14360">
                <a:extLst>
                  <a:ext uri="{FF2B5EF4-FFF2-40B4-BE49-F238E27FC236}">
                    <a16:creationId xmlns:a16="http://schemas.microsoft.com/office/drawing/2014/main" id="{905AA471-F8B6-42DA-8A19-52FA5D9F7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3120"/>
                <a:ext cx="288" cy="2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49" name="Gerade Verbindung 14361">
                <a:extLst>
                  <a:ext uri="{FF2B5EF4-FFF2-40B4-BE49-F238E27FC236}">
                    <a16:creationId xmlns:a16="http://schemas.microsoft.com/office/drawing/2014/main" id="{1D8F6B1A-D840-49CB-8317-0F9F7FBCF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360"/>
                <a:ext cx="0" cy="384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50" name="Gerade Verbindung 14362">
                <a:extLst>
                  <a:ext uri="{FF2B5EF4-FFF2-40B4-BE49-F238E27FC236}">
                    <a16:creationId xmlns:a16="http://schemas.microsoft.com/office/drawing/2014/main" id="{C9353A8C-11CE-49AD-B5DF-44EFAE1CC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" y="3360"/>
                <a:ext cx="0" cy="384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51" name="Gerade Verbindung 14363">
                <a:extLst>
                  <a:ext uri="{FF2B5EF4-FFF2-40B4-BE49-F238E27FC236}">
                    <a16:creationId xmlns:a16="http://schemas.microsoft.com/office/drawing/2014/main" id="{5499EA17-3141-4BE8-8051-C707013A5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744"/>
                <a:ext cx="288" cy="2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52" name="Gerade Verbindung 14364">
                <a:extLst>
                  <a:ext uri="{FF2B5EF4-FFF2-40B4-BE49-F238E27FC236}">
                    <a16:creationId xmlns:a16="http://schemas.microsoft.com/office/drawing/2014/main" id="{C83E2C54-84AD-4FD8-AC5E-3A8C5C1DA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4" y="3744"/>
                <a:ext cx="288" cy="2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53" name="Ellipse 14365">
                <a:extLst>
                  <a:ext uri="{FF2B5EF4-FFF2-40B4-BE49-F238E27FC236}">
                    <a16:creationId xmlns:a16="http://schemas.microsoft.com/office/drawing/2014/main" id="{832F920B-5DB7-457B-A979-042341812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8" y="3368"/>
                <a:ext cx="272" cy="368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  <p:sp>
          <p:nvSpPr>
            <p:cNvPr id="14368" name="Rechteck 14367">
              <a:extLst>
                <a:ext uri="{FF2B5EF4-FFF2-40B4-BE49-F238E27FC236}">
                  <a16:creationId xmlns:a16="http://schemas.microsoft.com/office/drawing/2014/main" id="{D2D2003A-EA54-4EEC-BD31-F813D3A6C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779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4369" name="Rechteck 14368">
              <a:extLst>
                <a:ext uri="{FF2B5EF4-FFF2-40B4-BE49-F238E27FC236}">
                  <a16:creationId xmlns:a16="http://schemas.microsoft.com/office/drawing/2014/main" id="{9929DC9B-8231-4368-8DEE-AD3F6DAF9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21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R</a:t>
              </a:r>
            </a:p>
          </p:txBody>
        </p:sp>
      </p:grpSp>
      <p:sp>
        <p:nvSpPr>
          <p:cNvPr id="14371" name="Rechteck 14370">
            <a:extLst>
              <a:ext uri="{FF2B5EF4-FFF2-40B4-BE49-F238E27FC236}">
                <a16:creationId xmlns:a16="http://schemas.microsoft.com/office/drawing/2014/main" id="{5EF22389-8303-4C93-AFBA-9DD98D0B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191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para p-</a:t>
            </a:r>
          </a:p>
        </p:txBody>
      </p:sp>
      <p:sp>
        <p:nvSpPr>
          <p:cNvPr id="14372" name="Rechteck 14371">
            <a:extLst>
              <a:ext uri="{FF2B5EF4-FFF2-40B4-BE49-F238E27FC236}">
                <a16:creationId xmlns:a16="http://schemas.microsoft.com/office/drawing/2014/main" id="{5B293446-408B-4410-8FCE-92BF37CB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810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metha m-</a:t>
            </a:r>
          </a:p>
        </p:txBody>
      </p:sp>
      <p:sp>
        <p:nvSpPr>
          <p:cNvPr id="14373" name="Rechteck 14372">
            <a:extLst>
              <a:ext uri="{FF2B5EF4-FFF2-40B4-BE49-F238E27FC236}">
                <a16:creationId xmlns:a16="http://schemas.microsoft.com/office/drawing/2014/main" id="{715AA84D-5DEC-43DB-BA2F-919681B5A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400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ortho o-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tschende Brems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tschende Brems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tschende Brems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1" grpId="0" build="p" autoUpdateAnimBg="0"/>
      <p:bldP spid="14372" grpId="0" build="p" autoUpdateAnimBg="0"/>
      <p:bldP spid="1437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Rechteck 15360">
            <a:extLst>
              <a:ext uri="{FF2B5EF4-FFF2-40B4-BE49-F238E27FC236}">
                <a16:creationId xmlns:a16="http://schemas.microsoft.com/office/drawing/2014/main" id="{012AC5B5-6F28-4336-91AB-BE54D69802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588"/>
            <a:ext cx="64833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o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echteck 16384">
            <a:extLst>
              <a:ext uri="{FF2B5EF4-FFF2-40B4-BE49-F238E27FC236}">
                <a16:creationId xmlns:a16="http://schemas.microsoft.com/office/drawing/2014/main" id="{97B63A7C-61D4-4D8D-91B1-21C30D067B6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Parallelogramm 16385">
            <a:extLst>
              <a:ext uri="{FF2B5EF4-FFF2-40B4-BE49-F238E27FC236}">
                <a16:creationId xmlns:a16="http://schemas.microsoft.com/office/drawing/2014/main" id="{351EE7E2-220D-4939-A45A-B06D12E1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399213"/>
            <a:ext cx="5181600" cy="457200"/>
          </a:xfrm>
          <a:prstGeom prst="parallelogram">
            <a:avLst>
              <a:gd name="adj" fmla="val 283281"/>
            </a:avLst>
          </a:prstGeom>
          <a:pattFill prst="zigZag">
            <a:fgClr>
              <a:schemeClr val="tx1"/>
            </a:fgClr>
            <a:bgClr>
              <a:schemeClr val="accent2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8723" name="Group 8">
            <a:extLst>
              <a:ext uri="{FF2B5EF4-FFF2-40B4-BE49-F238E27FC236}">
                <a16:creationId xmlns:a16="http://schemas.microsoft.com/office/drawing/2014/main" id="{A744E3FA-7831-4F40-B6CC-7A872D5BFDF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648200"/>
            <a:ext cx="2286000" cy="1524000"/>
            <a:chOff x="1968" y="2928"/>
            <a:chExt cx="1440" cy="960"/>
          </a:xfrm>
        </p:grpSpPr>
        <p:sp>
          <p:nvSpPr>
            <p:cNvPr id="16393" name="Ellipse 16386">
              <a:extLst>
                <a:ext uri="{FF2B5EF4-FFF2-40B4-BE49-F238E27FC236}">
                  <a16:creationId xmlns:a16="http://schemas.microsoft.com/office/drawing/2014/main" id="{77B13F84-DC8C-4C64-AC45-F0FE30983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552"/>
              <a:ext cx="240" cy="28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6394" name="Ellipse 16387">
              <a:extLst>
                <a:ext uri="{FF2B5EF4-FFF2-40B4-BE49-F238E27FC236}">
                  <a16:creationId xmlns:a16="http://schemas.microsoft.com/office/drawing/2014/main" id="{8BE2A764-9E59-4451-AA67-67A427D6A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504"/>
              <a:ext cx="192" cy="24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6395" name="Ellipse 16388">
              <a:extLst>
                <a:ext uri="{FF2B5EF4-FFF2-40B4-BE49-F238E27FC236}">
                  <a16:creationId xmlns:a16="http://schemas.microsoft.com/office/drawing/2014/main" id="{E49C5034-8C27-4195-A5CD-035C120D4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648"/>
              <a:ext cx="192" cy="24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" name="Ellipse 16389">
              <a:extLst>
                <a:ext uri="{FF2B5EF4-FFF2-40B4-BE49-F238E27FC236}">
                  <a16:creationId xmlns:a16="http://schemas.microsoft.com/office/drawing/2014/main" id="{44728668-6CF2-4344-8E13-ACD40C8A2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072"/>
              <a:ext cx="240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" name="Ellipse 16390">
              <a:extLst>
                <a:ext uri="{FF2B5EF4-FFF2-40B4-BE49-F238E27FC236}">
                  <a16:creationId xmlns:a16="http://schemas.microsoft.com/office/drawing/2014/main" id="{47D2FF2A-916C-45CD-8956-14E26A8E9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928"/>
              <a:ext cx="336" cy="28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27529" name="Group 11">
            <a:extLst>
              <a:ext uri="{FF2B5EF4-FFF2-40B4-BE49-F238E27FC236}">
                <a16:creationId xmlns:a16="http://schemas.microsoft.com/office/drawing/2014/main" id="{EA9C5BAD-36F6-46F3-BFB3-B7E5145B883E}"/>
              </a:ext>
            </a:extLst>
          </p:cNvPr>
          <p:cNvGrpSpPr>
            <a:grpSpLocks/>
          </p:cNvGrpSpPr>
          <p:nvPr/>
        </p:nvGrpSpPr>
        <p:grpSpPr bwMode="auto">
          <a:xfrm>
            <a:off x="82550" y="4654550"/>
            <a:ext cx="1587500" cy="2044700"/>
            <a:chOff x="52" y="2932"/>
            <a:chExt cx="1000" cy="1288"/>
          </a:xfrm>
        </p:grpSpPr>
        <p:sp>
          <p:nvSpPr>
            <p:cNvPr id="16391" name="Würfel 16392">
              <a:extLst>
                <a:ext uri="{FF2B5EF4-FFF2-40B4-BE49-F238E27FC236}">
                  <a16:creationId xmlns:a16="http://schemas.microsoft.com/office/drawing/2014/main" id="{916496C2-5B44-4BF5-9FDA-45951F678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" y="3412"/>
              <a:ext cx="1000" cy="808"/>
            </a:xfrm>
            <a:prstGeom prst="cube">
              <a:avLst>
                <a:gd name="adj" fmla="val 24995"/>
              </a:avLst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6392" name="Würfel 16393">
              <a:extLst>
                <a:ext uri="{FF2B5EF4-FFF2-40B4-BE49-F238E27FC236}">
                  <a16:creationId xmlns:a16="http://schemas.microsoft.com/office/drawing/2014/main" id="{1A2B9B8D-B9F8-4ABA-9C2D-35F3853A4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" y="2932"/>
              <a:ext cx="136" cy="616"/>
            </a:xfrm>
            <a:prstGeom prst="cube">
              <a:avLst>
                <a:gd name="adj" fmla="val 24995"/>
              </a:avLst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6396" name="Form 16395">
            <a:extLst>
              <a:ext uri="{FF2B5EF4-FFF2-40B4-BE49-F238E27FC236}">
                <a16:creationId xmlns:a16="http://schemas.microsoft.com/office/drawing/2014/main" id="{F20CB63D-53CF-4BEB-9EBA-BEE7C299F347}"/>
              </a:ext>
            </a:extLst>
          </p:cNvPr>
          <p:cNvSpPr>
            <a:spLocks/>
          </p:cNvSpPr>
          <p:nvPr/>
        </p:nvSpPr>
        <p:spPr bwMode="auto">
          <a:xfrm>
            <a:off x="1143000" y="4092575"/>
            <a:ext cx="6053138" cy="2168525"/>
          </a:xfrm>
          <a:custGeom>
            <a:avLst/>
            <a:gdLst>
              <a:gd name="T0" fmla="*/ 108 w 3813"/>
              <a:gd name="T1" fmla="*/ 243 h 1366"/>
              <a:gd name="T2" fmla="*/ 177 w 3813"/>
              <a:gd name="T3" fmla="*/ 182 h 1366"/>
              <a:gd name="T4" fmla="*/ 386 w 3813"/>
              <a:gd name="T5" fmla="*/ 104 h 1366"/>
              <a:gd name="T6" fmla="*/ 612 w 3813"/>
              <a:gd name="T7" fmla="*/ 34 h 1366"/>
              <a:gd name="T8" fmla="*/ 829 w 3813"/>
              <a:gd name="T9" fmla="*/ 8 h 1366"/>
              <a:gd name="T10" fmla="*/ 977 w 3813"/>
              <a:gd name="T11" fmla="*/ 8 h 1366"/>
              <a:gd name="T12" fmla="*/ 1256 w 3813"/>
              <a:gd name="T13" fmla="*/ 8 h 1366"/>
              <a:gd name="T14" fmla="*/ 1656 w 3813"/>
              <a:gd name="T15" fmla="*/ 34 h 1366"/>
              <a:gd name="T16" fmla="*/ 2317 w 3813"/>
              <a:gd name="T17" fmla="*/ 60 h 1366"/>
              <a:gd name="T18" fmla="*/ 2595 w 3813"/>
              <a:gd name="T19" fmla="*/ 69 h 1366"/>
              <a:gd name="T20" fmla="*/ 2760 w 3813"/>
              <a:gd name="T21" fmla="*/ 34 h 1366"/>
              <a:gd name="T22" fmla="*/ 2873 w 3813"/>
              <a:gd name="T23" fmla="*/ 0 h 1366"/>
              <a:gd name="T24" fmla="*/ 3760 w 3813"/>
              <a:gd name="T25" fmla="*/ 347 h 1366"/>
              <a:gd name="T26" fmla="*/ 3812 w 3813"/>
              <a:gd name="T27" fmla="*/ 591 h 1366"/>
              <a:gd name="T28" fmla="*/ 3586 w 3813"/>
              <a:gd name="T29" fmla="*/ 756 h 1366"/>
              <a:gd name="T30" fmla="*/ 3517 w 3813"/>
              <a:gd name="T31" fmla="*/ 826 h 1366"/>
              <a:gd name="T32" fmla="*/ 3456 w 3813"/>
              <a:gd name="T33" fmla="*/ 887 h 1366"/>
              <a:gd name="T34" fmla="*/ 3177 w 3813"/>
              <a:gd name="T35" fmla="*/ 869 h 1366"/>
              <a:gd name="T36" fmla="*/ 3030 w 3813"/>
              <a:gd name="T37" fmla="*/ 913 h 1366"/>
              <a:gd name="T38" fmla="*/ 3021 w 3813"/>
              <a:gd name="T39" fmla="*/ 1209 h 1366"/>
              <a:gd name="T40" fmla="*/ 2717 w 3813"/>
              <a:gd name="T41" fmla="*/ 1243 h 1366"/>
              <a:gd name="T42" fmla="*/ 2612 w 3813"/>
              <a:gd name="T43" fmla="*/ 1296 h 1366"/>
              <a:gd name="T44" fmla="*/ 2499 w 3813"/>
              <a:gd name="T45" fmla="*/ 1356 h 1366"/>
              <a:gd name="T46" fmla="*/ 2421 w 3813"/>
              <a:gd name="T47" fmla="*/ 1365 h 1366"/>
              <a:gd name="T48" fmla="*/ 2343 w 3813"/>
              <a:gd name="T49" fmla="*/ 1365 h 1366"/>
              <a:gd name="T50" fmla="*/ 2247 w 3813"/>
              <a:gd name="T51" fmla="*/ 1365 h 1366"/>
              <a:gd name="T52" fmla="*/ 2151 w 3813"/>
              <a:gd name="T53" fmla="*/ 1365 h 1366"/>
              <a:gd name="T54" fmla="*/ 2064 w 3813"/>
              <a:gd name="T55" fmla="*/ 1365 h 1366"/>
              <a:gd name="T56" fmla="*/ 1969 w 3813"/>
              <a:gd name="T57" fmla="*/ 1365 h 1366"/>
              <a:gd name="T58" fmla="*/ 1882 w 3813"/>
              <a:gd name="T59" fmla="*/ 1365 h 1366"/>
              <a:gd name="T60" fmla="*/ 1812 w 3813"/>
              <a:gd name="T61" fmla="*/ 1365 h 1366"/>
              <a:gd name="T62" fmla="*/ 1725 w 3813"/>
              <a:gd name="T63" fmla="*/ 1348 h 1366"/>
              <a:gd name="T64" fmla="*/ 1638 w 3813"/>
              <a:gd name="T65" fmla="*/ 1348 h 1366"/>
              <a:gd name="T66" fmla="*/ 1447 w 3813"/>
              <a:gd name="T67" fmla="*/ 1330 h 1366"/>
              <a:gd name="T68" fmla="*/ 1360 w 3813"/>
              <a:gd name="T69" fmla="*/ 1330 h 1366"/>
              <a:gd name="T70" fmla="*/ 1012 w 3813"/>
              <a:gd name="T71" fmla="*/ 1156 h 1366"/>
              <a:gd name="T72" fmla="*/ 856 w 3813"/>
              <a:gd name="T73" fmla="*/ 1113 h 1366"/>
              <a:gd name="T74" fmla="*/ 803 w 3813"/>
              <a:gd name="T75" fmla="*/ 965 h 1366"/>
              <a:gd name="T76" fmla="*/ 734 w 3813"/>
              <a:gd name="T77" fmla="*/ 704 h 1366"/>
              <a:gd name="T78" fmla="*/ 664 w 3813"/>
              <a:gd name="T79" fmla="*/ 521 h 1366"/>
              <a:gd name="T80" fmla="*/ 464 w 3813"/>
              <a:gd name="T81" fmla="*/ 304 h 1366"/>
              <a:gd name="T82" fmla="*/ 195 w 3813"/>
              <a:gd name="T83" fmla="*/ 260 h 1366"/>
              <a:gd name="T84" fmla="*/ 108 w 3813"/>
              <a:gd name="T85" fmla="*/ 278 h 1366"/>
              <a:gd name="T86" fmla="*/ 0 w 3813"/>
              <a:gd name="T87" fmla="*/ 302 h 13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813"/>
              <a:gd name="T133" fmla="*/ 0 h 1366"/>
              <a:gd name="T134" fmla="*/ 0 w 3813"/>
              <a:gd name="T135" fmla="*/ 0 h 136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813" h="1366">
                <a:moveTo>
                  <a:pt x="0" y="302"/>
                </a:moveTo>
                <a:lnTo>
                  <a:pt x="82" y="278"/>
                </a:lnTo>
                <a:lnTo>
                  <a:pt x="108" y="243"/>
                </a:lnTo>
                <a:lnTo>
                  <a:pt x="134" y="226"/>
                </a:lnTo>
                <a:lnTo>
                  <a:pt x="151" y="208"/>
                </a:lnTo>
                <a:lnTo>
                  <a:pt x="177" y="182"/>
                </a:lnTo>
                <a:lnTo>
                  <a:pt x="212" y="156"/>
                </a:lnTo>
                <a:lnTo>
                  <a:pt x="299" y="121"/>
                </a:lnTo>
                <a:lnTo>
                  <a:pt x="386" y="104"/>
                </a:lnTo>
                <a:lnTo>
                  <a:pt x="421" y="78"/>
                </a:lnTo>
                <a:lnTo>
                  <a:pt x="525" y="52"/>
                </a:lnTo>
                <a:lnTo>
                  <a:pt x="612" y="34"/>
                </a:lnTo>
                <a:lnTo>
                  <a:pt x="638" y="26"/>
                </a:lnTo>
                <a:lnTo>
                  <a:pt x="725" y="17"/>
                </a:lnTo>
                <a:lnTo>
                  <a:pt x="829" y="8"/>
                </a:lnTo>
                <a:lnTo>
                  <a:pt x="864" y="8"/>
                </a:lnTo>
                <a:lnTo>
                  <a:pt x="890" y="8"/>
                </a:lnTo>
                <a:lnTo>
                  <a:pt x="977" y="8"/>
                </a:lnTo>
                <a:lnTo>
                  <a:pt x="1082" y="8"/>
                </a:lnTo>
                <a:lnTo>
                  <a:pt x="1169" y="8"/>
                </a:lnTo>
                <a:lnTo>
                  <a:pt x="1256" y="8"/>
                </a:lnTo>
                <a:lnTo>
                  <a:pt x="1377" y="8"/>
                </a:lnTo>
                <a:lnTo>
                  <a:pt x="1534" y="26"/>
                </a:lnTo>
                <a:lnTo>
                  <a:pt x="1656" y="34"/>
                </a:lnTo>
                <a:lnTo>
                  <a:pt x="1760" y="43"/>
                </a:lnTo>
                <a:lnTo>
                  <a:pt x="2212" y="60"/>
                </a:lnTo>
                <a:lnTo>
                  <a:pt x="2317" y="60"/>
                </a:lnTo>
                <a:lnTo>
                  <a:pt x="2404" y="69"/>
                </a:lnTo>
                <a:lnTo>
                  <a:pt x="2560" y="69"/>
                </a:lnTo>
                <a:lnTo>
                  <a:pt x="2595" y="69"/>
                </a:lnTo>
                <a:lnTo>
                  <a:pt x="2621" y="69"/>
                </a:lnTo>
                <a:lnTo>
                  <a:pt x="2656" y="52"/>
                </a:lnTo>
                <a:lnTo>
                  <a:pt x="2760" y="34"/>
                </a:lnTo>
                <a:lnTo>
                  <a:pt x="2795" y="26"/>
                </a:lnTo>
                <a:lnTo>
                  <a:pt x="2838" y="0"/>
                </a:lnTo>
                <a:lnTo>
                  <a:pt x="2873" y="0"/>
                </a:lnTo>
                <a:lnTo>
                  <a:pt x="2995" y="17"/>
                </a:lnTo>
                <a:lnTo>
                  <a:pt x="3621" y="226"/>
                </a:lnTo>
                <a:lnTo>
                  <a:pt x="3760" y="347"/>
                </a:lnTo>
                <a:lnTo>
                  <a:pt x="3769" y="365"/>
                </a:lnTo>
                <a:lnTo>
                  <a:pt x="3786" y="504"/>
                </a:lnTo>
                <a:lnTo>
                  <a:pt x="3812" y="591"/>
                </a:lnTo>
                <a:lnTo>
                  <a:pt x="3812" y="687"/>
                </a:lnTo>
                <a:lnTo>
                  <a:pt x="3795" y="713"/>
                </a:lnTo>
                <a:lnTo>
                  <a:pt x="3586" y="756"/>
                </a:lnTo>
                <a:lnTo>
                  <a:pt x="3560" y="782"/>
                </a:lnTo>
                <a:lnTo>
                  <a:pt x="3534" y="808"/>
                </a:lnTo>
                <a:lnTo>
                  <a:pt x="3517" y="826"/>
                </a:lnTo>
                <a:lnTo>
                  <a:pt x="3508" y="852"/>
                </a:lnTo>
                <a:lnTo>
                  <a:pt x="3482" y="887"/>
                </a:lnTo>
                <a:lnTo>
                  <a:pt x="3456" y="887"/>
                </a:lnTo>
                <a:lnTo>
                  <a:pt x="3351" y="887"/>
                </a:lnTo>
                <a:lnTo>
                  <a:pt x="3317" y="869"/>
                </a:lnTo>
                <a:lnTo>
                  <a:pt x="3177" y="869"/>
                </a:lnTo>
                <a:lnTo>
                  <a:pt x="3073" y="869"/>
                </a:lnTo>
                <a:lnTo>
                  <a:pt x="3038" y="878"/>
                </a:lnTo>
                <a:lnTo>
                  <a:pt x="3030" y="913"/>
                </a:lnTo>
                <a:lnTo>
                  <a:pt x="3021" y="1000"/>
                </a:lnTo>
                <a:lnTo>
                  <a:pt x="3021" y="1087"/>
                </a:lnTo>
                <a:lnTo>
                  <a:pt x="3021" y="1209"/>
                </a:lnTo>
                <a:lnTo>
                  <a:pt x="2891" y="1243"/>
                </a:lnTo>
                <a:lnTo>
                  <a:pt x="2804" y="1243"/>
                </a:lnTo>
                <a:lnTo>
                  <a:pt x="2717" y="1243"/>
                </a:lnTo>
                <a:lnTo>
                  <a:pt x="2673" y="1243"/>
                </a:lnTo>
                <a:lnTo>
                  <a:pt x="2647" y="1269"/>
                </a:lnTo>
                <a:lnTo>
                  <a:pt x="2612" y="1296"/>
                </a:lnTo>
                <a:lnTo>
                  <a:pt x="2577" y="1322"/>
                </a:lnTo>
                <a:lnTo>
                  <a:pt x="2534" y="1339"/>
                </a:lnTo>
                <a:lnTo>
                  <a:pt x="2499" y="1356"/>
                </a:lnTo>
                <a:lnTo>
                  <a:pt x="2473" y="1356"/>
                </a:lnTo>
                <a:lnTo>
                  <a:pt x="2447" y="1365"/>
                </a:lnTo>
                <a:lnTo>
                  <a:pt x="2421" y="1365"/>
                </a:lnTo>
                <a:lnTo>
                  <a:pt x="2395" y="1365"/>
                </a:lnTo>
                <a:lnTo>
                  <a:pt x="2377" y="1365"/>
                </a:lnTo>
                <a:lnTo>
                  <a:pt x="2343" y="1365"/>
                </a:lnTo>
                <a:lnTo>
                  <a:pt x="2317" y="1365"/>
                </a:lnTo>
                <a:lnTo>
                  <a:pt x="2290" y="1365"/>
                </a:lnTo>
                <a:lnTo>
                  <a:pt x="2247" y="1365"/>
                </a:lnTo>
                <a:lnTo>
                  <a:pt x="2221" y="1365"/>
                </a:lnTo>
                <a:lnTo>
                  <a:pt x="2186" y="1365"/>
                </a:lnTo>
                <a:lnTo>
                  <a:pt x="2151" y="1365"/>
                </a:lnTo>
                <a:lnTo>
                  <a:pt x="2125" y="1365"/>
                </a:lnTo>
                <a:lnTo>
                  <a:pt x="2082" y="1365"/>
                </a:lnTo>
                <a:lnTo>
                  <a:pt x="2064" y="1365"/>
                </a:lnTo>
                <a:lnTo>
                  <a:pt x="2030" y="1365"/>
                </a:lnTo>
                <a:lnTo>
                  <a:pt x="2003" y="1365"/>
                </a:lnTo>
                <a:lnTo>
                  <a:pt x="1969" y="1365"/>
                </a:lnTo>
                <a:lnTo>
                  <a:pt x="1934" y="1365"/>
                </a:lnTo>
                <a:lnTo>
                  <a:pt x="1916" y="1365"/>
                </a:lnTo>
                <a:lnTo>
                  <a:pt x="1882" y="1365"/>
                </a:lnTo>
                <a:lnTo>
                  <a:pt x="1856" y="1365"/>
                </a:lnTo>
                <a:lnTo>
                  <a:pt x="1838" y="1365"/>
                </a:lnTo>
                <a:lnTo>
                  <a:pt x="1812" y="1365"/>
                </a:lnTo>
                <a:lnTo>
                  <a:pt x="1777" y="1365"/>
                </a:lnTo>
                <a:lnTo>
                  <a:pt x="1751" y="1356"/>
                </a:lnTo>
                <a:lnTo>
                  <a:pt x="1725" y="1348"/>
                </a:lnTo>
                <a:lnTo>
                  <a:pt x="1699" y="1348"/>
                </a:lnTo>
                <a:lnTo>
                  <a:pt x="1664" y="1348"/>
                </a:lnTo>
                <a:lnTo>
                  <a:pt x="1638" y="1348"/>
                </a:lnTo>
                <a:lnTo>
                  <a:pt x="1586" y="1330"/>
                </a:lnTo>
                <a:lnTo>
                  <a:pt x="1560" y="1330"/>
                </a:lnTo>
                <a:lnTo>
                  <a:pt x="1447" y="1330"/>
                </a:lnTo>
                <a:lnTo>
                  <a:pt x="1412" y="1330"/>
                </a:lnTo>
                <a:lnTo>
                  <a:pt x="1386" y="1330"/>
                </a:lnTo>
                <a:lnTo>
                  <a:pt x="1360" y="1330"/>
                </a:lnTo>
                <a:lnTo>
                  <a:pt x="1203" y="1217"/>
                </a:lnTo>
                <a:lnTo>
                  <a:pt x="1099" y="1182"/>
                </a:lnTo>
                <a:lnTo>
                  <a:pt x="1012" y="1156"/>
                </a:lnTo>
                <a:lnTo>
                  <a:pt x="977" y="1148"/>
                </a:lnTo>
                <a:lnTo>
                  <a:pt x="942" y="1130"/>
                </a:lnTo>
                <a:lnTo>
                  <a:pt x="856" y="1113"/>
                </a:lnTo>
                <a:lnTo>
                  <a:pt x="829" y="1095"/>
                </a:lnTo>
                <a:lnTo>
                  <a:pt x="821" y="1069"/>
                </a:lnTo>
                <a:lnTo>
                  <a:pt x="803" y="965"/>
                </a:lnTo>
                <a:lnTo>
                  <a:pt x="786" y="930"/>
                </a:lnTo>
                <a:lnTo>
                  <a:pt x="769" y="826"/>
                </a:lnTo>
                <a:lnTo>
                  <a:pt x="734" y="704"/>
                </a:lnTo>
                <a:lnTo>
                  <a:pt x="708" y="582"/>
                </a:lnTo>
                <a:lnTo>
                  <a:pt x="690" y="556"/>
                </a:lnTo>
                <a:lnTo>
                  <a:pt x="664" y="521"/>
                </a:lnTo>
                <a:lnTo>
                  <a:pt x="638" y="495"/>
                </a:lnTo>
                <a:lnTo>
                  <a:pt x="551" y="391"/>
                </a:lnTo>
                <a:lnTo>
                  <a:pt x="464" y="304"/>
                </a:lnTo>
                <a:lnTo>
                  <a:pt x="429" y="278"/>
                </a:lnTo>
                <a:lnTo>
                  <a:pt x="316" y="260"/>
                </a:lnTo>
                <a:lnTo>
                  <a:pt x="195" y="260"/>
                </a:lnTo>
                <a:lnTo>
                  <a:pt x="160" y="260"/>
                </a:lnTo>
                <a:lnTo>
                  <a:pt x="134" y="260"/>
                </a:lnTo>
                <a:lnTo>
                  <a:pt x="108" y="278"/>
                </a:lnTo>
                <a:lnTo>
                  <a:pt x="90" y="287"/>
                </a:lnTo>
                <a:lnTo>
                  <a:pt x="64" y="304"/>
                </a:lnTo>
                <a:lnTo>
                  <a:pt x="0" y="302"/>
                </a:lnTo>
              </a:path>
            </a:pathLst>
          </a:custGeom>
          <a:pattFill prst="smConfetti">
            <a:fgClr>
              <a:schemeClr val="accent1"/>
            </a:fgClr>
            <a:bgClr>
              <a:srgbClr val="BDFEBE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 useBgFill="1">
        <p:nvSpPr>
          <p:cNvPr id="16397" name="Ellipse 16396">
            <a:extLst>
              <a:ext uri="{FF2B5EF4-FFF2-40B4-BE49-F238E27FC236}">
                <a16:creationId xmlns:a16="http://schemas.microsoft.com/office/drawing/2014/main" id="{84AB053C-A4F2-40A4-9B5E-E7C38E835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86200"/>
            <a:ext cx="5105400" cy="2438400"/>
          </a:xfrm>
          <a:prstGeom prst="ellips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6" grpId="0" animBg="1"/>
      <p:bldP spid="163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rm 17408">
            <a:extLst>
              <a:ext uri="{FF2B5EF4-FFF2-40B4-BE49-F238E27FC236}">
                <a16:creationId xmlns:a16="http://schemas.microsoft.com/office/drawing/2014/main" id="{0EA74A4E-1957-4AB8-A2AC-4F96788E3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algn="l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7.6. Xenobiotika</a:t>
            </a:r>
          </a:p>
        </p:txBody>
      </p:sp>
      <p:pic>
        <p:nvPicPr>
          <p:cNvPr id="17410" name="Rechteck 17409">
            <a:extLst>
              <a:ext uri="{FF2B5EF4-FFF2-40B4-BE49-F238E27FC236}">
                <a16:creationId xmlns:a16="http://schemas.microsoft.com/office/drawing/2014/main" id="{38B86F9C-1067-4102-9690-11AE7C93C2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7488"/>
            <a:ext cx="9142413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hteck 18432">
            <a:extLst>
              <a:ext uri="{FF2B5EF4-FFF2-40B4-BE49-F238E27FC236}">
                <a16:creationId xmlns:a16="http://schemas.microsoft.com/office/drawing/2014/main" id="{145A7997-E480-4C44-BB4C-0FEA686EF6B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63"/>
            <a:ext cx="914241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hteck 19456">
            <a:extLst>
              <a:ext uri="{FF2B5EF4-FFF2-40B4-BE49-F238E27FC236}">
                <a16:creationId xmlns:a16="http://schemas.microsoft.com/office/drawing/2014/main" id="{F1908DEF-9C59-4B8D-B4C8-C397AE5E814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288"/>
            <a:ext cx="9142413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20480">
            <a:extLst>
              <a:ext uri="{FF2B5EF4-FFF2-40B4-BE49-F238E27FC236}">
                <a16:creationId xmlns:a16="http://schemas.microsoft.com/office/drawing/2014/main" id="{0F333797-8CAA-4B39-ACB1-89CD68F07BC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42413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16" name="Group 4">
            <a:extLst>
              <a:ext uri="{FF2B5EF4-FFF2-40B4-BE49-F238E27FC236}">
                <a16:creationId xmlns:a16="http://schemas.microsoft.com/office/drawing/2014/main" id="{D9890DFE-84AB-4FAA-A8A5-EAF2B70365F6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733800"/>
            <a:ext cx="4038600" cy="2286000"/>
            <a:chOff x="768" y="2352"/>
            <a:chExt cx="2544" cy="1440"/>
          </a:xfrm>
        </p:grpSpPr>
        <p:sp>
          <p:nvSpPr>
            <p:cNvPr id="20482" name="Ellipse 20481">
              <a:extLst>
                <a:ext uri="{FF2B5EF4-FFF2-40B4-BE49-F238E27FC236}">
                  <a16:creationId xmlns:a16="http://schemas.microsoft.com/office/drawing/2014/main" id="{FF58BDE5-FE16-49B6-B4ED-2D20E380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44"/>
              <a:ext cx="1104" cy="1104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8E8E8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30" name="Ellipse 20482">
              <a:extLst>
                <a:ext uri="{FF2B5EF4-FFF2-40B4-BE49-F238E27FC236}">
                  <a16:creationId xmlns:a16="http://schemas.microsoft.com/office/drawing/2014/main" id="{B9D9A6EF-5155-4728-8A8E-66554BC04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352"/>
              <a:ext cx="1488" cy="1440"/>
            </a:xfrm>
            <a:prstGeom prst="ellipse">
              <a:avLst/>
            </a:prstGeom>
            <a:gradFill rotWithShape="0">
              <a:gsLst>
                <a:gs pos="0">
                  <a:srgbClr val="BDFEBE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aphicFrame>
        <p:nvGraphicFramePr>
          <p:cNvPr id="20485" name="Object 5">
            <a:extLst>
              <a:ext uri="{FF2B5EF4-FFF2-40B4-BE49-F238E27FC236}">
                <a16:creationId xmlns:a16="http://schemas.microsoft.com/office/drawing/2014/main" id="{448E14C2-E782-4020-AFF3-0193D05B71C2}"/>
              </a:ext>
            </a:extLst>
          </p:cNvPr>
          <p:cNvGraphicFramePr>
            <a:graphicFrameLocks/>
          </p:cNvGraphicFramePr>
          <p:nvPr/>
        </p:nvGraphicFramePr>
        <p:xfrm>
          <a:off x="1517650" y="3717925"/>
          <a:ext cx="364966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Art" r:id="rId5" imgW="3659040" imgH="2155680" progId="MS_ClipArt_Gallery.2">
                  <p:embed/>
                </p:oleObj>
              </mc:Choice>
              <mc:Fallback>
                <p:oleObj name="ClipArt" r:id="rId5" imgW="3659040" imgH="2155680" progId="MS_ClipArt_Gallery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3717925"/>
                        <a:ext cx="364966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Form 20485">
            <a:extLst>
              <a:ext uri="{FF2B5EF4-FFF2-40B4-BE49-F238E27FC236}">
                <a16:creationId xmlns:a16="http://schemas.microsoft.com/office/drawing/2014/main" id="{86413826-65E9-4F67-BBF7-D03B377678FC}"/>
              </a:ext>
            </a:extLst>
          </p:cNvPr>
          <p:cNvSpPr>
            <a:spLocks/>
          </p:cNvSpPr>
          <p:nvPr/>
        </p:nvSpPr>
        <p:spPr bwMode="auto">
          <a:xfrm>
            <a:off x="2514600" y="4648200"/>
            <a:ext cx="1677988" cy="522288"/>
          </a:xfrm>
          <a:custGeom>
            <a:avLst/>
            <a:gdLst>
              <a:gd name="T0" fmla="*/ 0 w 1057"/>
              <a:gd name="T1" fmla="*/ 0 h 329"/>
              <a:gd name="T2" fmla="*/ 26 w 1057"/>
              <a:gd name="T3" fmla="*/ 50 h 329"/>
              <a:gd name="T4" fmla="*/ 35 w 1057"/>
              <a:gd name="T5" fmla="*/ 76 h 329"/>
              <a:gd name="T6" fmla="*/ 139 w 1057"/>
              <a:gd name="T7" fmla="*/ 163 h 329"/>
              <a:gd name="T8" fmla="*/ 157 w 1057"/>
              <a:gd name="T9" fmla="*/ 180 h 329"/>
              <a:gd name="T10" fmla="*/ 209 w 1057"/>
              <a:gd name="T11" fmla="*/ 224 h 329"/>
              <a:gd name="T12" fmla="*/ 235 w 1057"/>
              <a:gd name="T13" fmla="*/ 241 h 329"/>
              <a:gd name="T14" fmla="*/ 322 w 1057"/>
              <a:gd name="T15" fmla="*/ 276 h 329"/>
              <a:gd name="T16" fmla="*/ 426 w 1057"/>
              <a:gd name="T17" fmla="*/ 311 h 329"/>
              <a:gd name="T18" fmla="*/ 513 w 1057"/>
              <a:gd name="T19" fmla="*/ 319 h 329"/>
              <a:gd name="T20" fmla="*/ 548 w 1057"/>
              <a:gd name="T21" fmla="*/ 319 h 329"/>
              <a:gd name="T22" fmla="*/ 652 w 1057"/>
              <a:gd name="T23" fmla="*/ 328 h 329"/>
              <a:gd name="T24" fmla="*/ 679 w 1057"/>
              <a:gd name="T25" fmla="*/ 319 h 329"/>
              <a:gd name="T26" fmla="*/ 713 w 1057"/>
              <a:gd name="T27" fmla="*/ 302 h 329"/>
              <a:gd name="T28" fmla="*/ 748 w 1057"/>
              <a:gd name="T29" fmla="*/ 276 h 329"/>
              <a:gd name="T30" fmla="*/ 766 w 1057"/>
              <a:gd name="T31" fmla="*/ 250 h 329"/>
              <a:gd name="T32" fmla="*/ 792 w 1057"/>
              <a:gd name="T33" fmla="*/ 241 h 329"/>
              <a:gd name="T34" fmla="*/ 879 w 1057"/>
              <a:gd name="T35" fmla="*/ 224 h 329"/>
              <a:gd name="T36" fmla="*/ 905 w 1057"/>
              <a:gd name="T37" fmla="*/ 215 h 329"/>
              <a:gd name="T38" fmla="*/ 948 w 1057"/>
              <a:gd name="T39" fmla="*/ 180 h 329"/>
              <a:gd name="T40" fmla="*/ 974 w 1057"/>
              <a:gd name="T41" fmla="*/ 145 h 329"/>
              <a:gd name="T42" fmla="*/ 992 w 1057"/>
              <a:gd name="T43" fmla="*/ 128 h 329"/>
              <a:gd name="T44" fmla="*/ 1000 w 1057"/>
              <a:gd name="T45" fmla="*/ 110 h 329"/>
              <a:gd name="T46" fmla="*/ 1026 w 1057"/>
              <a:gd name="T47" fmla="*/ 67 h 329"/>
              <a:gd name="T48" fmla="*/ 1052 w 1057"/>
              <a:gd name="T49" fmla="*/ 24 h 329"/>
              <a:gd name="T50" fmla="*/ 1056 w 1057"/>
              <a:gd name="T51" fmla="*/ 0 h 32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57"/>
              <a:gd name="T79" fmla="*/ 0 h 329"/>
              <a:gd name="T80" fmla="*/ 0 w 1057"/>
              <a:gd name="T81" fmla="*/ 0 h 32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57" h="329">
                <a:moveTo>
                  <a:pt x="0" y="0"/>
                </a:moveTo>
                <a:lnTo>
                  <a:pt x="26" y="50"/>
                </a:lnTo>
                <a:lnTo>
                  <a:pt x="35" y="76"/>
                </a:lnTo>
                <a:lnTo>
                  <a:pt x="139" y="163"/>
                </a:lnTo>
                <a:lnTo>
                  <a:pt x="157" y="180"/>
                </a:lnTo>
                <a:lnTo>
                  <a:pt x="209" y="224"/>
                </a:lnTo>
                <a:lnTo>
                  <a:pt x="235" y="241"/>
                </a:lnTo>
                <a:lnTo>
                  <a:pt x="322" y="276"/>
                </a:lnTo>
                <a:lnTo>
                  <a:pt x="426" y="311"/>
                </a:lnTo>
                <a:lnTo>
                  <a:pt x="513" y="319"/>
                </a:lnTo>
                <a:lnTo>
                  <a:pt x="548" y="319"/>
                </a:lnTo>
                <a:lnTo>
                  <a:pt x="652" y="328"/>
                </a:lnTo>
                <a:lnTo>
                  <a:pt x="679" y="319"/>
                </a:lnTo>
                <a:lnTo>
                  <a:pt x="713" y="302"/>
                </a:lnTo>
                <a:lnTo>
                  <a:pt x="748" y="276"/>
                </a:lnTo>
                <a:lnTo>
                  <a:pt x="766" y="250"/>
                </a:lnTo>
                <a:lnTo>
                  <a:pt x="792" y="241"/>
                </a:lnTo>
                <a:lnTo>
                  <a:pt x="879" y="224"/>
                </a:lnTo>
                <a:lnTo>
                  <a:pt x="905" y="215"/>
                </a:lnTo>
                <a:lnTo>
                  <a:pt x="948" y="180"/>
                </a:lnTo>
                <a:lnTo>
                  <a:pt x="974" y="145"/>
                </a:lnTo>
                <a:lnTo>
                  <a:pt x="992" y="128"/>
                </a:lnTo>
                <a:lnTo>
                  <a:pt x="1000" y="110"/>
                </a:lnTo>
                <a:lnTo>
                  <a:pt x="1026" y="67"/>
                </a:lnTo>
                <a:lnTo>
                  <a:pt x="1052" y="24"/>
                </a:lnTo>
                <a:lnTo>
                  <a:pt x="1056" y="0"/>
                </a:lnTo>
              </a:path>
            </a:pathLst>
          </a:custGeom>
          <a:noFill/>
          <a:ln w="101600" cap="rnd" algn="ctr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Rechteck 21504">
            <a:extLst>
              <a:ext uri="{FF2B5EF4-FFF2-40B4-BE49-F238E27FC236}">
                <a16:creationId xmlns:a16="http://schemas.microsoft.com/office/drawing/2014/main" id="{8972A164-9CE4-4F0F-8E9C-1707DBCD17B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03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190" name="Group 4">
            <a:extLst>
              <a:ext uri="{FF2B5EF4-FFF2-40B4-BE49-F238E27FC236}">
                <a16:creationId xmlns:a16="http://schemas.microsoft.com/office/drawing/2014/main" id="{86FB0029-DF6F-4A2C-8DD6-1BE5645CF566}"/>
              </a:ext>
            </a:extLst>
          </p:cNvPr>
          <p:cNvGrpSpPr>
            <a:grpSpLocks/>
          </p:cNvGrpSpPr>
          <p:nvPr/>
        </p:nvGrpSpPr>
        <p:grpSpPr bwMode="auto">
          <a:xfrm>
            <a:off x="5930900" y="2882900"/>
            <a:ext cx="2311400" cy="1930400"/>
            <a:chOff x="3736" y="1816"/>
            <a:chExt cx="1456" cy="1216"/>
          </a:xfrm>
        </p:grpSpPr>
        <p:sp>
          <p:nvSpPr>
            <p:cNvPr id="20483" name="Form 21505">
              <a:extLst>
                <a:ext uri="{FF2B5EF4-FFF2-40B4-BE49-F238E27FC236}">
                  <a16:creationId xmlns:a16="http://schemas.microsoft.com/office/drawing/2014/main" id="{8BDB69C9-1967-497F-8DB7-80B374761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1816"/>
              <a:ext cx="1456" cy="121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0" algn="ctr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0484" name="Gerade Verbindung 21506">
              <a:extLst>
                <a:ext uri="{FF2B5EF4-FFF2-40B4-BE49-F238E27FC236}">
                  <a16:creationId xmlns:a16="http://schemas.microsoft.com/office/drawing/2014/main" id="{51DB39E4-309F-4E76-9B5C-5A4DA45B6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2208"/>
              <a:ext cx="0" cy="576"/>
            </a:xfrm>
            <a:prstGeom prst="line">
              <a:avLst/>
            </a:prstGeom>
            <a:noFill/>
            <a:ln w="1016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hteck 22528">
            <a:extLst>
              <a:ext uri="{FF2B5EF4-FFF2-40B4-BE49-F238E27FC236}">
                <a16:creationId xmlns:a16="http://schemas.microsoft.com/office/drawing/2014/main" id="{E56551D8-C5E9-42BA-B089-2B7BCF7B0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4288"/>
            <a:ext cx="891540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6000"/>
              </a:lnSpc>
            </a:pPr>
            <a:r>
              <a:rPr lang="de-DE" altLang="de-DE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Polychlorierte Biphenyle (PCB)</a:t>
            </a: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Aufgrund der hohen Hitzebeständigkeit wurden PCB's in der Vergangenheit vielfach als Trafoöle eingesetzt. Bis 1976 wurden sie zur Herstellung von dauerelastischen Dichtungsmassen (Dehnfugen) verwendet. Sie können in Alt- kondensatoren für Leuchtstoffröhren enthalten sein.</a:t>
            </a: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Nach Aufnahme von PCB's sind Schleimhautreizungen, Pigmentstörungen, Schwächegefühl, Seh- und Hörstörungen sowie sensible Neuropathie mit Taubheit und Schmerzen möglich.</a:t>
            </a: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Die Messung der PCB's erfolgt mit Hilfe eine Speziallabors gaschromatoghraphisch aus Luft-, Hausstaub- und Materialproben.</a:t>
            </a: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Staub- und Materialproben können zur Analyse zugesandt werden.</a:t>
            </a: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Da die Untersuchungsergebnisse maßgeblich vom Alter und der Herkunft des Staubes abhängig sind, sollte der Haustaub nach unserer  entnommen und die Bedingungen bei der Probenahme angegeben werden.</a:t>
            </a: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Der Preis für eine Untersuchung beträgt DM 380,-, zzgl. der gesetzlichen MWSt.</a:t>
            </a: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b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Dipl.-Ing. G. Meyers, Januar 1999 </a:t>
            </a:r>
          </a:p>
          <a:p>
            <a:endParaRPr lang="de-DE" altLang="de-DE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Rechteck 5120">
            <a:extLst>
              <a:ext uri="{FF2B5EF4-FFF2-40B4-BE49-F238E27FC236}">
                <a16:creationId xmlns:a16="http://schemas.microsoft.com/office/drawing/2014/main" id="{63C15927-FC9B-42A4-8156-556E04FCAB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495800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Rechteck 5121">
            <a:extLst>
              <a:ext uri="{FF2B5EF4-FFF2-40B4-BE49-F238E27FC236}">
                <a16:creationId xmlns:a16="http://schemas.microsoft.com/office/drawing/2014/main" id="{944BDBE2-7719-43CC-812A-20D78933664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30019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Rechteck 23552">
            <a:extLst>
              <a:ext uri="{FF2B5EF4-FFF2-40B4-BE49-F238E27FC236}">
                <a16:creationId xmlns:a16="http://schemas.microsoft.com/office/drawing/2014/main" id="{6AB8688F-5F24-4E37-99E7-4301831842D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163"/>
            <a:ext cx="9142413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Rechteck 24576">
            <a:extLst>
              <a:ext uri="{FF2B5EF4-FFF2-40B4-BE49-F238E27FC236}">
                <a16:creationId xmlns:a16="http://schemas.microsoft.com/office/drawing/2014/main" id="{B0C2EA4B-6437-4B2A-9017-10870CED81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58848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rm 25600">
            <a:extLst>
              <a:ext uri="{FF2B5EF4-FFF2-40B4-BE49-F238E27FC236}">
                <a16:creationId xmlns:a16="http://schemas.microsoft.com/office/drawing/2014/main" id="{16042100-8157-4BC3-AAF8-2066664F6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algn="l" defTabSz="914400"/>
            <a:b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de-DE" altLang="de-D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602" name="Rechteck 25601">
            <a:extLst>
              <a:ext uri="{FF2B5EF4-FFF2-40B4-BE49-F238E27FC236}">
                <a16:creationId xmlns:a16="http://schemas.microsoft.com/office/drawing/2014/main" id="{32E17B3A-F9EF-46F6-B34E-BC1B4CC68C2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79375"/>
            <a:ext cx="7573962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echteck 26624">
            <a:extLst>
              <a:ext uri="{FF2B5EF4-FFF2-40B4-BE49-F238E27FC236}">
                <a16:creationId xmlns:a16="http://schemas.microsoft.com/office/drawing/2014/main" id="{55CD4F22-83AA-4844-AE3A-0708AD11E1D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0938"/>
            <a:ext cx="91424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Form 26625">
            <a:extLst>
              <a:ext uri="{FF2B5EF4-FFF2-40B4-BE49-F238E27FC236}">
                <a16:creationId xmlns:a16="http://schemas.microsoft.com/office/drawing/2014/main" id="{C03188A0-FCB4-4065-94FE-98CE50FE3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2468563"/>
            <a:ext cx="7772400" cy="1143000"/>
          </a:xfrm>
          <a:noFill/>
        </p:spPr>
        <p:txBody>
          <a:bodyPr/>
          <a:lstStyle/>
          <a:p>
            <a:pPr marL="0" indent="0" algn="l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8.2. Kreislauf des Kohlenstoffs</a:t>
            </a:r>
          </a:p>
        </p:txBody>
      </p:sp>
      <p:sp>
        <p:nvSpPr>
          <p:cNvPr id="26627" name="Ellipse 26626">
            <a:extLst>
              <a:ext uri="{FF2B5EF4-FFF2-40B4-BE49-F238E27FC236}">
                <a16:creationId xmlns:a16="http://schemas.microsoft.com/office/drawing/2014/main" id="{51EF5E44-DC0C-45A3-825D-F97AFFE2B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8382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9770F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28" name="Ellipse 26627">
            <a:extLst>
              <a:ext uri="{FF2B5EF4-FFF2-40B4-BE49-F238E27FC236}">
                <a16:creationId xmlns:a16="http://schemas.microsoft.com/office/drawing/2014/main" id="{AA782D3B-7AD5-43AC-A888-DFB825241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572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9770F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29" name="Ellipse 26628">
            <a:extLst>
              <a:ext uri="{FF2B5EF4-FFF2-40B4-BE49-F238E27FC236}">
                <a16:creationId xmlns:a16="http://schemas.microsoft.com/office/drawing/2014/main" id="{638C4DD6-31EF-4590-8DED-6052F01C1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9770F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0" name="Ellipse 26629">
            <a:extLst>
              <a:ext uri="{FF2B5EF4-FFF2-40B4-BE49-F238E27FC236}">
                <a16:creationId xmlns:a16="http://schemas.microsoft.com/office/drawing/2014/main" id="{A796F7B2-790A-4EBE-BA2B-349CECE7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524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9770F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1" name="Ellipse 26630">
            <a:extLst>
              <a:ext uri="{FF2B5EF4-FFF2-40B4-BE49-F238E27FC236}">
                <a16:creationId xmlns:a16="http://schemas.microsoft.com/office/drawing/2014/main" id="{81007E49-A73F-4F3D-BA4A-FFB41A393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858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9770F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2" name="Ellipse 26631">
            <a:extLst>
              <a:ext uri="{FF2B5EF4-FFF2-40B4-BE49-F238E27FC236}">
                <a16:creationId xmlns:a16="http://schemas.microsoft.com/office/drawing/2014/main" id="{90C18DFB-A0B7-4FE5-88B2-5489C78C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3716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9770F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3" name="Ellipse 26632">
            <a:extLst>
              <a:ext uri="{FF2B5EF4-FFF2-40B4-BE49-F238E27FC236}">
                <a16:creationId xmlns:a16="http://schemas.microsoft.com/office/drawing/2014/main" id="{42C41B79-27F2-46C6-80D7-8B274ED77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9812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9770F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4" name="Ellipse 26633">
            <a:extLst>
              <a:ext uri="{FF2B5EF4-FFF2-40B4-BE49-F238E27FC236}">
                <a16:creationId xmlns:a16="http://schemas.microsoft.com/office/drawing/2014/main" id="{30B6A7E2-B8F3-431D-9B4F-CA8997DF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098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9770F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5" name="Ellipse 26634">
            <a:extLst>
              <a:ext uri="{FF2B5EF4-FFF2-40B4-BE49-F238E27FC236}">
                <a16:creationId xmlns:a16="http://schemas.microsoft.com/office/drawing/2014/main" id="{1360D915-FAC9-4406-92FC-487246924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098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9770F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6" name="Ellipse 26635">
            <a:extLst>
              <a:ext uri="{FF2B5EF4-FFF2-40B4-BE49-F238E27FC236}">
                <a16:creationId xmlns:a16="http://schemas.microsoft.com/office/drawing/2014/main" id="{048F8939-AA6E-4B4B-802C-02FF55310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9770F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7" name="Ellipse 26636">
            <a:extLst>
              <a:ext uri="{FF2B5EF4-FFF2-40B4-BE49-F238E27FC236}">
                <a16:creationId xmlns:a16="http://schemas.microsoft.com/office/drawing/2014/main" id="{15D9D0AF-0BE6-43B9-93A6-ECAAF2663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3716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9770F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 Hinwe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 Hinwe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 Hinwe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 Hinwe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 Hinwe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 Hinwe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 Hinwe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 Hinwe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 Hinwe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 Hinwe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 Hinwe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  <p:bldP spid="26629" grpId="0" animBg="1"/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Rechteck 27648">
            <a:extLst>
              <a:ext uri="{FF2B5EF4-FFF2-40B4-BE49-F238E27FC236}">
                <a16:creationId xmlns:a16="http://schemas.microsoft.com/office/drawing/2014/main" id="{F33BDBD6-C0B2-4AF3-99E2-2538D03A582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36513"/>
            <a:ext cx="5965825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Rechteck 28672">
            <a:extLst>
              <a:ext uri="{FF2B5EF4-FFF2-40B4-BE49-F238E27FC236}">
                <a16:creationId xmlns:a16="http://schemas.microsoft.com/office/drawing/2014/main" id="{9D54F4D6-02EA-4741-97AF-3A71116A6C6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0"/>
            <a:ext cx="862488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Rechteck 29696">
            <a:extLst>
              <a:ext uri="{FF2B5EF4-FFF2-40B4-BE49-F238E27FC236}">
                <a16:creationId xmlns:a16="http://schemas.microsoft.com/office/drawing/2014/main" id="{0D5C5BD1-D856-4B3A-88E1-1D2681B1135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313"/>
            <a:ext cx="9142413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Form 29697">
            <a:extLst>
              <a:ext uri="{FF2B5EF4-FFF2-40B4-BE49-F238E27FC236}">
                <a16:creationId xmlns:a16="http://schemas.microsoft.com/office/drawing/2014/main" id="{F461FCA5-D8DC-41DF-BAE6-CFA493CE4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algn="l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8.3. Der Kreislauf des Stickstoffs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tschende Brems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Rechteck 30720">
            <a:extLst>
              <a:ext uri="{FF2B5EF4-FFF2-40B4-BE49-F238E27FC236}">
                <a16:creationId xmlns:a16="http://schemas.microsoft.com/office/drawing/2014/main" id="{741638D1-1A42-426A-A525-6F9F19F289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9142413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Rechteck 31744">
            <a:extLst>
              <a:ext uri="{FF2B5EF4-FFF2-40B4-BE49-F238E27FC236}">
                <a16:creationId xmlns:a16="http://schemas.microsoft.com/office/drawing/2014/main" id="{45E0911B-E5E8-4C4D-BEAD-6DA12756FA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3350"/>
            <a:ext cx="650557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Rechteck 6144">
            <a:extLst>
              <a:ext uri="{FF2B5EF4-FFF2-40B4-BE49-F238E27FC236}">
                <a16:creationId xmlns:a16="http://schemas.microsoft.com/office/drawing/2014/main" id="{A5B3AD8A-B06B-4C54-88D2-5157239BF66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391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rm 7168">
            <a:extLst>
              <a:ext uri="{FF2B5EF4-FFF2-40B4-BE49-F238E27FC236}">
                <a16:creationId xmlns:a16="http://schemas.microsoft.com/office/drawing/2014/main" id="{1B1A9B8E-AC28-4D47-B95B-BEFFC2373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algn="l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7.5. Kohlenwasserstoffe</a:t>
            </a:r>
          </a:p>
        </p:txBody>
      </p:sp>
      <p:pic>
        <p:nvPicPr>
          <p:cNvPr id="7170" name="Rechteck 7169">
            <a:extLst>
              <a:ext uri="{FF2B5EF4-FFF2-40B4-BE49-F238E27FC236}">
                <a16:creationId xmlns:a16="http://schemas.microsoft.com/office/drawing/2014/main" id="{C48CA0DA-EA3A-4E06-BEC2-47CA3F838B9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095500"/>
            <a:ext cx="69437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hteck 8192">
            <a:extLst>
              <a:ext uri="{FF2B5EF4-FFF2-40B4-BE49-F238E27FC236}">
                <a16:creationId xmlns:a16="http://schemas.microsoft.com/office/drawing/2014/main" id="{1F5E1EC6-F45A-43F8-B1F1-A6A6661F7E1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4810125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Rechteck 8193">
            <a:extLst>
              <a:ext uri="{FF2B5EF4-FFF2-40B4-BE49-F238E27FC236}">
                <a16:creationId xmlns:a16="http://schemas.microsoft.com/office/drawing/2014/main" id="{12C05AE6-5922-47F1-9261-9B3402B212C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1813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hteck 8194">
            <a:extLst>
              <a:ext uri="{FF2B5EF4-FFF2-40B4-BE49-F238E27FC236}">
                <a16:creationId xmlns:a16="http://schemas.microsoft.com/office/drawing/2014/main" id="{50DF5FE7-E24B-4CEB-9334-F33D31EB3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41894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Gegenspieler zu den methanogenen sind die methylotrophen Bakterien. Skizzieren Sie den Abbau von Methan durch diese Gruppe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Rechteck 9216">
            <a:extLst>
              <a:ext uri="{FF2B5EF4-FFF2-40B4-BE49-F238E27FC236}">
                <a16:creationId xmlns:a16="http://schemas.microsoft.com/office/drawing/2014/main" id="{9AFC7DB6-312B-4CDC-BB2B-CE3160E1F4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7625"/>
            <a:ext cx="5661025" cy="68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hteck 9217">
            <a:extLst>
              <a:ext uri="{FF2B5EF4-FFF2-40B4-BE49-F238E27FC236}">
                <a16:creationId xmlns:a16="http://schemas.microsoft.com/office/drawing/2014/main" id="{56884ADB-25AB-49C0-8078-AEC0ECD15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895600"/>
            <a:ext cx="319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Der Serin - Weg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hteck 10240">
            <a:extLst>
              <a:ext uri="{FF2B5EF4-FFF2-40B4-BE49-F238E27FC236}">
                <a16:creationId xmlns:a16="http://schemas.microsoft.com/office/drawing/2014/main" id="{ABB11FA8-127E-4F56-8017-AB7A89A20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1122363"/>
            <a:ext cx="9088438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6000"/>
              </a:lnSpc>
            </a:pPr>
            <a:r>
              <a:rPr lang="de-DE" altLang="de-DE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Erdbakterien überleben in simulierter Marsumgebung </a:t>
            </a:r>
          </a:p>
          <a:p>
            <a:pPr>
              <a:lnSpc>
                <a:spcPct val="96000"/>
              </a:lnSpc>
            </a:pPr>
            <a:endParaRPr lang="de-DE" altLang="de-DE" sz="1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96000"/>
              </a:lnSpc>
            </a:pP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(Meldung vom 11.6.1999) </a:t>
            </a:r>
          </a:p>
          <a:p>
            <a:pPr>
              <a:lnSpc>
                <a:spcPct val="96000"/>
              </a:lnSpc>
            </a:pP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Ein Experiment des Forschers Timothy Kral von der Universität von Arkansas weckt neue Hoffnungen für </a:t>
            </a:r>
            <a:b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die Besiedlung des Mars : Kral untersuchte, wie methanproduzierende Bakterien die Lebensbedingungen auf </a:t>
            </a:r>
            <a:b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dem Mars verkraften. </a:t>
            </a:r>
            <a:b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Wie er auf der Konferenz der American Society for Microbiology berichtete, ließ er die Mikroben unter </a:t>
            </a:r>
            <a:b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Sauerstoffabschluß auf Gestein wachsen, das dem Marsboden chemisch sehr ähnelte. Die Luft bestand aus </a:t>
            </a:r>
            <a:b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Kohlendioxid und Wasserstoff, der Boden enthielt keine organischen Nährstoffe und nur Spuren von </a:t>
            </a:r>
            <a:b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Wasser. Zur Freude des Forschers gediehen die Bakterien prächtig. Das erkannte Kral daran, daß sie </a:t>
            </a:r>
            <a:b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fleißig Methan produzierten, genau wie in ihrer heimatlichen irdischen Umgebung. </a:t>
            </a:r>
            <a:b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Auf der Erde leben methanogene Bakterien ebenfalls an ungewöhnlichen Orten: Da Sauerstoff Gift für sie </a:t>
            </a:r>
            <a:b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ist, halten sie sich zum Beispiel tief unter der Erde, im Meeresboden oder in den Mägen von Kühen auf. </a:t>
            </a:r>
            <a:b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Würde man solche Bakterien auf dem Mars aussetzen, könnten sie die unwirtliche Kältewüste gemütlicher </a:t>
            </a:r>
            <a:b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machen: Das produzierte Methan könnte auf dem roten Planeten einen Treibhauseffekt auslösen. Außerdem </a:t>
            </a:r>
            <a:b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könnten mögliche menschliche Siedler das Gas als Energiequelle benutzen. </a:t>
            </a:r>
          </a:p>
          <a:p>
            <a:pPr>
              <a:lnSpc>
                <a:spcPct val="96000"/>
              </a:lnSpc>
            </a:pPr>
            <a:r>
              <a:rPr lang="de-DE" altLang="de-DE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[Quelle: Ute Kehse, CNN] </a:t>
            </a:r>
          </a:p>
          <a:p>
            <a:endParaRPr lang="de-DE" altLang="de-DE" sz="1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14938" name="Group 5">
            <a:extLst>
              <a:ext uri="{FF2B5EF4-FFF2-40B4-BE49-F238E27FC236}">
                <a16:creationId xmlns:a16="http://schemas.microsoft.com/office/drawing/2014/main" id="{72C561B5-0A5E-42F2-A2EA-594C340D9948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105400"/>
            <a:ext cx="1295400" cy="1524000"/>
            <a:chOff x="3168" y="3216"/>
            <a:chExt cx="816" cy="960"/>
          </a:xfrm>
        </p:grpSpPr>
        <p:sp>
          <p:nvSpPr>
            <p:cNvPr id="10243" name="Ellipse 10241">
              <a:extLst>
                <a:ext uri="{FF2B5EF4-FFF2-40B4-BE49-F238E27FC236}">
                  <a16:creationId xmlns:a16="http://schemas.microsoft.com/office/drawing/2014/main" id="{AFF1145A-EAEB-4BAD-AE3C-D6C3EEA0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0"/>
              <a:ext cx="816" cy="816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244" name="Ellipse 10242">
              <a:extLst>
                <a:ext uri="{FF2B5EF4-FFF2-40B4-BE49-F238E27FC236}">
                  <a16:creationId xmlns:a16="http://schemas.microsoft.com/office/drawing/2014/main" id="{1D65ECB2-A4D1-404A-B8BF-53E35F06E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216"/>
              <a:ext cx="96" cy="144"/>
            </a:xfrm>
            <a:prstGeom prst="ellipse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245" name="Ellipse 10243">
              <a:extLst>
                <a:ext uri="{FF2B5EF4-FFF2-40B4-BE49-F238E27FC236}">
                  <a16:creationId xmlns:a16="http://schemas.microsoft.com/office/drawing/2014/main" id="{17D617B4-875B-42AC-8455-C20E624F9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312"/>
              <a:ext cx="96" cy="288"/>
            </a:xfrm>
            <a:prstGeom prst="ellipse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Fl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Rechteck 11264">
            <a:extLst>
              <a:ext uri="{FF2B5EF4-FFF2-40B4-BE49-F238E27FC236}">
                <a16:creationId xmlns:a16="http://schemas.microsoft.com/office/drawing/2014/main" id="{4A90C562-4D55-4BED-90AE-CD90559E7BB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0"/>
            <a:ext cx="762476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Rechteck 12288">
            <a:extLst>
              <a:ext uri="{FF2B5EF4-FFF2-40B4-BE49-F238E27FC236}">
                <a16:creationId xmlns:a16="http://schemas.microsoft.com/office/drawing/2014/main" id="{8405592F-C532-41D5-8763-310D4E9536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0"/>
            <a:ext cx="7359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Form 12289">
            <a:extLst>
              <a:ext uri="{FF2B5EF4-FFF2-40B4-BE49-F238E27FC236}">
                <a16:creationId xmlns:a16="http://schemas.microsoft.com/office/drawing/2014/main" id="{74253514-8EC9-45F6-A8E9-215377043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0200" y="2849563"/>
            <a:ext cx="3732213" cy="1143000"/>
          </a:xfrm>
          <a:noFill/>
        </p:spPr>
        <p:txBody>
          <a:bodyPr/>
          <a:lstStyle/>
          <a:p>
            <a:pPr marL="0" indent="0" algn="l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7.5.3. aromatische Kohlenwasser-stoffe</a:t>
            </a:r>
          </a:p>
        </p:txBody>
      </p:sp>
      <p:pic>
        <p:nvPicPr>
          <p:cNvPr id="12291" name="Rechteck 12290">
            <a:extLst>
              <a:ext uri="{FF2B5EF4-FFF2-40B4-BE49-F238E27FC236}">
                <a16:creationId xmlns:a16="http://schemas.microsoft.com/office/drawing/2014/main" id="{50A4E850-4142-4906-AC04-8BC93DEE7C6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313"/>
            <a:ext cx="53340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theme/theme1.xml><?xml version="1.0" encoding="utf-8"?>
<a:theme xmlns:a="http://schemas.openxmlformats.org/drawingml/2006/main" name="Nasser Sand">
  <a:themeElements>
    <a:clrScheme name="Nasser 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Nasser Sand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Nasser 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sser 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sser 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C:\MSOFFICE\VORLAGEN\Präsentationslayouts\Nasser Sand.pot</Template>
  <TotalTime>0</TotalTime>
  <Words>451</Words>
  <Application>Microsoft Office PowerPoint</Application>
  <PresentationFormat>Bildschirmpräsentation (4:3)</PresentationFormat>
  <Paragraphs>27</Paragraphs>
  <Slides>28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9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Monotype Sorts</vt:lpstr>
      <vt:lpstr>Nasser Sand</vt:lpstr>
      <vt:lpstr>ClipArt</vt:lpstr>
      <vt:lpstr>Mikrobiologie 6</vt:lpstr>
      <vt:lpstr>PowerPoint-Präsentation</vt:lpstr>
      <vt:lpstr>PowerPoint-Präsentation</vt:lpstr>
      <vt:lpstr>7.5. Kohlenwasserstoffe</vt:lpstr>
      <vt:lpstr>PowerPoint-Präsentation</vt:lpstr>
      <vt:lpstr>PowerPoint-Präsentation</vt:lpstr>
      <vt:lpstr>PowerPoint-Präsentation</vt:lpstr>
      <vt:lpstr>PowerPoint-Präsentation</vt:lpstr>
      <vt:lpstr>7.5.3. aromatische Kohlenwasser-stoffe</vt:lpstr>
      <vt:lpstr>PowerPoint-Präsentation</vt:lpstr>
      <vt:lpstr>PowerPoint-Präsentation</vt:lpstr>
      <vt:lpstr>PowerPoint-Präsentation</vt:lpstr>
      <vt:lpstr>PowerPoint-Präsentation</vt:lpstr>
      <vt:lpstr>7.6. Xenobiotika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8.2. Kreislauf des Kohlenstoffs</vt:lpstr>
      <vt:lpstr>PowerPoint-Präsentation</vt:lpstr>
      <vt:lpstr>PowerPoint-Präsentation</vt:lpstr>
      <vt:lpstr>8.3. Der Kreislauf des Stickstoffs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Mikrobiologie 6</dc:title>
  <dc:creator>Alexander Voigts</dc:creator>
  <cp:lastModifiedBy>Alexander Voigts</cp:lastModifiedBy>
  <cp:revision>11</cp:revision>
  <dcterms:created xsi:type="dcterms:W3CDTF">1995-06-17T23:31:02Z</dcterms:created>
  <dcterms:modified xsi:type="dcterms:W3CDTF">2020-01-26T11:27:28Z</dcterms:modified>
</cp:coreProperties>
</file>