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8"/>
  </p:notesMasterIdLst>
  <p:sldIdLst>
    <p:sldId id="256" r:id="rId2"/>
    <p:sldId id="257" r:id="rId3"/>
    <p:sldId id="258" r:id="rId4"/>
    <p:sldId id="259" r:id="rId5"/>
    <p:sldId id="260" r:id="rId6"/>
    <p:sldId id="289" r:id="rId7"/>
    <p:sldId id="290" r:id="rId8"/>
    <p:sldId id="261" r:id="rId9"/>
    <p:sldId id="286" r:id="rId10"/>
    <p:sldId id="262" r:id="rId11"/>
    <p:sldId id="263" r:id="rId12"/>
    <p:sldId id="292" r:id="rId13"/>
    <p:sldId id="298" r:id="rId14"/>
    <p:sldId id="264" r:id="rId15"/>
    <p:sldId id="291" r:id="rId16"/>
    <p:sldId id="265" r:id="rId17"/>
    <p:sldId id="299" r:id="rId18"/>
    <p:sldId id="266" r:id="rId19"/>
    <p:sldId id="268" r:id="rId20"/>
    <p:sldId id="269" r:id="rId21"/>
    <p:sldId id="270" r:id="rId22"/>
    <p:sldId id="271" r:id="rId23"/>
    <p:sldId id="272" r:id="rId24"/>
    <p:sldId id="282" r:id="rId25"/>
    <p:sldId id="267" r:id="rId26"/>
    <p:sldId id="273" r:id="rId27"/>
    <p:sldId id="274" r:id="rId28"/>
    <p:sldId id="275" r:id="rId29"/>
    <p:sldId id="276" r:id="rId30"/>
    <p:sldId id="277" r:id="rId31"/>
    <p:sldId id="278" r:id="rId32"/>
    <p:sldId id="279" r:id="rId33"/>
    <p:sldId id="284" r:id="rId34"/>
    <p:sldId id="285" r:id="rId35"/>
    <p:sldId id="280" r:id="rId36"/>
    <p:sldId id="293" r:id="rId37"/>
    <p:sldId id="281" r:id="rId38"/>
    <p:sldId id="294" r:id="rId39"/>
    <p:sldId id="295" r:id="rId40"/>
    <p:sldId id="296" r:id="rId41"/>
    <p:sldId id="301" r:id="rId42"/>
    <p:sldId id="302" r:id="rId43"/>
    <p:sldId id="304" r:id="rId44"/>
    <p:sldId id="305" r:id="rId45"/>
    <p:sldId id="303" r:id="rId46"/>
    <p:sldId id="306" r:id="rId47"/>
  </p:sldIdLst>
  <p:sldSz cx="9144000" cy="6858000" type="screen4x3"/>
  <p:notesSz cx="6858000" cy="91440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rtlCol="0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For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rtlCol="0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F93A71B4-151E-41E5-8BEF-656CB52CEA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DF5CE7-C64A-4232-A34F-AC6D795CB0B3}" type="datetimeFigureOut">
              <a:rPr lang="de-DE" altLang="de-DE"/>
              <a:pPr/>
              <a:t>26.01.2020</a:t>
            </a:fld>
            <a:endParaRPr lang="de-DE" altLang="de-DE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3BE6356F-10F6-458C-8AC8-A6CA3658A9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7E5AC2AC-61DB-4D32-B7FB-24BDA1163D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A216F5-1FCA-43C5-8B13-E815C08FCC2D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589173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Form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20913B4B-9784-4E73-9D2E-31EFEAFE672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289255-F7EF-4EA0-8762-1FE2B55F5347}" type="datetimeFigureOut">
              <a:rPr lang="de-DE" altLang="de-DE"/>
              <a:pPr/>
              <a:t>26.01.2020</a:t>
            </a:fld>
            <a:endParaRPr lang="de-DE" altLang="de-DE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D9C6C887-A4A7-4021-B35A-9EDA875E88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6A1CB31A-7BFF-4AF7-8D0C-92388A8724B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79C09B-EAF3-42E4-A06F-18BE4260387B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066992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rtlCol="0"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Form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rtlCol="0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E82509FE-E382-4406-9B33-0B858206CC0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B712C2-9D12-4F0E-B718-5CF0A27F9AF4}" type="datetimeFigureOut">
              <a:rPr lang="de-DE" altLang="de-DE"/>
              <a:pPr/>
              <a:t>26.01.2020</a:t>
            </a:fld>
            <a:endParaRPr lang="de-DE" altLang="de-DE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A9D15D94-1FB9-4403-A380-95B0EAF0A9D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525F1876-3B34-4BC6-9CC3-E766098F57C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63F917-2089-4079-8162-20D7A9E0AB11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88996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Form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orm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CA9EF8AE-F4B1-46CA-80ED-E36589FC7F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EFC7E6-42A2-4E58-84F2-755DE77D3693}" type="datetimeFigureOut">
              <a:rPr lang="de-DE" altLang="de-DE"/>
              <a:pPr/>
              <a:t>26.01.2020</a:t>
            </a:fld>
            <a:endParaRPr lang="de-DE" altLang="de-DE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F9D383FA-800B-416C-A61A-E8EF2A0A500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C3704FA3-3527-4DA9-BE8F-3ED508C131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46AF1D-93BC-459D-A5FC-932899818321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356115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rtlCol="0"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Form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Form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Form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Form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4751A5F0-ECF1-44BA-96DC-AE0AE8CF846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D6F175-1134-4A63-A29E-C615EEC60C34}" type="datetimeFigureOut">
              <a:rPr lang="de-DE" altLang="de-DE"/>
              <a:pPr/>
              <a:t>26.01.2020</a:t>
            </a:fld>
            <a:endParaRPr lang="de-DE" altLang="de-DE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2566F7DE-C37C-4EFC-9264-565673A6CE3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7CA81011-5397-445B-AD41-66BF5602E28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8C0629-72D2-4986-AEAE-A84A8F646A5F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233337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374A0E73-54BC-4B4D-80A8-82427D3B5F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B7977D-9AFC-4700-8977-99E5CA38C8CB}" type="datetimeFigureOut">
              <a:rPr lang="de-DE" altLang="de-DE"/>
              <a:pPr/>
              <a:t>26.01.2020</a:t>
            </a:fld>
            <a:endParaRPr lang="de-DE" altLang="de-DE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F9E95C83-543C-4584-974F-7B4377CD8B0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40D915B4-05A4-41E2-9343-FACD609636F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700DFB-5C2B-44BB-9D5E-0273F2722E8E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1094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D4BC1F75-5A7F-455C-A0A6-C27500C232B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7F2EE8-3794-4D3F-B4EB-DE28AAA166E0}" type="datetimeFigureOut">
              <a:rPr lang="de-DE" altLang="de-DE"/>
              <a:pPr/>
              <a:t>26.01.2020</a:t>
            </a:fld>
            <a:endParaRPr lang="de-DE" altLang="de-DE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E6E94BB0-6929-40E5-8052-0BBBC95DB6B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FD73DAF4-E164-4E43-A7EB-75514A0F1D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C6C61A-C2EB-4F18-883E-AFFC7A412F85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141867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rtlCol="0"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Form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orm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 rtlCol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F92E11E2-2313-4018-B13C-914F0E71A7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CC75FE-90AD-412C-9B9D-CD26C018BE49}" type="datetimeFigureOut">
              <a:rPr lang="de-DE" altLang="de-DE"/>
              <a:pPr/>
              <a:t>26.01.2020</a:t>
            </a:fld>
            <a:endParaRPr lang="de-DE" altLang="de-DE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3722AB64-BA31-4DA1-8AD3-916331704E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CFB28BF9-2E01-47DB-A624-7D19C69843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B5F580-8239-4B3C-AB93-BCD1C3C3E9A9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546070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rtlCol="0"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For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Form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 rtlCol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A8E8228D-9DC0-4237-9541-249D566F0D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B10173-3C6A-4F79-AB2B-D7E4243AA039}" type="datetimeFigureOut">
              <a:rPr lang="de-DE" altLang="de-DE"/>
              <a:pPr/>
              <a:t>26.01.2020</a:t>
            </a:fld>
            <a:endParaRPr lang="de-DE" altLang="de-DE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FDF119AA-CC4D-4166-8CBD-59889459CC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50275C04-BABD-4055-9F4D-99E302CB291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FABA79-3F24-4215-B6EB-92EB9E7E9502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844852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solidDmnd">
          <a:fgClr>
            <a:schemeClr val="bg1"/>
          </a:fgClr>
          <a:bgClr>
            <a:schemeClr val="accent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hteck 1025">
            <a:extLst>
              <a:ext uri="{FF2B5EF4-FFF2-40B4-BE49-F238E27FC236}">
                <a16:creationId xmlns:a16="http://schemas.microsoft.com/office/drawing/2014/main" id="{F029D219-9E32-4CB2-A1B0-5CD0DDB91B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Klicken Sie, um das Titelformat zu bearbeiten</a:t>
            </a:r>
          </a:p>
        </p:txBody>
      </p:sp>
      <p:sp>
        <p:nvSpPr>
          <p:cNvPr id="1027" name="Rechteck 1026">
            <a:extLst>
              <a:ext uri="{FF2B5EF4-FFF2-40B4-BE49-F238E27FC236}">
                <a16:creationId xmlns:a16="http://schemas.microsoft.com/office/drawing/2014/main" id="{B23663CA-CE43-4F41-BE0C-EF815FB7C4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Klicken Sie, um die Formate des Vorlagentextes zu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1028" name="Rechteck 1027">
            <a:extLst>
              <a:ext uri="{FF2B5EF4-FFF2-40B4-BE49-F238E27FC236}">
                <a16:creationId xmlns:a16="http://schemas.microsoft.com/office/drawing/2014/main" id="{AB438492-572F-4554-B5F4-98C62DFD789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defTabSz="762000">
              <a:defRPr sz="1400"/>
            </a:lvl1pPr>
          </a:lstStyle>
          <a:p>
            <a:fld id="{0EC67A4D-3E32-47B8-A9B1-F1B81F8AC9C4}" type="datetimeFigureOut">
              <a:rPr lang="de-DE" altLang="de-DE"/>
              <a:pPr/>
              <a:t>26.01.2020</a:t>
            </a:fld>
            <a:endParaRPr lang="de-DE" altLang="de-DE"/>
          </a:p>
        </p:txBody>
      </p:sp>
      <p:sp>
        <p:nvSpPr>
          <p:cNvPr id="1029" name="Rechteck 1028">
            <a:extLst>
              <a:ext uri="{FF2B5EF4-FFF2-40B4-BE49-F238E27FC236}">
                <a16:creationId xmlns:a16="http://schemas.microsoft.com/office/drawing/2014/main" id="{2EF4AF1F-028A-4DF9-9EC6-89B8AEB8B46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defTabSz="762000">
              <a:defRPr sz="1400"/>
            </a:lvl1pPr>
          </a:lstStyle>
          <a:p>
            <a:endParaRPr lang="de-DE" altLang="de-DE"/>
          </a:p>
        </p:txBody>
      </p:sp>
      <p:sp>
        <p:nvSpPr>
          <p:cNvPr id="1030" name="Rechteck 1029">
            <a:extLst>
              <a:ext uri="{FF2B5EF4-FFF2-40B4-BE49-F238E27FC236}">
                <a16:creationId xmlns:a16="http://schemas.microsoft.com/office/drawing/2014/main" id="{E2074543-D6DA-449F-A7DA-B9E3C3DFC46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defTabSz="762000">
              <a:defRPr sz="1400"/>
            </a:lvl1pPr>
          </a:lstStyle>
          <a:p>
            <a:fld id="{5117F066-71ED-4928-809D-FCC7BD339B56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marL="342900" indent="-342900" algn="ctr" defTabSz="-13873163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marL="342900" indent="-342900" algn="ctr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2pPr>
      <a:lvl3pPr marL="342900" indent="-342900" algn="ctr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3pPr>
      <a:lvl4pPr marL="342900" indent="-342900" algn="ctr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4pPr>
      <a:lvl5pPr marL="342900" indent="-342900" algn="ctr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5pPr>
      <a:lvl6pPr marL="800100" indent="-342900" algn="ctr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6pPr>
      <a:lvl7pPr marL="1257300" indent="-342900" algn="ctr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7pPr>
      <a:lvl8pPr marL="1714500" indent="-342900" algn="ctr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8pPr>
      <a:lvl9pPr marL="2171700" indent="-342900" algn="ctr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9pPr>
    </p:titleStyle>
    <p:bodyStyle>
      <a:lvl1pPr marL="342900" indent="-342900" algn="l" defTabSz="-138731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-138731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-138731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-138731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-138731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latinLnBrk="0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latinLnBrk="0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latinLnBrk="0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latinLnBrk="0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audio" Target="../media/audio4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Form 2048">
            <a:extLst>
              <a:ext uri="{FF2B5EF4-FFF2-40B4-BE49-F238E27FC236}">
                <a16:creationId xmlns:a16="http://schemas.microsoft.com/office/drawing/2014/main" id="{1BF001E1-F6B6-4C98-A6BC-165DA0317DB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  <a:noFill/>
        </p:spPr>
        <p:txBody>
          <a:bodyPr/>
          <a:lstStyle/>
          <a:p>
            <a:pPr marL="0" indent="0" defTabSz="762000"/>
            <a:r>
              <a:rPr lang="de-DE" altLang="de-DE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Mikrobiologie 4</a:t>
            </a:r>
          </a:p>
        </p:txBody>
      </p:sp>
      <p:sp>
        <p:nvSpPr>
          <p:cNvPr id="2050" name="Form 2049">
            <a:extLst>
              <a:ext uri="{FF2B5EF4-FFF2-40B4-BE49-F238E27FC236}">
                <a16:creationId xmlns:a16="http://schemas.microsoft.com/office/drawing/2014/main" id="{FDEBA94E-A4AC-4215-80A1-6F2D8B2BAFD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noFill/>
        </p:spPr>
        <p:txBody>
          <a:bodyPr/>
          <a:lstStyle/>
          <a:p>
            <a:pPr marL="342900" indent="-342900" defTabSz="762000"/>
            <a:r>
              <a:rPr lang="de-DE" altLang="de-DE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eine Alexander Voigts - Präsentation © 2000</a:t>
            </a:r>
          </a:p>
          <a:p>
            <a:pPr marL="342900" indent="-342900" defTabSz="762000"/>
            <a:r>
              <a:rPr lang="de-DE" altLang="de-DE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nach dem Skript von </a:t>
            </a:r>
          </a:p>
          <a:p>
            <a:pPr marL="342900" indent="-342900" defTabSz="762000"/>
            <a:r>
              <a:rPr lang="de-DE" altLang="de-DE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Prof. Dr. Hartmann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obotz Windows beend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" grpId="0" autoUpdateAnimBg="0"/>
      <p:bldP spid="2050" grpId="0" build="p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Rechteck 11264">
            <a:extLst>
              <a:ext uri="{FF2B5EF4-FFF2-40B4-BE49-F238E27FC236}">
                <a16:creationId xmlns:a16="http://schemas.microsoft.com/office/drawing/2014/main" id="{2337F787-E713-4450-8949-28B5304D1014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1788"/>
            <a:ext cx="9142413" cy="619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12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ayliv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Rechteck 12288">
            <a:extLst>
              <a:ext uri="{FF2B5EF4-FFF2-40B4-BE49-F238E27FC236}">
                <a16:creationId xmlns:a16="http://schemas.microsoft.com/office/drawing/2014/main" id="{982CF5D7-2F42-4435-81C9-DE6269B392C0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8" y="2141538"/>
            <a:ext cx="9096375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0" name="Form 12289">
            <a:extLst>
              <a:ext uri="{FF2B5EF4-FFF2-40B4-BE49-F238E27FC236}">
                <a16:creationId xmlns:a16="http://schemas.microsoft.com/office/drawing/2014/main" id="{D6E43131-26A0-4A53-9A13-BE04203921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marL="0" indent="0" defTabSz="762000"/>
            <a:r>
              <a:rPr lang="de-DE" altLang="de-DE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4.2.7. Gram positive und Coccen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22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Quietschende Bremse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Rechteck 13312">
            <a:extLst>
              <a:ext uri="{FF2B5EF4-FFF2-40B4-BE49-F238E27FC236}">
                <a16:creationId xmlns:a16="http://schemas.microsoft.com/office/drawing/2014/main" id="{53CEB6B5-CC94-4B84-8ECE-FAA54406FFCA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1163"/>
            <a:ext cx="9142413" cy="603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33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inkFlo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hteck 14336">
            <a:extLst>
              <a:ext uri="{FF2B5EF4-FFF2-40B4-BE49-F238E27FC236}">
                <a16:creationId xmlns:a16="http://schemas.microsoft.com/office/drawing/2014/main" id="{1E5CEBC7-C803-4142-82A1-F3496D5CE7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838200"/>
            <a:ext cx="8761413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>
                <a:latin typeface="Times New Roman" panose="02020603050405020304" pitchFamily="18" charset="0"/>
              </a:rPr>
              <a:t>Joghurt : Perlen an einer Schnur</a:t>
            </a:r>
          </a:p>
          <a:p>
            <a:pPr>
              <a:spcBef>
                <a:spcPct val="50000"/>
              </a:spcBef>
            </a:pPr>
            <a:r>
              <a:rPr lang="de-DE" altLang="de-DE">
                <a:latin typeface="Times New Roman" panose="02020603050405020304" pitchFamily="18" charset="0"/>
              </a:rPr>
              <a:t>		||</a:t>
            </a:r>
          </a:p>
          <a:p>
            <a:pPr>
              <a:spcBef>
                <a:spcPct val="50000"/>
              </a:spcBef>
            </a:pPr>
            <a:r>
              <a:rPr lang="de-DE" altLang="de-DE">
                <a:latin typeface="Times New Roman" panose="02020603050405020304" pitchFamily="18" charset="0"/>
              </a:rPr>
              <a:t>	         V</a:t>
            </a:r>
          </a:p>
          <a:p>
            <a:pPr>
              <a:spcBef>
                <a:spcPct val="50000"/>
              </a:spcBef>
            </a:pPr>
            <a:r>
              <a:rPr lang="de-DE" altLang="de-DE">
                <a:latin typeface="Times New Roman" panose="02020603050405020304" pitchFamily="18" charset="0"/>
              </a:rPr>
              <a:t>	Streptokokken</a:t>
            </a:r>
          </a:p>
          <a:p>
            <a:pPr>
              <a:spcBef>
                <a:spcPct val="50000"/>
              </a:spcBef>
            </a:pPr>
            <a:endParaRPr lang="de-DE" altLang="de-DE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43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7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Rechteck 15360">
            <a:extLst>
              <a:ext uri="{FF2B5EF4-FFF2-40B4-BE49-F238E27FC236}">
                <a16:creationId xmlns:a16="http://schemas.microsoft.com/office/drawing/2014/main" id="{D4D986BA-DB8A-46D4-810E-7D8D3CF5848A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0075"/>
            <a:ext cx="9142413" cy="494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53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Rechteck 16384">
            <a:extLst>
              <a:ext uri="{FF2B5EF4-FFF2-40B4-BE49-F238E27FC236}">
                <a16:creationId xmlns:a16="http://schemas.microsoft.com/office/drawing/2014/main" id="{A1F0B134-807B-4D27-9017-592032EF651D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11113"/>
            <a:ext cx="8110537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63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mo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Rechteck 17408">
            <a:extLst>
              <a:ext uri="{FF2B5EF4-FFF2-40B4-BE49-F238E27FC236}">
                <a16:creationId xmlns:a16="http://schemas.microsoft.com/office/drawing/2014/main" id="{D273EEE2-BFC1-4508-BB50-CBDA841E1A4E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41538"/>
            <a:ext cx="9142413" cy="334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ische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hteck 18432">
            <a:extLst>
              <a:ext uri="{FF2B5EF4-FFF2-40B4-BE49-F238E27FC236}">
                <a16:creationId xmlns:a16="http://schemas.microsoft.com/office/drawing/2014/main" id="{42E8C22C-CEBA-4CB1-A970-46207EE416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914400"/>
            <a:ext cx="792480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>
                <a:latin typeface="Times New Roman" panose="02020603050405020304" pitchFamily="18" charset="0"/>
              </a:rPr>
              <a:t>Die Chlostridien sind eine zwiespältige Gruppe. Sie sind sehr interessante Produkterzeuger, aber auch sehr schlimme Toxinbildner !</a:t>
            </a:r>
          </a:p>
          <a:p>
            <a:pPr>
              <a:spcBef>
                <a:spcPct val="50000"/>
              </a:spcBef>
            </a:pPr>
            <a:r>
              <a:rPr lang="de-DE" altLang="de-DE">
                <a:latin typeface="Times New Roman" panose="02020603050405020304" pitchFamily="18" charset="0"/>
              </a:rPr>
              <a:t>Sie sind meist chemoorganotroph oder chemolithotroph !</a:t>
            </a:r>
          </a:p>
          <a:p>
            <a:pPr>
              <a:spcBef>
                <a:spcPct val="50000"/>
              </a:spcBef>
            </a:pPr>
            <a:r>
              <a:rPr lang="de-DE" altLang="de-DE">
                <a:latin typeface="Times New Roman" panose="02020603050405020304" pitchFamily="18" charset="0"/>
              </a:rPr>
              <a:t>eine aufgebeulte Konservendose kann evtl. Neurotoxine enthalten und os zu Botulismus führen !</a:t>
            </a:r>
          </a:p>
          <a:p>
            <a:pPr>
              <a:spcBef>
                <a:spcPct val="50000"/>
              </a:spcBef>
            </a:pPr>
            <a:r>
              <a:rPr lang="de-DE" altLang="de-DE">
                <a:latin typeface="Times New Roman" panose="02020603050405020304" pitchFamily="18" charset="0"/>
              </a:rPr>
              <a:t>Bei aufkochen wird es aus demWasser entfernt (Tetanus)</a:t>
            </a:r>
          </a:p>
          <a:p>
            <a:pPr>
              <a:spcBef>
                <a:spcPct val="50000"/>
              </a:spcBef>
            </a:pPr>
            <a:endParaRPr lang="de-DE" altLang="de-DE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184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184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" fill="hold"/>
                                        <p:tgtEl>
                                          <p:spTgt spid="184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" fill="hold"/>
                                        <p:tgtEl>
                                          <p:spTgt spid="184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" fill="hold"/>
                                        <p:tgtEl>
                                          <p:spTgt spid="184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" fill="hold"/>
                                        <p:tgtEl>
                                          <p:spTgt spid="184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" fill="hold"/>
                                        <p:tgtEl>
                                          <p:spTgt spid="184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" fill="hold"/>
                                        <p:tgtEl>
                                          <p:spTgt spid="184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3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Rechteck 19456">
            <a:extLst>
              <a:ext uri="{FF2B5EF4-FFF2-40B4-BE49-F238E27FC236}">
                <a16:creationId xmlns:a16="http://schemas.microsoft.com/office/drawing/2014/main" id="{EDECD44A-811F-464F-9DB1-AFB35151734E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0" y="0"/>
            <a:ext cx="7173913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94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Rechteck 20480">
            <a:extLst>
              <a:ext uri="{FF2B5EF4-FFF2-40B4-BE49-F238E27FC236}">
                <a16:creationId xmlns:a16="http://schemas.microsoft.com/office/drawing/2014/main" id="{2FCC1881-1103-4B91-A92C-692D0A4B1B7D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7988"/>
            <a:ext cx="9142413" cy="441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2" name="Form 20481">
            <a:extLst>
              <a:ext uri="{FF2B5EF4-FFF2-40B4-BE49-F238E27FC236}">
                <a16:creationId xmlns:a16="http://schemas.microsoft.com/office/drawing/2014/main" id="{8155CD0E-4990-4C23-BCC6-5B30EA692A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457200"/>
            <a:ext cx="7772400" cy="1143000"/>
          </a:xfrm>
          <a:noFill/>
        </p:spPr>
        <p:txBody>
          <a:bodyPr/>
          <a:lstStyle/>
          <a:p>
            <a:pPr marL="0" indent="0" defTabSz="762000"/>
            <a:r>
              <a:rPr lang="de-DE" altLang="de-DE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4.2.8. coryneforme Bakterien + Actinomyceten</a:t>
            </a:r>
          </a:p>
        </p:txBody>
      </p:sp>
      <p:sp>
        <p:nvSpPr>
          <p:cNvPr id="20483" name="Rechteck 20482">
            <a:extLst>
              <a:ext uri="{FF2B5EF4-FFF2-40B4-BE49-F238E27FC236}">
                <a16:creationId xmlns:a16="http://schemas.microsoft.com/office/drawing/2014/main" id="{73321039-67C2-48E6-8924-0DD7C1CBB4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4088" y="6399213"/>
            <a:ext cx="4949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>
                <a:latin typeface="Times New Roman" panose="02020603050405020304" pitchFamily="18" charset="0"/>
              </a:rPr>
              <a:t>Sie bilden Mycel, sind aber keine Pilze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04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Zische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Quietschende Bremse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autoUpdateAnimBg="0"/>
      <p:bldP spid="20483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Rechteck 3072">
            <a:extLst>
              <a:ext uri="{FF2B5EF4-FFF2-40B4-BE49-F238E27FC236}">
                <a16:creationId xmlns:a16="http://schemas.microsoft.com/office/drawing/2014/main" id="{B8A745F0-76DD-4A2C-BF58-BCDFF8092742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038" y="2243138"/>
            <a:ext cx="5946775" cy="380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Form 3073">
            <a:extLst>
              <a:ext uri="{FF2B5EF4-FFF2-40B4-BE49-F238E27FC236}">
                <a16:creationId xmlns:a16="http://schemas.microsoft.com/office/drawing/2014/main" id="{9C277B00-C637-4D61-A456-EB9ADDCC8C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marL="0" indent="0" defTabSz="762000"/>
            <a:r>
              <a:rPr lang="de-DE" altLang="de-DE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Sphaerotillus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ayliv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Rechteck 21504">
            <a:extLst>
              <a:ext uri="{FF2B5EF4-FFF2-40B4-BE49-F238E27FC236}">
                <a16:creationId xmlns:a16="http://schemas.microsoft.com/office/drawing/2014/main" id="{046C4900-117A-4D65-A1B8-66FC8DA9A036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1113"/>
            <a:ext cx="6867525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5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Rechteck 22528">
            <a:extLst>
              <a:ext uri="{FF2B5EF4-FFF2-40B4-BE49-F238E27FC236}">
                <a16:creationId xmlns:a16="http://schemas.microsoft.com/office/drawing/2014/main" id="{416B6F11-C08D-46C9-9813-8C5504F10C5C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25"/>
            <a:ext cx="9142413" cy="536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25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Rechteck 23552">
            <a:extLst>
              <a:ext uri="{FF2B5EF4-FFF2-40B4-BE49-F238E27FC236}">
                <a16:creationId xmlns:a16="http://schemas.microsoft.com/office/drawing/2014/main" id="{9E39B7B9-1FFB-4AF2-A99D-CBC5D3D75D2E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88"/>
            <a:ext cx="472757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35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Rechteck 24576">
            <a:extLst>
              <a:ext uri="{FF2B5EF4-FFF2-40B4-BE49-F238E27FC236}">
                <a16:creationId xmlns:a16="http://schemas.microsoft.com/office/drawing/2014/main" id="{393C15CE-5F8C-4DA7-B781-BCD5B7AAD61A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3825"/>
            <a:ext cx="9142413" cy="660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45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obotz Windows beend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Rechteck 25600">
            <a:extLst>
              <a:ext uri="{FF2B5EF4-FFF2-40B4-BE49-F238E27FC236}">
                <a16:creationId xmlns:a16="http://schemas.microsoft.com/office/drawing/2014/main" id="{2182F49D-13EB-49FB-8377-43DE207308AD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0"/>
            <a:ext cx="85471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56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ayliv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Rechteck 26624">
            <a:extLst>
              <a:ext uri="{FF2B5EF4-FFF2-40B4-BE49-F238E27FC236}">
                <a16:creationId xmlns:a16="http://schemas.microsoft.com/office/drawing/2014/main" id="{2D36478F-4436-4DAC-9056-670A2588033D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76563"/>
            <a:ext cx="9142413" cy="387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6" name="Form 26625">
            <a:extLst>
              <a:ext uri="{FF2B5EF4-FFF2-40B4-BE49-F238E27FC236}">
                <a16:creationId xmlns:a16="http://schemas.microsoft.com/office/drawing/2014/main" id="{07B322C2-23A8-4971-ADFE-EAB267C012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marL="0" indent="0" defTabSz="762000"/>
            <a:r>
              <a:rPr lang="de-DE" altLang="de-DE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4.3. Archaebakterien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66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Zische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Rechteck 27648">
            <a:extLst>
              <a:ext uri="{FF2B5EF4-FFF2-40B4-BE49-F238E27FC236}">
                <a16:creationId xmlns:a16="http://schemas.microsoft.com/office/drawing/2014/main" id="{1024B665-4562-43ED-A696-83493343EC05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788" y="0"/>
            <a:ext cx="6954837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76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Rechteck 28672">
            <a:extLst>
              <a:ext uri="{FF2B5EF4-FFF2-40B4-BE49-F238E27FC236}">
                <a16:creationId xmlns:a16="http://schemas.microsoft.com/office/drawing/2014/main" id="{373F320E-432E-4112-9F11-E9B0A14CCD71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77900"/>
            <a:ext cx="9142413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86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Rechteck 29696">
            <a:extLst>
              <a:ext uri="{FF2B5EF4-FFF2-40B4-BE49-F238E27FC236}">
                <a16:creationId xmlns:a16="http://schemas.microsoft.com/office/drawing/2014/main" id="{71065B42-F555-4445-A819-B09B8D776519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990600"/>
            <a:ext cx="9144001" cy="484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96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Rechteck 30720">
            <a:extLst>
              <a:ext uri="{FF2B5EF4-FFF2-40B4-BE49-F238E27FC236}">
                <a16:creationId xmlns:a16="http://schemas.microsoft.com/office/drawing/2014/main" id="{7EBD250C-EDE0-4787-A75A-302B28D3C9BE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3" y="0"/>
            <a:ext cx="8993187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07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Rechteck 4096">
            <a:extLst>
              <a:ext uri="{FF2B5EF4-FFF2-40B4-BE49-F238E27FC236}">
                <a16:creationId xmlns:a16="http://schemas.microsoft.com/office/drawing/2014/main" id="{42F231E9-9244-4709-BA7E-8C7C951C77B2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5" y="1909763"/>
            <a:ext cx="7038975" cy="458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Form 4097">
            <a:extLst>
              <a:ext uri="{FF2B5EF4-FFF2-40B4-BE49-F238E27FC236}">
                <a16:creationId xmlns:a16="http://schemas.microsoft.com/office/drawing/2014/main" id="{8764CDBD-3354-4548-B7CC-1D88893FB1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marL="0" indent="0" defTabSz="762000"/>
            <a:r>
              <a:rPr lang="de-DE" altLang="de-DE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Pseudomonaden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Quietschende Bremse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build="p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Rechteck 31744">
            <a:extLst>
              <a:ext uri="{FF2B5EF4-FFF2-40B4-BE49-F238E27FC236}">
                <a16:creationId xmlns:a16="http://schemas.microsoft.com/office/drawing/2014/main" id="{9EF67BDC-21A3-4A74-9571-A87E957607EF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90838"/>
            <a:ext cx="9142413" cy="396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6" name="Form 31745">
            <a:extLst>
              <a:ext uri="{FF2B5EF4-FFF2-40B4-BE49-F238E27FC236}">
                <a16:creationId xmlns:a16="http://schemas.microsoft.com/office/drawing/2014/main" id="{D3B6E590-9016-4A1D-8048-5219DC1F28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marL="0" indent="0" defTabSz="762000"/>
            <a:r>
              <a:rPr lang="de-DE" altLang="de-DE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4.3.2. Halobakterien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17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Zische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Rechteck 32768">
            <a:extLst>
              <a:ext uri="{FF2B5EF4-FFF2-40B4-BE49-F238E27FC236}">
                <a16:creationId xmlns:a16="http://schemas.microsoft.com/office/drawing/2014/main" id="{EA0ECC59-19DC-4700-87BB-1BEC26AB73E4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7838"/>
            <a:ext cx="9142413" cy="335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27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Rechteck 33792">
            <a:extLst>
              <a:ext uri="{FF2B5EF4-FFF2-40B4-BE49-F238E27FC236}">
                <a16:creationId xmlns:a16="http://schemas.microsoft.com/office/drawing/2014/main" id="{133E1F1E-DD4A-4959-8076-1074F0716F18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4050"/>
            <a:ext cx="9142413" cy="554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37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Form 34816">
            <a:extLst>
              <a:ext uri="{FF2B5EF4-FFF2-40B4-BE49-F238E27FC236}">
                <a16:creationId xmlns:a16="http://schemas.microsoft.com/office/drawing/2014/main" id="{635BDF36-D2DD-46B3-B73A-7557917403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marL="0" indent="0" defTabSz="762000"/>
            <a:r>
              <a:rPr lang="de-DE" altLang="de-DE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4.3.3. thermophil - acidophile Bakterien</a:t>
            </a:r>
          </a:p>
        </p:txBody>
      </p:sp>
      <p:pic>
        <p:nvPicPr>
          <p:cNvPr id="34818" name="Rechteck 34817">
            <a:extLst>
              <a:ext uri="{FF2B5EF4-FFF2-40B4-BE49-F238E27FC236}">
                <a16:creationId xmlns:a16="http://schemas.microsoft.com/office/drawing/2014/main" id="{9614077F-C8B4-41BD-8021-ECCF785A53F7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1250"/>
            <a:ext cx="9142413" cy="427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ische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7" grpId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Rechteck 35840">
            <a:extLst>
              <a:ext uri="{FF2B5EF4-FFF2-40B4-BE49-F238E27FC236}">
                <a16:creationId xmlns:a16="http://schemas.microsoft.com/office/drawing/2014/main" id="{EE8D252D-0405-4D9E-996F-35F2747B6312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49363"/>
            <a:ext cx="9142413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Rechteck 36864">
            <a:extLst>
              <a:ext uri="{FF2B5EF4-FFF2-40B4-BE49-F238E27FC236}">
                <a16:creationId xmlns:a16="http://schemas.microsoft.com/office/drawing/2014/main" id="{E11D3EBE-FDB3-4491-8FC2-51096CD0BC42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54175"/>
            <a:ext cx="9142413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68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Rechteck 37888">
            <a:extLst>
              <a:ext uri="{FF2B5EF4-FFF2-40B4-BE49-F238E27FC236}">
                <a16:creationId xmlns:a16="http://schemas.microsoft.com/office/drawing/2014/main" id="{B81F0EF3-C826-47C0-8D4B-792BBE4F90B3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2700"/>
            <a:ext cx="6843712" cy="684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78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reakna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Rechteck 38912">
            <a:extLst>
              <a:ext uri="{FF2B5EF4-FFF2-40B4-BE49-F238E27FC236}">
                <a16:creationId xmlns:a16="http://schemas.microsoft.com/office/drawing/2014/main" id="{58DA98E6-3413-459E-AB10-55A7DE8835AD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1950"/>
            <a:ext cx="9142413" cy="613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89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Rechteck 39936">
            <a:extLst>
              <a:ext uri="{FF2B5EF4-FFF2-40B4-BE49-F238E27FC236}">
                <a16:creationId xmlns:a16="http://schemas.microsoft.com/office/drawing/2014/main" id="{708F90FA-8E72-40FA-9AEF-8CF090EC7A79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9250"/>
            <a:ext cx="9142413" cy="615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99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Rechteck 40960">
            <a:extLst>
              <a:ext uri="{FF2B5EF4-FFF2-40B4-BE49-F238E27FC236}">
                <a16:creationId xmlns:a16="http://schemas.microsoft.com/office/drawing/2014/main" id="{DC32139C-B6A9-4728-8554-A4F534CE63EA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0475"/>
            <a:ext cx="9142413" cy="433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09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mo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Rechteck 5120">
            <a:extLst>
              <a:ext uri="{FF2B5EF4-FFF2-40B4-BE49-F238E27FC236}">
                <a16:creationId xmlns:a16="http://schemas.microsoft.com/office/drawing/2014/main" id="{1DB711ED-DF11-4EBF-AFFE-D9ED27B8A8BA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325" y="504825"/>
            <a:ext cx="6219825" cy="583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Rechteck 41984">
            <a:extLst>
              <a:ext uri="{FF2B5EF4-FFF2-40B4-BE49-F238E27FC236}">
                <a16:creationId xmlns:a16="http://schemas.microsoft.com/office/drawing/2014/main" id="{6AA5FBA1-4B39-4D0F-9B31-24A2D29A83B0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0" y="0"/>
            <a:ext cx="70485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Form 43008">
            <a:extLst>
              <a:ext uri="{FF2B5EF4-FFF2-40B4-BE49-F238E27FC236}">
                <a16:creationId xmlns:a16="http://schemas.microsoft.com/office/drawing/2014/main" id="{D072CBCB-4C7E-4E35-97C5-65E6186A05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marL="0" indent="0" defTabSz="762000"/>
            <a:br>
              <a:rPr lang="de-DE" altLang="de-DE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</a:br>
            <a:endParaRPr lang="de-DE" altLang="de-DE">
              <a:solidFill>
                <a:schemeClr val="tx2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43010" name="Rechteck 43009">
            <a:extLst>
              <a:ext uri="{FF2B5EF4-FFF2-40B4-BE49-F238E27FC236}">
                <a16:creationId xmlns:a16="http://schemas.microsoft.com/office/drawing/2014/main" id="{25680F6C-45D3-440C-8FDB-E1035F431BB8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" y="28575"/>
            <a:ext cx="6772275" cy="679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Rechteck 44032">
            <a:extLst>
              <a:ext uri="{FF2B5EF4-FFF2-40B4-BE49-F238E27FC236}">
                <a16:creationId xmlns:a16="http://schemas.microsoft.com/office/drawing/2014/main" id="{68580866-6A6D-4D77-970C-DD1B7149A0BF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-1588"/>
            <a:ext cx="6988175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40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Rechteck 45056">
            <a:extLst>
              <a:ext uri="{FF2B5EF4-FFF2-40B4-BE49-F238E27FC236}">
                <a16:creationId xmlns:a16="http://schemas.microsoft.com/office/drawing/2014/main" id="{16F800F7-7761-4AF6-BB34-45403FE527AA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10475" cy="570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50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Rechteck 46080">
            <a:extLst>
              <a:ext uri="{FF2B5EF4-FFF2-40B4-BE49-F238E27FC236}">
                <a16:creationId xmlns:a16="http://schemas.microsoft.com/office/drawing/2014/main" id="{1D3563F3-BFDB-4F6C-890F-2A5D31EAD03D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62175"/>
            <a:ext cx="9142413" cy="42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2" name="Form 46081">
            <a:extLst>
              <a:ext uri="{FF2B5EF4-FFF2-40B4-BE49-F238E27FC236}">
                <a16:creationId xmlns:a16="http://schemas.microsoft.com/office/drawing/2014/main" id="{3800B461-90F6-4AD8-A6FC-F0355A3FCE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marL="0" indent="0" defTabSz="762000"/>
            <a:r>
              <a:rPr lang="de-DE" altLang="de-DE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Influenza - Virus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60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ayliv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Rechteck 47104">
            <a:extLst>
              <a:ext uri="{FF2B5EF4-FFF2-40B4-BE49-F238E27FC236}">
                <a16:creationId xmlns:a16="http://schemas.microsoft.com/office/drawing/2014/main" id="{6C1D34DE-3A06-4653-AFA8-5B5443A06117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613" y="0"/>
            <a:ext cx="4418012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71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Rechteck 48128">
            <a:extLst>
              <a:ext uri="{FF2B5EF4-FFF2-40B4-BE49-F238E27FC236}">
                <a16:creationId xmlns:a16="http://schemas.microsoft.com/office/drawing/2014/main" id="{56857C5E-522C-4E01-AD0B-CD004131D685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838" y="1220788"/>
            <a:ext cx="6659562" cy="558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0" name="Form 48129">
            <a:extLst>
              <a:ext uri="{FF2B5EF4-FFF2-40B4-BE49-F238E27FC236}">
                <a16:creationId xmlns:a16="http://schemas.microsoft.com/office/drawing/2014/main" id="{714DF640-06B9-4554-8751-4F0EE043CC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marL="0" indent="0" defTabSz="762000"/>
            <a:r>
              <a:rPr lang="de-DE" altLang="de-DE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Bakteriophage</a:t>
            </a:r>
            <a:br>
              <a:rPr lang="de-DE" altLang="de-DE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</a:br>
            <a:endParaRPr lang="de-DE" altLang="de-DE">
              <a:solidFill>
                <a:schemeClr val="tx2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81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inkFlo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Zische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Rechteck 6144">
            <a:extLst>
              <a:ext uri="{FF2B5EF4-FFF2-40B4-BE49-F238E27FC236}">
                <a16:creationId xmlns:a16="http://schemas.microsoft.com/office/drawing/2014/main" id="{A7276626-12B3-46DA-97F6-804AEBA186C6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275" y="381000"/>
            <a:ext cx="5735638" cy="617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Rechteck 7168">
            <a:extLst>
              <a:ext uri="{FF2B5EF4-FFF2-40B4-BE49-F238E27FC236}">
                <a16:creationId xmlns:a16="http://schemas.microsoft.com/office/drawing/2014/main" id="{3C34FB1E-D813-45C4-A8E7-6579070DA60F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0163"/>
            <a:ext cx="7620000" cy="679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inkFlo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Rechteck 8192">
            <a:extLst>
              <a:ext uri="{FF2B5EF4-FFF2-40B4-BE49-F238E27FC236}">
                <a16:creationId xmlns:a16="http://schemas.microsoft.com/office/drawing/2014/main" id="{8F5EE748-B983-466B-A76A-32A612637D93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1750"/>
            <a:ext cx="5048250" cy="682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81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ayliv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Rechteck 9216">
            <a:extLst>
              <a:ext uri="{FF2B5EF4-FFF2-40B4-BE49-F238E27FC236}">
                <a16:creationId xmlns:a16="http://schemas.microsoft.com/office/drawing/2014/main" id="{3ED01448-5717-4439-820A-35172EC2DE41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85963"/>
            <a:ext cx="8990013" cy="487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8" name="Form 9217">
            <a:extLst>
              <a:ext uri="{FF2B5EF4-FFF2-40B4-BE49-F238E27FC236}">
                <a16:creationId xmlns:a16="http://schemas.microsoft.com/office/drawing/2014/main" id="{EA9AB630-479C-475A-BFAE-9FA20DDAF6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7772400" cy="1143000"/>
          </a:xfrm>
          <a:noFill/>
        </p:spPr>
        <p:txBody>
          <a:bodyPr/>
          <a:lstStyle/>
          <a:p>
            <a:pPr marL="0" indent="0" defTabSz="762000"/>
            <a:r>
              <a:rPr lang="de-DE" altLang="de-DE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4.2.6. sulfatreduzierende Bakterien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92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Rechteck 10240">
            <a:extLst>
              <a:ext uri="{FF2B5EF4-FFF2-40B4-BE49-F238E27FC236}">
                <a16:creationId xmlns:a16="http://schemas.microsoft.com/office/drawing/2014/main" id="{FDBDF2CC-65DD-425A-9312-37F6F1911D0F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1113" y="0"/>
            <a:ext cx="4037012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02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mo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+mj-lt"/>
        <a:ea typeface="+mj-ea"/>
        <a:cs typeface="+mj-cs"/>
      </a:majorFont>
      <a:minorFont>
        <a:latin typeface="+mn-lt"/>
        <a:ea typeface="+mn-ea"/>
        <a:cs typeface="+mn-cs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anchor="t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None/>
          <a:tabLst/>
          <a:defRPr kumimoji="0" lang="de-DE" sz="2400" b="0" i="0" u="none" strike="noStrike" baseline="0">
            <a:solidFill>
              <a:schemeClr val="tx1">
                <a:alpha val="100000"/>
              </a:schemeClr>
            </a:solidFill>
            <a:effectLst/>
            <a:latin typeface="Times New Roman"/>
            <a:cs typeface="Arial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anchor="t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None/>
          <a:tabLst/>
          <a:defRPr kumimoji="0" lang="de-DE" sz="2400" b="0" i="0" u="none" strike="noStrike" baseline="0">
            <a:solidFill>
              <a:schemeClr val="tx1">
                <a:alpha val="100000"/>
              </a:schemeClr>
            </a:solidFill>
            <a:effectLst/>
            <a:latin typeface="Times New Roman"/>
            <a:cs typeface="Arial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126</Words>
  <Application>Microsoft Office PowerPoint</Application>
  <PresentationFormat>Bildschirmpräsentation (4:3)</PresentationFormat>
  <Paragraphs>24</Paragraphs>
  <Slides>46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46</vt:i4>
      </vt:variant>
    </vt:vector>
  </HeadingPairs>
  <TitlesOfParts>
    <vt:vector size="55" baseType="lpstr">
      <vt:lpstr>Arial</vt:lpstr>
      <vt:lpstr>+mj-lt</vt:lpstr>
      <vt:lpstr>+mj-ea</vt:lpstr>
      <vt:lpstr>+mj-cs</vt:lpstr>
      <vt:lpstr>+mn-lt</vt:lpstr>
      <vt:lpstr>+mn-ea</vt:lpstr>
      <vt:lpstr>+mn-cs</vt:lpstr>
      <vt:lpstr>Times New Roman</vt:lpstr>
      <vt:lpstr>Office Theme</vt:lpstr>
      <vt:lpstr>Mikrobiologie 4</vt:lpstr>
      <vt:lpstr>Sphaerotillus</vt:lpstr>
      <vt:lpstr>Pseudomonaden</vt:lpstr>
      <vt:lpstr>PowerPoint-Präsentation</vt:lpstr>
      <vt:lpstr>PowerPoint-Präsentation</vt:lpstr>
      <vt:lpstr>PowerPoint-Präsentation</vt:lpstr>
      <vt:lpstr>PowerPoint-Präsentation</vt:lpstr>
      <vt:lpstr>4.2.6. sulfatreduzierende Bakterien</vt:lpstr>
      <vt:lpstr>PowerPoint-Präsentation</vt:lpstr>
      <vt:lpstr>PowerPoint-Präsentation</vt:lpstr>
      <vt:lpstr>4.2.7. Gram positive und Coccen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4.2.8. coryneforme Bakterien + Actinomyceten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4.3. Archaebakterien</vt:lpstr>
      <vt:lpstr>PowerPoint-Präsentation</vt:lpstr>
      <vt:lpstr>PowerPoint-Präsentation</vt:lpstr>
      <vt:lpstr>PowerPoint-Präsentation</vt:lpstr>
      <vt:lpstr>PowerPoint-Präsentation</vt:lpstr>
      <vt:lpstr>4.3.2. Halobakterien</vt:lpstr>
      <vt:lpstr>PowerPoint-Präsentation</vt:lpstr>
      <vt:lpstr>PowerPoint-Präsentation</vt:lpstr>
      <vt:lpstr>4.3.3. thermophil - acidophile Bakterien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 </vt:lpstr>
      <vt:lpstr>PowerPoint-Präsentation</vt:lpstr>
      <vt:lpstr>PowerPoint-Präsentation</vt:lpstr>
      <vt:lpstr>Influenza - Virus</vt:lpstr>
      <vt:lpstr>PowerPoint-Präsentation</vt:lpstr>
      <vt:lpstr>Bakteriophage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Mikrobiologie 4</dc:title>
  <dc:creator>Alexander Voigts</dc:creator>
  <cp:lastModifiedBy>Alexander Voigts</cp:lastModifiedBy>
  <cp:revision>13</cp:revision>
  <dcterms:created xsi:type="dcterms:W3CDTF">2000-02-04T21:47:07Z</dcterms:created>
  <dcterms:modified xsi:type="dcterms:W3CDTF">2020-01-26T11:22:33Z</dcterms:modified>
</cp:coreProperties>
</file>