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9144000" cy="6858000" type="screen4x3"/>
  <p:notesSz cx="6858000" cy="9144000"/>
  <p:defaultTextStyle>
    <a:defPPr>
      <a:defRPr lang="de-DE"/>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FF99"/>
    <a:srgbClr val="FFFF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hteck 3073">
            <a:extLst>
              <a:ext uri="{FF2B5EF4-FFF2-40B4-BE49-F238E27FC236}">
                <a16:creationId xmlns:a16="http://schemas.microsoft.com/office/drawing/2014/main" id="{AAF1FEC9-D005-46AF-A9B7-91600D9DEA6F}"/>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t" anchorCtr="0" compatLnSpc="1">
            <a:prstTxWarp prst="textNoShape">
              <a:avLst/>
            </a:prstTxWarp>
          </a:bodyPr>
          <a:lstStyle>
            <a:lvl1pPr>
              <a:defRPr sz="1000" i="1"/>
            </a:lvl1pPr>
          </a:lstStyle>
          <a:p>
            <a:endParaRPr lang="de-DE" altLang="de-DE"/>
          </a:p>
        </p:txBody>
      </p:sp>
      <p:sp>
        <p:nvSpPr>
          <p:cNvPr id="57347" name="Rechteck 3074">
            <a:extLst>
              <a:ext uri="{FF2B5EF4-FFF2-40B4-BE49-F238E27FC236}">
                <a16:creationId xmlns:a16="http://schemas.microsoft.com/office/drawing/2014/main" id="{66C16407-7FC1-48F3-AA7A-C192DE337839}"/>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t" anchorCtr="0" compatLnSpc="1">
            <a:prstTxWarp prst="textNoShape">
              <a:avLst/>
            </a:prstTxWarp>
          </a:bodyPr>
          <a:lstStyle>
            <a:lvl1pPr algn="r">
              <a:defRPr sz="1000" i="1"/>
            </a:lvl1pPr>
          </a:lstStyle>
          <a:p>
            <a:endParaRPr lang="de-DE" altLang="de-DE"/>
          </a:p>
        </p:txBody>
      </p:sp>
      <p:sp>
        <p:nvSpPr>
          <p:cNvPr id="57348" name="Rechteck 3075">
            <a:extLst>
              <a:ext uri="{FF2B5EF4-FFF2-40B4-BE49-F238E27FC236}">
                <a16:creationId xmlns:a16="http://schemas.microsoft.com/office/drawing/2014/main" id="{A402C31D-369C-4B00-B571-2B37531EFDB1}"/>
              </a:ext>
            </a:extLst>
          </p:cNvPr>
          <p:cNvSpPr>
            <a:spLocks noRot="1" noChangeArrowheads="1" noTextEdit="1"/>
          </p:cNvSpPr>
          <p:nvPr>
            <p:ph type="sldImg" idx="2"/>
          </p:nvPr>
        </p:nvSpPr>
        <p:spPr bwMode="auto">
          <a:xfrm>
            <a:off x="1149350" y="692150"/>
            <a:ext cx="4559300" cy="34163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3077" name="Rechteck 3076">
            <a:extLst>
              <a:ext uri="{FF2B5EF4-FFF2-40B4-BE49-F238E27FC236}">
                <a16:creationId xmlns:a16="http://schemas.microsoft.com/office/drawing/2014/main" id="{134BD786-4295-4BBA-913F-F9F068D9FC52}"/>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57350" name="Rechteck 3077">
            <a:extLst>
              <a:ext uri="{FF2B5EF4-FFF2-40B4-BE49-F238E27FC236}">
                <a16:creationId xmlns:a16="http://schemas.microsoft.com/office/drawing/2014/main" id="{3798AF62-4934-4081-A485-2C34E61F1BF1}"/>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b" anchorCtr="0" compatLnSpc="1">
            <a:prstTxWarp prst="textNoShape">
              <a:avLst/>
            </a:prstTxWarp>
          </a:bodyPr>
          <a:lstStyle>
            <a:lvl1pPr>
              <a:defRPr sz="1000" i="1"/>
            </a:lvl1pPr>
          </a:lstStyle>
          <a:p>
            <a:endParaRPr lang="de-DE" altLang="de-DE"/>
          </a:p>
        </p:txBody>
      </p:sp>
      <p:sp>
        <p:nvSpPr>
          <p:cNvPr id="3079" name="Rechteck 3078">
            <a:extLst>
              <a:ext uri="{FF2B5EF4-FFF2-40B4-BE49-F238E27FC236}">
                <a16:creationId xmlns:a16="http://schemas.microsoft.com/office/drawing/2014/main" id="{D894CDCE-7D0A-4330-9C07-45FD95AA93A1}"/>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b" anchorCtr="0" compatLnSpc="1">
            <a:prstTxWarp prst="textNoShape">
              <a:avLst/>
            </a:prstTxWarp>
          </a:bodyPr>
          <a:lstStyle>
            <a:lvl1pPr algn="r">
              <a:defRPr sz="1000" i="1"/>
            </a:lvl1pPr>
          </a:lstStyle>
          <a:p>
            <a:fld id="{431DC481-7B0F-4380-BA09-A49B8302FE71}"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pSp>
        <p:nvGrpSpPr>
          <p:cNvPr id="6" name="Gruppieren 10">
            <a:extLst>
              <a:ext uri="{FF2B5EF4-FFF2-40B4-BE49-F238E27FC236}">
                <a16:creationId xmlns:a16="http://schemas.microsoft.com/office/drawing/2014/main" id="{38C90B96-9AB0-4ACF-8E82-FAD9397FCEEB}"/>
              </a:ext>
            </a:extLst>
          </p:cNvPr>
          <p:cNvGrpSpPr>
            <a:grpSpLocks/>
          </p:cNvGrpSpPr>
          <p:nvPr userDrawn="1"/>
        </p:nvGrpSpPr>
        <p:grpSpPr bwMode="auto">
          <a:xfrm>
            <a:off x="165100" y="1295400"/>
            <a:ext cx="8813800" cy="2501900"/>
            <a:chOff x="104" y="816"/>
            <a:chExt cx="5552" cy="1576"/>
          </a:xfrm>
        </p:grpSpPr>
        <p:sp>
          <p:nvSpPr>
            <p:cNvPr id="7" name="Rechteck 11">
              <a:extLst>
                <a:ext uri="{FF2B5EF4-FFF2-40B4-BE49-F238E27FC236}">
                  <a16:creationId xmlns:a16="http://schemas.microsoft.com/office/drawing/2014/main" id="{E6090B20-FFF1-4834-80FA-09CAD3990CBA}"/>
                </a:ext>
              </a:extLst>
            </p:cNvPr>
            <p:cNvSpPr>
              <a:spLocks noChangeArrowheads="1"/>
            </p:cNvSpPr>
            <p:nvPr/>
          </p:nvSpPr>
          <p:spPr bwMode="grayWhite">
            <a:xfrm>
              <a:off x="104" y="920"/>
              <a:ext cx="5552" cy="1472"/>
            </a:xfrm>
            <a:prstGeom prst="rect">
              <a:avLst/>
            </a:prstGeom>
            <a:noFill/>
            <a:ln w="25400" algn="ctr">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8" name="Form 12">
              <a:extLst>
                <a:ext uri="{FF2B5EF4-FFF2-40B4-BE49-F238E27FC236}">
                  <a16:creationId xmlns:a16="http://schemas.microsoft.com/office/drawing/2014/main" id="{6D8F0B84-0BD7-4D2D-8F0C-6ECB855358B9}"/>
                </a:ext>
              </a:extLst>
            </p:cNvPr>
            <p:cNvSpPr>
              <a:spLocks noChangeArrowheads="1"/>
            </p:cNvSpPr>
            <p:nvPr/>
          </p:nvSpPr>
          <p:spPr bwMode="ltGray">
            <a:xfrm rot="10800000" flipH="1">
              <a:off x="575" y="816"/>
              <a:ext cx="493" cy="432"/>
            </a:xfrm>
            <a:prstGeom prst="triangle">
              <a:avLst>
                <a:gd name="adj" fmla="val 49995"/>
              </a:avLst>
            </a:prstGeom>
            <a:solidFill>
              <a:schemeClr val="hlink"/>
            </a:solidFill>
            <a:ln>
              <a:noFill/>
            </a:ln>
            <a:effectLst>
              <a:outerShdw dist="155023" dir="2099521"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2049" name="Form 2048"/>
          <p:cNvSpPr>
            <a:spLocks noGrp="1" noChangeArrowheads="1"/>
          </p:cNvSpPr>
          <p:nvPr>
            <p:ph type="ctrTitle"/>
          </p:nvPr>
        </p:nvSpPr>
        <p:spPr>
          <a:xfrm>
            <a:off x="685800" y="2130425"/>
            <a:ext cx="7772400" cy="1470025"/>
          </a:xfrm>
        </p:spPr>
        <p:txBody>
          <a:bodyPr/>
          <a:lstStyle>
            <a:lvl1pPr>
              <a:defRPr/>
            </a:lvl1pPr>
          </a:lstStyle>
          <a:p>
            <a:endParaRPr lang="de-DE"/>
          </a:p>
        </p:txBody>
      </p:sp>
      <p:sp>
        <p:nvSpPr>
          <p:cNvPr id="2050" name="Form 2049"/>
          <p:cNvSpPr>
            <a:spLocks noGrp="1" noChangeArrowheads="1"/>
          </p:cNvSpPr>
          <p:nvPr>
            <p:ph type="subTitle" idx="1"/>
          </p:nvPr>
        </p:nvSpPr>
        <p:spPr>
          <a:xfrm>
            <a:off x="1371600" y="3886200"/>
            <a:ext cx="6400800" cy="1752600"/>
          </a:xfrm>
        </p:spPr>
        <p:txBody>
          <a:bodyPr/>
          <a:lstStyle>
            <a:lvl1pPr>
              <a:defRPr/>
            </a:lvl1pPr>
          </a:lstStyle>
          <a:p>
            <a:endParaRPr lang="de-DE"/>
          </a:p>
        </p:txBody>
      </p:sp>
      <p:sp>
        <p:nvSpPr>
          <p:cNvPr id="2058" name="Form 2057"/>
          <p:cNvSpPr>
            <a:spLocks noGrp="1" noChangeArrowheads="1"/>
          </p:cNvSpPr>
          <p:nvPr>
            <p:ph type="body" idx="4294967295"/>
          </p:nvPr>
        </p:nvSpPr>
        <p:spPr>
          <a:xfrm>
            <a:off x="685800" y="2133600"/>
            <a:ext cx="7772400" cy="1143000"/>
          </a:xfrm>
        </p:spPr>
        <p:txBody>
          <a:bodyPr anchor="ctr"/>
          <a:lstStyle>
            <a:lvl1pPr marL="0" indent="0" algn="ctr" eaLnBrk="0" fontAlgn="base" hangingPunct="0">
              <a:spcAft>
                <a:spcPct val="0"/>
              </a:spcAft>
              <a:buClr>
                <a:schemeClr val="hlink">
                  <a:alpha val="100000"/>
                </a:schemeClr>
              </a:buClr>
              <a:buSzPct val="75000"/>
              <a:buFont typeface="Monotype Sorts"/>
              <a:buNone/>
              <a:defRPr>
                <a:solidFill>
                  <a:schemeClr val="tx1">
                    <a:alpha val="100000"/>
                  </a:schemeClr>
                </a:solidFill>
                <a:latin typeface="Times New Roman"/>
                <a:cs typeface="Arial"/>
              </a:defRPr>
            </a:lvl1pPr>
          </a:lstStyle>
          <a:p>
            <a:r>
              <a:rPr lang="de-DE"/>
              <a:t>Klicken Sie, um das Titelformat zu bearbeiten</a:t>
            </a:r>
          </a:p>
        </p:txBody>
      </p:sp>
      <p:sp>
        <p:nvSpPr>
          <p:cNvPr id="2059" name="Form 2058"/>
          <p:cNvSpPr>
            <a:spLocks noGrp="1" noChangeArrowheads="1"/>
          </p:cNvSpPr>
          <p:nvPr>
            <p:ph type="subTitle" idx="1"/>
          </p:nvPr>
        </p:nvSpPr>
        <p:spPr>
          <a:xfrm>
            <a:off x="1371600" y="4191000"/>
            <a:ext cx="6400800" cy="1752600"/>
          </a:xfrm>
        </p:spPr>
        <p:txBody>
          <a:bodyPr/>
          <a:lstStyle>
            <a:lvl1pPr marL="0" indent="0" algn="ctr" eaLnBrk="0" fontAlgn="base" hangingPunct="0">
              <a:spcAft>
                <a:spcPct val="0"/>
              </a:spcAft>
              <a:buClr>
                <a:schemeClr val="hlink">
                  <a:alpha val="100000"/>
                </a:schemeClr>
              </a:buClr>
              <a:buSzPct val="75000"/>
              <a:buFont typeface="Monotype Sorts"/>
              <a:buNone/>
              <a:defRPr>
                <a:solidFill>
                  <a:schemeClr val="tx1">
                    <a:alpha val="100000"/>
                  </a:schemeClr>
                </a:solidFill>
                <a:latin typeface="Times New Roman"/>
                <a:cs typeface="Arial"/>
              </a:defRPr>
            </a:lvl1pPr>
          </a:lstStyle>
          <a:p>
            <a:r>
              <a:rPr lang="de-DE"/>
              <a:t>Klicken Sie, um das Untertitelformat zu bearbeiten</a:t>
            </a:r>
          </a:p>
        </p:txBody>
      </p:sp>
      <p:sp>
        <p:nvSpPr>
          <p:cNvPr id="9" name="Rechteck 13">
            <a:extLst>
              <a:ext uri="{FF2B5EF4-FFF2-40B4-BE49-F238E27FC236}">
                <a16:creationId xmlns:a16="http://schemas.microsoft.com/office/drawing/2014/main" id="{2B91924C-5A45-4770-AF7C-391888D2B7B9}"/>
              </a:ext>
            </a:extLst>
          </p:cNvPr>
          <p:cNvSpPr>
            <a:spLocks noGrp="1" noChangeArrowheads="1"/>
          </p:cNvSpPr>
          <p:nvPr>
            <p:ph type="dt" sz="half" idx="10"/>
          </p:nvPr>
        </p:nvSpPr>
        <p:spPr/>
        <p:txBody>
          <a:bodyPr/>
          <a:lstStyle>
            <a:lvl1pPr>
              <a:defRPr/>
            </a:lvl1pPr>
          </a:lstStyle>
          <a:p>
            <a:endParaRPr lang="de-DE" altLang="de-DE"/>
          </a:p>
        </p:txBody>
      </p:sp>
      <p:sp>
        <p:nvSpPr>
          <p:cNvPr id="10" name="Rechteck 14">
            <a:extLst>
              <a:ext uri="{FF2B5EF4-FFF2-40B4-BE49-F238E27FC236}">
                <a16:creationId xmlns:a16="http://schemas.microsoft.com/office/drawing/2014/main" id="{D9CE3DA2-38C1-476E-A5BE-A34EA06D3E12}"/>
              </a:ext>
            </a:extLst>
          </p:cNvPr>
          <p:cNvSpPr>
            <a:spLocks noGrp="1" noChangeArrowheads="1"/>
          </p:cNvSpPr>
          <p:nvPr>
            <p:ph type="ftr" sz="quarter" idx="11"/>
          </p:nvPr>
        </p:nvSpPr>
        <p:spPr/>
        <p:txBody>
          <a:bodyPr/>
          <a:lstStyle>
            <a:lvl1pPr>
              <a:defRPr/>
            </a:lvl1pPr>
          </a:lstStyle>
          <a:p>
            <a:endParaRPr lang="de-DE" altLang="de-DE"/>
          </a:p>
        </p:txBody>
      </p:sp>
      <p:sp>
        <p:nvSpPr>
          <p:cNvPr id="11" name="Rechteck 15">
            <a:extLst>
              <a:ext uri="{FF2B5EF4-FFF2-40B4-BE49-F238E27FC236}">
                <a16:creationId xmlns:a16="http://schemas.microsoft.com/office/drawing/2014/main" id="{C887ABFE-C122-4E8F-ACB4-CE8308F983DC}"/>
              </a:ext>
            </a:extLst>
          </p:cNvPr>
          <p:cNvSpPr>
            <a:spLocks noGrp="1" noChangeArrowheads="1"/>
          </p:cNvSpPr>
          <p:nvPr>
            <p:ph type="sldNum" sz="quarter" idx="12"/>
          </p:nvPr>
        </p:nvSpPr>
        <p:spPr/>
        <p:txBody>
          <a:bodyPr/>
          <a:lstStyle>
            <a:lvl1pPr>
              <a:defRPr/>
            </a:lvl1pPr>
          </a:lstStyle>
          <a:p>
            <a:endParaRPr lang="de-DE" altLang="de-DE"/>
          </a:p>
        </p:txBody>
      </p:sp>
      <p:sp>
        <p:nvSpPr>
          <p:cNvPr id="12" name="Datumsplatzhalter 11">
            <a:extLst>
              <a:ext uri="{FF2B5EF4-FFF2-40B4-BE49-F238E27FC236}">
                <a16:creationId xmlns:a16="http://schemas.microsoft.com/office/drawing/2014/main" id="{024D0FEB-2F8E-42C7-821E-8D08AE6DAA48}"/>
              </a:ext>
            </a:extLst>
          </p:cNvPr>
          <p:cNvSpPr>
            <a:spLocks noGrp="1" noChangeArrowheads="1"/>
          </p:cNvSpPr>
          <p:nvPr>
            <p:ph type="dt" sz="half" idx="13"/>
          </p:nvPr>
        </p:nvSpPr>
        <p:spPr/>
        <p:txBody>
          <a:bodyPr/>
          <a:lstStyle>
            <a:lvl1pPr>
              <a:defRPr/>
            </a:lvl1pPr>
          </a:lstStyle>
          <a:p>
            <a:fld id="{E39C091F-2F9F-4872-A67E-92C7AAA9A979}" type="datetime1">
              <a:rPr lang="de-DE" altLang="de-DE"/>
              <a:pPr/>
              <a:t>26.01.2020</a:t>
            </a:fld>
            <a:endParaRPr lang="de-DE" altLang="de-DE"/>
          </a:p>
        </p:txBody>
      </p:sp>
      <p:sp>
        <p:nvSpPr>
          <p:cNvPr id="13" name="Rechteck 17">
            <a:extLst>
              <a:ext uri="{FF2B5EF4-FFF2-40B4-BE49-F238E27FC236}">
                <a16:creationId xmlns:a16="http://schemas.microsoft.com/office/drawing/2014/main" id="{FF1ED987-F3B9-4C8A-9BE2-6B8A005CF8C3}"/>
              </a:ext>
            </a:extLst>
          </p:cNvPr>
          <p:cNvSpPr>
            <a:spLocks noGrp="1" noChangeArrowheads="1"/>
          </p:cNvSpPr>
          <p:nvPr>
            <p:ph type="ftr" sz="quarter" idx="14"/>
          </p:nvPr>
        </p:nvSpPr>
        <p:spPr/>
        <p:txBody>
          <a:bodyPr/>
          <a:lstStyle>
            <a:lvl1pPr>
              <a:defRPr/>
            </a:lvl1pPr>
          </a:lstStyle>
          <a:p>
            <a:endParaRPr lang="de-DE" altLang="de-DE"/>
          </a:p>
        </p:txBody>
      </p:sp>
      <p:sp>
        <p:nvSpPr>
          <p:cNvPr id="14" name="Foliennummernplatzhalter 13">
            <a:extLst>
              <a:ext uri="{FF2B5EF4-FFF2-40B4-BE49-F238E27FC236}">
                <a16:creationId xmlns:a16="http://schemas.microsoft.com/office/drawing/2014/main" id="{78F94CEB-85E7-4262-8EE0-FAF4D59E45B9}"/>
              </a:ext>
            </a:extLst>
          </p:cNvPr>
          <p:cNvSpPr>
            <a:spLocks noGrp="1" noChangeArrowheads="1"/>
          </p:cNvSpPr>
          <p:nvPr>
            <p:ph type="sldNum" sz="quarter" idx="15"/>
          </p:nvPr>
        </p:nvSpPr>
        <p:spPr/>
        <p:txBody>
          <a:bodyPr/>
          <a:lstStyle>
            <a:lvl1pPr>
              <a:defRPr/>
            </a:lvl1pPr>
          </a:lstStyle>
          <a:p>
            <a:fld id="{E86D5462-B58E-415E-8BD9-DC4327D685D0}" type="slidenum">
              <a:rPr lang="de-DE" altLang="de-DE"/>
              <a:pPr/>
              <a:t>‹Nr.›</a:t>
            </a:fld>
            <a:endParaRPr lang="de-DE" altLang="de-DE"/>
          </a:p>
        </p:txBody>
      </p:sp>
    </p:spTree>
    <p:extLst>
      <p:ext uri="{BB962C8B-B14F-4D97-AF65-F5344CB8AC3E}">
        <p14:creationId xmlns:p14="http://schemas.microsoft.com/office/powerpoint/2010/main" val="2107375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lstStyle/>
          <a:p>
            <a:r>
              <a:rPr lang="de-DE"/>
              <a:t>Titelmasterformat durch Klicken bearbeiten</a:t>
            </a:r>
          </a:p>
        </p:txBody>
      </p:sp>
      <p:sp>
        <p:nvSpPr>
          <p:cNvPr id="3" name="Form 2"/>
          <p:cNvSpPr>
            <a:spLocks noGrp="1"/>
          </p:cNvSpPr>
          <p:nvPr>
            <p:ph idx="1"/>
          </p:nvPr>
        </p:nvSpPr>
        <p:spPr/>
        <p:txBody>
          <a:bodyPr rtlCol="0"/>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hteck 3">
            <a:extLst>
              <a:ext uri="{FF2B5EF4-FFF2-40B4-BE49-F238E27FC236}">
                <a16:creationId xmlns:a16="http://schemas.microsoft.com/office/drawing/2014/main" id="{9172CC6D-8ACC-4AB6-952F-4A6D9E49C61F}"/>
              </a:ext>
            </a:extLst>
          </p:cNvPr>
          <p:cNvSpPr>
            <a:spLocks noGrp="1" noChangeArrowheads="1"/>
          </p:cNvSpPr>
          <p:nvPr>
            <p:ph type="dt" sz="half" idx="10"/>
          </p:nvPr>
        </p:nvSpPr>
        <p:spPr>
          <a:ln/>
        </p:spPr>
        <p:txBody>
          <a:bodyPr/>
          <a:lstStyle>
            <a:lvl1pPr>
              <a:defRPr/>
            </a:lvl1pPr>
          </a:lstStyle>
          <a:p>
            <a:fld id="{856C7BDB-D758-495F-8AF7-E3690A9790FF}" type="datetimeFigureOut">
              <a:rPr lang="de-DE" altLang="de-DE"/>
              <a:pPr/>
              <a:t>26.01.2020</a:t>
            </a:fld>
            <a:endParaRPr lang="de-DE" altLang="de-DE"/>
          </a:p>
        </p:txBody>
      </p:sp>
      <p:sp>
        <p:nvSpPr>
          <p:cNvPr id="5" name="Rechteck 1032">
            <a:extLst>
              <a:ext uri="{FF2B5EF4-FFF2-40B4-BE49-F238E27FC236}">
                <a16:creationId xmlns:a16="http://schemas.microsoft.com/office/drawing/2014/main" id="{38B0BADE-0A78-439E-AEEB-ACA94A1F263E}"/>
              </a:ext>
            </a:extLst>
          </p:cNvPr>
          <p:cNvSpPr>
            <a:spLocks noGrp="1" noChangeArrowheads="1"/>
          </p:cNvSpPr>
          <p:nvPr>
            <p:ph type="ftr" sz="quarter" idx="11"/>
          </p:nvPr>
        </p:nvSpPr>
        <p:spPr>
          <a:ln/>
        </p:spPr>
        <p:txBody>
          <a:bodyPr/>
          <a:lstStyle>
            <a:lvl1pPr>
              <a:defRPr/>
            </a:lvl1pPr>
          </a:lstStyle>
          <a:p>
            <a:endParaRPr lang="de-DE" altLang="de-DE"/>
          </a:p>
        </p:txBody>
      </p:sp>
      <p:sp>
        <p:nvSpPr>
          <p:cNvPr id="6" name="Rechteck 5">
            <a:extLst>
              <a:ext uri="{FF2B5EF4-FFF2-40B4-BE49-F238E27FC236}">
                <a16:creationId xmlns:a16="http://schemas.microsoft.com/office/drawing/2014/main" id="{C2885E26-C5C5-46FB-8700-58B4866CBEB6}"/>
              </a:ext>
            </a:extLst>
          </p:cNvPr>
          <p:cNvSpPr>
            <a:spLocks noGrp="1" noChangeArrowheads="1"/>
          </p:cNvSpPr>
          <p:nvPr>
            <p:ph type="sldNum" sz="quarter" idx="12"/>
          </p:nvPr>
        </p:nvSpPr>
        <p:spPr>
          <a:ln/>
        </p:spPr>
        <p:txBody>
          <a:bodyPr/>
          <a:lstStyle>
            <a:lvl1pPr>
              <a:defRPr/>
            </a:lvl1pPr>
          </a:lstStyle>
          <a:p>
            <a:fld id="{E1B58929-C076-4251-AA35-83337B1D8A1A}" type="slidenum">
              <a:rPr lang="de-DE" altLang="de-DE"/>
              <a:pPr/>
              <a:t>‹Nr.›</a:t>
            </a:fld>
            <a:endParaRPr lang="de-DE" altLang="de-DE"/>
          </a:p>
        </p:txBody>
      </p:sp>
    </p:spTree>
    <p:extLst>
      <p:ext uri="{BB962C8B-B14F-4D97-AF65-F5344CB8AC3E}">
        <p14:creationId xmlns:p14="http://schemas.microsoft.com/office/powerpoint/2010/main" val="816913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Form 1"/>
          <p:cNvSpPr>
            <a:spLocks noGrp="1"/>
          </p:cNvSpPr>
          <p:nvPr>
            <p:ph type="title"/>
          </p:nvPr>
        </p:nvSpPr>
        <p:spPr>
          <a:xfrm>
            <a:off x="722313" y="4406900"/>
            <a:ext cx="7772400" cy="1362075"/>
          </a:xfrm>
        </p:spPr>
        <p:txBody>
          <a:bodyPr rtlCol="0" anchor="t"/>
          <a:lstStyle>
            <a:lvl1pPr algn="l">
              <a:defRPr sz="4000" b="1" cap="all"/>
            </a:lvl1pPr>
          </a:lstStyle>
          <a:p>
            <a:r>
              <a:rPr lang="de-DE"/>
              <a:t>Titelmasterformat durch Klicken bearbeiten</a:t>
            </a:r>
          </a:p>
        </p:txBody>
      </p:sp>
      <p:sp>
        <p:nvSpPr>
          <p:cNvPr id="3" name="Form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Rechteck 3">
            <a:extLst>
              <a:ext uri="{FF2B5EF4-FFF2-40B4-BE49-F238E27FC236}">
                <a16:creationId xmlns:a16="http://schemas.microsoft.com/office/drawing/2014/main" id="{5CDADD17-4FEC-427A-821F-479BD6B03008}"/>
              </a:ext>
            </a:extLst>
          </p:cNvPr>
          <p:cNvSpPr>
            <a:spLocks noGrp="1" noChangeArrowheads="1"/>
          </p:cNvSpPr>
          <p:nvPr>
            <p:ph type="dt" sz="half" idx="10"/>
          </p:nvPr>
        </p:nvSpPr>
        <p:spPr>
          <a:ln/>
        </p:spPr>
        <p:txBody>
          <a:bodyPr/>
          <a:lstStyle>
            <a:lvl1pPr>
              <a:defRPr/>
            </a:lvl1pPr>
          </a:lstStyle>
          <a:p>
            <a:fld id="{0BC8AC1B-0587-4B17-A5E6-E6E39FAF1EDE}" type="datetimeFigureOut">
              <a:rPr lang="de-DE" altLang="de-DE"/>
              <a:pPr/>
              <a:t>26.01.2020</a:t>
            </a:fld>
            <a:endParaRPr lang="de-DE" altLang="de-DE"/>
          </a:p>
        </p:txBody>
      </p:sp>
      <p:sp>
        <p:nvSpPr>
          <p:cNvPr id="5" name="Rechteck 1032">
            <a:extLst>
              <a:ext uri="{FF2B5EF4-FFF2-40B4-BE49-F238E27FC236}">
                <a16:creationId xmlns:a16="http://schemas.microsoft.com/office/drawing/2014/main" id="{B7F3DA48-8B82-41B5-8B76-F8F5087A152F}"/>
              </a:ext>
            </a:extLst>
          </p:cNvPr>
          <p:cNvSpPr>
            <a:spLocks noGrp="1" noChangeArrowheads="1"/>
          </p:cNvSpPr>
          <p:nvPr>
            <p:ph type="ftr" sz="quarter" idx="11"/>
          </p:nvPr>
        </p:nvSpPr>
        <p:spPr>
          <a:ln/>
        </p:spPr>
        <p:txBody>
          <a:bodyPr/>
          <a:lstStyle>
            <a:lvl1pPr>
              <a:defRPr/>
            </a:lvl1pPr>
          </a:lstStyle>
          <a:p>
            <a:endParaRPr lang="de-DE" altLang="de-DE"/>
          </a:p>
        </p:txBody>
      </p:sp>
      <p:sp>
        <p:nvSpPr>
          <p:cNvPr id="6" name="Rechteck 5">
            <a:extLst>
              <a:ext uri="{FF2B5EF4-FFF2-40B4-BE49-F238E27FC236}">
                <a16:creationId xmlns:a16="http://schemas.microsoft.com/office/drawing/2014/main" id="{5031E34D-4CDC-43D0-B4B4-B35100F1D7F5}"/>
              </a:ext>
            </a:extLst>
          </p:cNvPr>
          <p:cNvSpPr>
            <a:spLocks noGrp="1" noChangeArrowheads="1"/>
          </p:cNvSpPr>
          <p:nvPr>
            <p:ph type="sldNum" sz="quarter" idx="12"/>
          </p:nvPr>
        </p:nvSpPr>
        <p:spPr>
          <a:ln/>
        </p:spPr>
        <p:txBody>
          <a:bodyPr/>
          <a:lstStyle>
            <a:lvl1pPr>
              <a:defRPr/>
            </a:lvl1pPr>
          </a:lstStyle>
          <a:p>
            <a:fld id="{873FE1D0-A5A7-4713-964B-0BC0EEB5C569}" type="slidenum">
              <a:rPr lang="de-DE" altLang="de-DE"/>
              <a:pPr/>
              <a:t>‹Nr.›</a:t>
            </a:fld>
            <a:endParaRPr lang="de-DE" altLang="de-DE"/>
          </a:p>
        </p:txBody>
      </p:sp>
    </p:spTree>
    <p:extLst>
      <p:ext uri="{BB962C8B-B14F-4D97-AF65-F5344CB8AC3E}">
        <p14:creationId xmlns:p14="http://schemas.microsoft.com/office/powerpoint/2010/main" val="3071413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lstStyle/>
          <a:p>
            <a:r>
              <a:rPr lang="de-DE"/>
              <a:t>Titelmasterformat durch Klicken bearbeiten</a:t>
            </a:r>
          </a:p>
        </p:txBody>
      </p:sp>
      <p:sp>
        <p:nvSpPr>
          <p:cNvPr id="3" name="Form 2"/>
          <p:cNvSpPr>
            <a:spLocks noGrp="1"/>
          </p:cNvSpPr>
          <p:nvPr>
            <p:ph sz="half" idx="1"/>
          </p:nvPr>
        </p:nvSpPr>
        <p:spPr>
          <a:xfrm>
            <a:off x="685800" y="1981200"/>
            <a:ext cx="3810000" cy="41148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Form 3"/>
          <p:cNvSpPr>
            <a:spLocks noGrp="1"/>
          </p:cNvSpPr>
          <p:nvPr>
            <p:ph sz="half" idx="2"/>
          </p:nvPr>
        </p:nvSpPr>
        <p:spPr>
          <a:xfrm>
            <a:off x="4648200" y="1981200"/>
            <a:ext cx="3810000" cy="41148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hteck 4">
            <a:extLst>
              <a:ext uri="{FF2B5EF4-FFF2-40B4-BE49-F238E27FC236}">
                <a16:creationId xmlns:a16="http://schemas.microsoft.com/office/drawing/2014/main" id="{E8244494-3714-41D2-9913-A154082863BE}"/>
              </a:ext>
            </a:extLst>
          </p:cNvPr>
          <p:cNvSpPr>
            <a:spLocks noGrp="1" noChangeArrowheads="1"/>
          </p:cNvSpPr>
          <p:nvPr>
            <p:ph type="dt" sz="half" idx="10"/>
          </p:nvPr>
        </p:nvSpPr>
        <p:spPr>
          <a:ln/>
        </p:spPr>
        <p:txBody>
          <a:bodyPr/>
          <a:lstStyle>
            <a:lvl1pPr>
              <a:defRPr/>
            </a:lvl1pPr>
          </a:lstStyle>
          <a:p>
            <a:fld id="{0B19253D-0469-40FD-9DF8-01B66FC925DF}" type="datetimeFigureOut">
              <a:rPr lang="de-DE" altLang="de-DE"/>
              <a:pPr/>
              <a:t>26.01.2020</a:t>
            </a:fld>
            <a:endParaRPr lang="de-DE" altLang="de-DE"/>
          </a:p>
        </p:txBody>
      </p:sp>
      <p:sp>
        <p:nvSpPr>
          <p:cNvPr id="6" name="Rechteck 1032">
            <a:extLst>
              <a:ext uri="{FF2B5EF4-FFF2-40B4-BE49-F238E27FC236}">
                <a16:creationId xmlns:a16="http://schemas.microsoft.com/office/drawing/2014/main" id="{AB812E1B-F140-4342-838F-A012E3B03681}"/>
              </a:ext>
            </a:extLst>
          </p:cNvPr>
          <p:cNvSpPr>
            <a:spLocks noGrp="1" noChangeArrowheads="1"/>
          </p:cNvSpPr>
          <p:nvPr>
            <p:ph type="ftr" sz="quarter" idx="11"/>
          </p:nvPr>
        </p:nvSpPr>
        <p:spPr>
          <a:ln/>
        </p:spPr>
        <p:txBody>
          <a:bodyPr/>
          <a:lstStyle>
            <a:lvl1pPr>
              <a:defRPr/>
            </a:lvl1pPr>
          </a:lstStyle>
          <a:p>
            <a:endParaRPr lang="de-DE" altLang="de-DE"/>
          </a:p>
        </p:txBody>
      </p:sp>
      <p:sp>
        <p:nvSpPr>
          <p:cNvPr id="7" name="Rechteck 6">
            <a:extLst>
              <a:ext uri="{FF2B5EF4-FFF2-40B4-BE49-F238E27FC236}">
                <a16:creationId xmlns:a16="http://schemas.microsoft.com/office/drawing/2014/main" id="{CC4186FA-B0F2-4647-80E5-DF6F59BF2135}"/>
              </a:ext>
            </a:extLst>
          </p:cNvPr>
          <p:cNvSpPr>
            <a:spLocks noGrp="1" noChangeArrowheads="1"/>
          </p:cNvSpPr>
          <p:nvPr>
            <p:ph type="sldNum" sz="quarter" idx="12"/>
          </p:nvPr>
        </p:nvSpPr>
        <p:spPr>
          <a:ln/>
        </p:spPr>
        <p:txBody>
          <a:bodyPr/>
          <a:lstStyle>
            <a:lvl1pPr>
              <a:defRPr/>
            </a:lvl1pPr>
          </a:lstStyle>
          <a:p>
            <a:fld id="{9D2B6F75-82D6-4CAD-BC1C-D6D8C579E510}" type="slidenum">
              <a:rPr lang="de-DE" altLang="de-DE"/>
              <a:pPr/>
              <a:t>‹Nr.›</a:t>
            </a:fld>
            <a:endParaRPr lang="de-DE" altLang="de-DE"/>
          </a:p>
        </p:txBody>
      </p:sp>
    </p:spTree>
    <p:extLst>
      <p:ext uri="{BB962C8B-B14F-4D97-AF65-F5344CB8AC3E}">
        <p14:creationId xmlns:p14="http://schemas.microsoft.com/office/powerpoint/2010/main" val="760459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Form 1"/>
          <p:cNvSpPr>
            <a:spLocks noGrp="1"/>
          </p:cNvSpPr>
          <p:nvPr>
            <p:ph type="title"/>
          </p:nvPr>
        </p:nvSpPr>
        <p:spPr>
          <a:xfrm>
            <a:off x="457200" y="274638"/>
            <a:ext cx="8229600" cy="1143000"/>
          </a:xfrm>
        </p:spPr>
        <p:txBody>
          <a:bodyPr rtlCol="0"/>
          <a:lstStyle>
            <a:lvl1pPr>
              <a:defRPr/>
            </a:lvl1pPr>
          </a:lstStyle>
          <a:p>
            <a:r>
              <a:rPr lang="de-DE"/>
              <a:t>Titelmasterformat durch Klicken bearbeiten</a:t>
            </a:r>
          </a:p>
        </p:txBody>
      </p:sp>
      <p:sp>
        <p:nvSpPr>
          <p:cNvPr id="3" name="Form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Form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Form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Form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hteck 6">
            <a:extLst>
              <a:ext uri="{FF2B5EF4-FFF2-40B4-BE49-F238E27FC236}">
                <a16:creationId xmlns:a16="http://schemas.microsoft.com/office/drawing/2014/main" id="{E939CC8B-0331-496C-9780-C8E85E7D67C1}"/>
              </a:ext>
            </a:extLst>
          </p:cNvPr>
          <p:cNvSpPr>
            <a:spLocks noGrp="1" noChangeArrowheads="1"/>
          </p:cNvSpPr>
          <p:nvPr>
            <p:ph type="dt" sz="half" idx="10"/>
          </p:nvPr>
        </p:nvSpPr>
        <p:spPr>
          <a:ln/>
        </p:spPr>
        <p:txBody>
          <a:bodyPr/>
          <a:lstStyle>
            <a:lvl1pPr>
              <a:defRPr/>
            </a:lvl1pPr>
          </a:lstStyle>
          <a:p>
            <a:fld id="{46ECD21B-77D5-455D-AAD5-041F357FBAB1}" type="datetimeFigureOut">
              <a:rPr lang="de-DE" altLang="de-DE"/>
              <a:pPr/>
              <a:t>26.01.2020</a:t>
            </a:fld>
            <a:endParaRPr lang="de-DE" altLang="de-DE"/>
          </a:p>
        </p:txBody>
      </p:sp>
      <p:sp>
        <p:nvSpPr>
          <p:cNvPr id="8" name="Rechteck 1032">
            <a:extLst>
              <a:ext uri="{FF2B5EF4-FFF2-40B4-BE49-F238E27FC236}">
                <a16:creationId xmlns:a16="http://schemas.microsoft.com/office/drawing/2014/main" id="{44F84A99-E441-4585-BC2E-870AF813DED7}"/>
              </a:ext>
            </a:extLst>
          </p:cNvPr>
          <p:cNvSpPr>
            <a:spLocks noGrp="1" noChangeArrowheads="1"/>
          </p:cNvSpPr>
          <p:nvPr>
            <p:ph type="ftr" sz="quarter" idx="11"/>
          </p:nvPr>
        </p:nvSpPr>
        <p:spPr>
          <a:ln/>
        </p:spPr>
        <p:txBody>
          <a:bodyPr/>
          <a:lstStyle>
            <a:lvl1pPr>
              <a:defRPr/>
            </a:lvl1pPr>
          </a:lstStyle>
          <a:p>
            <a:endParaRPr lang="de-DE" altLang="de-DE"/>
          </a:p>
        </p:txBody>
      </p:sp>
      <p:sp>
        <p:nvSpPr>
          <p:cNvPr id="9" name="Rechteck 8">
            <a:extLst>
              <a:ext uri="{FF2B5EF4-FFF2-40B4-BE49-F238E27FC236}">
                <a16:creationId xmlns:a16="http://schemas.microsoft.com/office/drawing/2014/main" id="{6F332794-C8FA-45E1-8222-C82EF5B3C557}"/>
              </a:ext>
            </a:extLst>
          </p:cNvPr>
          <p:cNvSpPr>
            <a:spLocks noGrp="1" noChangeArrowheads="1"/>
          </p:cNvSpPr>
          <p:nvPr>
            <p:ph type="sldNum" sz="quarter" idx="12"/>
          </p:nvPr>
        </p:nvSpPr>
        <p:spPr>
          <a:ln/>
        </p:spPr>
        <p:txBody>
          <a:bodyPr/>
          <a:lstStyle>
            <a:lvl1pPr>
              <a:defRPr/>
            </a:lvl1pPr>
          </a:lstStyle>
          <a:p>
            <a:fld id="{FEFC2569-FE50-4475-BBAD-7A9789BC28FC}" type="slidenum">
              <a:rPr lang="de-DE" altLang="de-DE"/>
              <a:pPr/>
              <a:t>‹Nr.›</a:t>
            </a:fld>
            <a:endParaRPr lang="de-DE" altLang="de-DE"/>
          </a:p>
        </p:txBody>
      </p:sp>
    </p:spTree>
    <p:extLst>
      <p:ext uri="{BB962C8B-B14F-4D97-AF65-F5344CB8AC3E}">
        <p14:creationId xmlns:p14="http://schemas.microsoft.com/office/powerpoint/2010/main" val="4166941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lstStyle/>
          <a:p>
            <a:r>
              <a:rPr lang="de-DE"/>
              <a:t>Titelmasterformat durch Klicken bearbeiten</a:t>
            </a:r>
          </a:p>
        </p:txBody>
      </p:sp>
      <p:sp>
        <p:nvSpPr>
          <p:cNvPr id="3" name="Rechteck 2">
            <a:extLst>
              <a:ext uri="{FF2B5EF4-FFF2-40B4-BE49-F238E27FC236}">
                <a16:creationId xmlns:a16="http://schemas.microsoft.com/office/drawing/2014/main" id="{986B97D7-DB63-460D-85A2-A75AC8D56041}"/>
              </a:ext>
            </a:extLst>
          </p:cNvPr>
          <p:cNvSpPr>
            <a:spLocks noGrp="1" noChangeArrowheads="1"/>
          </p:cNvSpPr>
          <p:nvPr>
            <p:ph type="dt" sz="half" idx="10"/>
          </p:nvPr>
        </p:nvSpPr>
        <p:spPr>
          <a:ln/>
        </p:spPr>
        <p:txBody>
          <a:bodyPr/>
          <a:lstStyle>
            <a:lvl1pPr>
              <a:defRPr/>
            </a:lvl1pPr>
          </a:lstStyle>
          <a:p>
            <a:fld id="{DC2757D4-18A4-47F7-9FC8-86F5966C27A3}" type="datetimeFigureOut">
              <a:rPr lang="de-DE" altLang="de-DE"/>
              <a:pPr/>
              <a:t>26.01.2020</a:t>
            </a:fld>
            <a:endParaRPr lang="de-DE" altLang="de-DE"/>
          </a:p>
        </p:txBody>
      </p:sp>
      <p:sp>
        <p:nvSpPr>
          <p:cNvPr id="4" name="Rechteck 1032">
            <a:extLst>
              <a:ext uri="{FF2B5EF4-FFF2-40B4-BE49-F238E27FC236}">
                <a16:creationId xmlns:a16="http://schemas.microsoft.com/office/drawing/2014/main" id="{C6A294F8-EC99-4D1D-BBDE-4E7124A36704}"/>
              </a:ext>
            </a:extLst>
          </p:cNvPr>
          <p:cNvSpPr>
            <a:spLocks noGrp="1" noChangeArrowheads="1"/>
          </p:cNvSpPr>
          <p:nvPr>
            <p:ph type="ftr" sz="quarter" idx="11"/>
          </p:nvPr>
        </p:nvSpPr>
        <p:spPr>
          <a:ln/>
        </p:spPr>
        <p:txBody>
          <a:bodyPr/>
          <a:lstStyle>
            <a:lvl1pPr>
              <a:defRPr/>
            </a:lvl1pPr>
          </a:lstStyle>
          <a:p>
            <a:endParaRPr lang="de-DE" altLang="de-DE"/>
          </a:p>
        </p:txBody>
      </p:sp>
      <p:sp>
        <p:nvSpPr>
          <p:cNvPr id="5" name="Rechteck 4">
            <a:extLst>
              <a:ext uri="{FF2B5EF4-FFF2-40B4-BE49-F238E27FC236}">
                <a16:creationId xmlns:a16="http://schemas.microsoft.com/office/drawing/2014/main" id="{185E96D8-9EA6-465B-9A97-54B9C2ADEDDC}"/>
              </a:ext>
            </a:extLst>
          </p:cNvPr>
          <p:cNvSpPr>
            <a:spLocks noGrp="1" noChangeArrowheads="1"/>
          </p:cNvSpPr>
          <p:nvPr>
            <p:ph type="sldNum" sz="quarter" idx="12"/>
          </p:nvPr>
        </p:nvSpPr>
        <p:spPr>
          <a:ln/>
        </p:spPr>
        <p:txBody>
          <a:bodyPr/>
          <a:lstStyle>
            <a:lvl1pPr>
              <a:defRPr/>
            </a:lvl1pPr>
          </a:lstStyle>
          <a:p>
            <a:fld id="{8F8BD444-3C1D-491B-928E-C18BB34208EE}" type="slidenum">
              <a:rPr lang="de-DE" altLang="de-DE"/>
              <a:pPr/>
              <a:t>‹Nr.›</a:t>
            </a:fld>
            <a:endParaRPr lang="de-DE" altLang="de-DE"/>
          </a:p>
        </p:txBody>
      </p:sp>
    </p:spTree>
    <p:extLst>
      <p:ext uri="{BB962C8B-B14F-4D97-AF65-F5344CB8AC3E}">
        <p14:creationId xmlns:p14="http://schemas.microsoft.com/office/powerpoint/2010/main" val="630634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58CC6A2-041E-45B2-BB45-FB77763FBC2A}"/>
              </a:ext>
            </a:extLst>
          </p:cNvPr>
          <p:cNvSpPr>
            <a:spLocks noGrp="1" noChangeArrowheads="1"/>
          </p:cNvSpPr>
          <p:nvPr>
            <p:ph type="dt" sz="half" idx="10"/>
          </p:nvPr>
        </p:nvSpPr>
        <p:spPr>
          <a:ln/>
        </p:spPr>
        <p:txBody>
          <a:bodyPr/>
          <a:lstStyle>
            <a:lvl1pPr>
              <a:defRPr/>
            </a:lvl1pPr>
          </a:lstStyle>
          <a:p>
            <a:fld id="{F6BFF2D1-34F2-40F1-8A5C-B18BF0C48612}" type="datetimeFigureOut">
              <a:rPr lang="de-DE" altLang="de-DE"/>
              <a:pPr/>
              <a:t>26.01.2020</a:t>
            </a:fld>
            <a:endParaRPr lang="de-DE" altLang="de-DE"/>
          </a:p>
        </p:txBody>
      </p:sp>
      <p:sp>
        <p:nvSpPr>
          <p:cNvPr id="3" name="Rechteck 1032">
            <a:extLst>
              <a:ext uri="{FF2B5EF4-FFF2-40B4-BE49-F238E27FC236}">
                <a16:creationId xmlns:a16="http://schemas.microsoft.com/office/drawing/2014/main" id="{9C8C9D94-5E45-4BC4-BF30-9E6EE70CA8E7}"/>
              </a:ext>
            </a:extLst>
          </p:cNvPr>
          <p:cNvSpPr>
            <a:spLocks noGrp="1" noChangeArrowheads="1"/>
          </p:cNvSpPr>
          <p:nvPr>
            <p:ph type="ftr" sz="quarter" idx="11"/>
          </p:nvPr>
        </p:nvSpPr>
        <p:spPr>
          <a:ln/>
        </p:spPr>
        <p:txBody>
          <a:bodyPr/>
          <a:lstStyle>
            <a:lvl1pPr>
              <a:defRPr/>
            </a:lvl1pPr>
          </a:lstStyle>
          <a:p>
            <a:endParaRPr lang="de-DE" altLang="de-DE"/>
          </a:p>
        </p:txBody>
      </p:sp>
      <p:sp>
        <p:nvSpPr>
          <p:cNvPr id="4" name="Rechteck 3">
            <a:extLst>
              <a:ext uri="{FF2B5EF4-FFF2-40B4-BE49-F238E27FC236}">
                <a16:creationId xmlns:a16="http://schemas.microsoft.com/office/drawing/2014/main" id="{FDBE3674-FACC-4160-9214-679B6528C0A4}"/>
              </a:ext>
            </a:extLst>
          </p:cNvPr>
          <p:cNvSpPr>
            <a:spLocks noGrp="1" noChangeArrowheads="1"/>
          </p:cNvSpPr>
          <p:nvPr>
            <p:ph type="sldNum" sz="quarter" idx="12"/>
          </p:nvPr>
        </p:nvSpPr>
        <p:spPr>
          <a:ln/>
        </p:spPr>
        <p:txBody>
          <a:bodyPr/>
          <a:lstStyle>
            <a:lvl1pPr>
              <a:defRPr/>
            </a:lvl1pPr>
          </a:lstStyle>
          <a:p>
            <a:fld id="{8EF43811-ADBB-49F6-A7BF-FD794DC3B6AF}" type="slidenum">
              <a:rPr lang="de-DE" altLang="de-DE"/>
              <a:pPr/>
              <a:t>‹Nr.›</a:t>
            </a:fld>
            <a:endParaRPr lang="de-DE" altLang="de-DE"/>
          </a:p>
        </p:txBody>
      </p:sp>
    </p:spTree>
    <p:extLst>
      <p:ext uri="{BB962C8B-B14F-4D97-AF65-F5344CB8AC3E}">
        <p14:creationId xmlns:p14="http://schemas.microsoft.com/office/powerpoint/2010/main" val="1977369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Form 1"/>
          <p:cNvSpPr>
            <a:spLocks noGrp="1"/>
          </p:cNvSpPr>
          <p:nvPr>
            <p:ph type="title"/>
          </p:nvPr>
        </p:nvSpPr>
        <p:spPr>
          <a:xfrm>
            <a:off x="457200" y="273050"/>
            <a:ext cx="3008313" cy="1162050"/>
          </a:xfrm>
        </p:spPr>
        <p:txBody>
          <a:bodyPr rtlCol="0" anchor="b"/>
          <a:lstStyle>
            <a:lvl1pPr algn="l">
              <a:defRPr sz="2000" b="1"/>
            </a:lvl1pPr>
          </a:lstStyle>
          <a:p>
            <a:r>
              <a:rPr lang="de-DE"/>
              <a:t>Titelmasterformat durch Klicken bearbeiten</a:t>
            </a:r>
          </a:p>
        </p:txBody>
      </p:sp>
      <p:sp>
        <p:nvSpPr>
          <p:cNvPr id="3" name="Form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Form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hteck 4">
            <a:extLst>
              <a:ext uri="{FF2B5EF4-FFF2-40B4-BE49-F238E27FC236}">
                <a16:creationId xmlns:a16="http://schemas.microsoft.com/office/drawing/2014/main" id="{903C5ED3-9894-4206-B167-64C69E0728D8}"/>
              </a:ext>
            </a:extLst>
          </p:cNvPr>
          <p:cNvSpPr>
            <a:spLocks noGrp="1" noChangeArrowheads="1"/>
          </p:cNvSpPr>
          <p:nvPr>
            <p:ph type="dt" sz="half" idx="10"/>
          </p:nvPr>
        </p:nvSpPr>
        <p:spPr>
          <a:ln/>
        </p:spPr>
        <p:txBody>
          <a:bodyPr/>
          <a:lstStyle>
            <a:lvl1pPr>
              <a:defRPr/>
            </a:lvl1pPr>
          </a:lstStyle>
          <a:p>
            <a:fld id="{917581C0-B62A-45DF-97B7-D2E364580307}" type="datetimeFigureOut">
              <a:rPr lang="de-DE" altLang="de-DE"/>
              <a:pPr/>
              <a:t>26.01.2020</a:t>
            </a:fld>
            <a:endParaRPr lang="de-DE" altLang="de-DE"/>
          </a:p>
        </p:txBody>
      </p:sp>
      <p:sp>
        <p:nvSpPr>
          <p:cNvPr id="6" name="Rechteck 1032">
            <a:extLst>
              <a:ext uri="{FF2B5EF4-FFF2-40B4-BE49-F238E27FC236}">
                <a16:creationId xmlns:a16="http://schemas.microsoft.com/office/drawing/2014/main" id="{0DDF434B-864E-478B-89EC-CDB29D9B0847}"/>
              </a:ext>
            </a:extLst>
          </p:cNvPr>
          <p:cNvSpPr>
            <a:spLocks noGrp="1" noChangeArrowheads="1"/>
          </p:cNvSpPr>
          <p:nvPr>
            <p:ph type="ftr" sz="quarter" idx="11"/>
          </p:nvPr>
        </p:nvSpPr>
        <p:spPr>
          <a:ln/>
        </p:spPr>
        <p:txBody>
          <a:bodyPr/>
          <a:lstStyle>
            <a:lvl1pPr>
              <a:defRPr/>
            </a:lvl1pPr>
          </a:lstStyle>
          <a:p>
            <a:endParaRPr lang="de-DE" altLang="de-DE"/>
          </a:p>
        </p:txBody>
      </p:sp>
      <p:sp>
        <p:nvSpPr>
          <p:cNvPr id="7" name="Rechteck 6">
            <a:extLst>
              <a:ext uri="{FF2B5EF4-FFF2-40B4-BE49-F238E27FC236}">
                <a16:creationId xmlns:a16="http://schemas.microsoft.com/office/drawing/2014/main" id="{AA393A6E-9B33-4DC7-A0AE-2C09A973AEC3}"/>
              </a:ext>
            </a:extLst>
          </p:cNvPr>
          <p:cNvSpPr>
            <a:spLocks noGrp="1" noChangeArrowheads="1"/>
          </p:cNvSpPr>
          <p:nvPr>
            <p:ph type="sldNum" sz="quarter" idx="12"/>
          </p:nvPr>
        </p:nvSpPr>
        <p:spPr>
          <a:ln/>
        </p:spPr>
        <p:txBody>
          <a:bodyPr/>
          <a:lstStyle>
            <a:lvl1pPr>
              <a:defRPr/>
            </a:lvl1pPr>
          </a:lstStyle>
          <a:p>
            <a:fld id="{AE0781EA-0332-4AD1-8197-94F14B2F5CF7}" type="slidenum">
              <a:rPr lang="de-DE" altLang="de-DE"/>
              <a:pPr/>
              <a:t>‹Nr.›</a:t>
            </a:fld>
            <a:endParaRPr lang="de-DE" altLang="de-DE"/>
          </a:p>
        </p:txBody>
      </p:sp>
    </p:spTree>
    <p:extLst>
      <p:ext uri="{BB962C8B-B14F-4D97-AF65-F5344CB8AC3E}">
        <p14:creationId xmlns:p14="http://schemas.microsoft.com/office/powerpoint/2010/main" val="862025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Form 1"/>
          <p:cNvSpPr>
            <a:spLocks noGrp="1"/>
          </p:cNvSpPr>
          <p:nvPr>
            <p:ph type="title"/>
          </p:nvPr>
        </p:nvSpPr>
        <p:spPr>
          <a:xfrm>
            <a:off x="1792288" y="4800600"/>
            <a:ext cx="5486400" cy="566738"/>
          </a:xfrm>
        </p:spPr>
        <p:txBody>
          <a:bodyPr rtlCol="0" anchor="b"/>
          <a:lstStyle>
            <a:lvl1pPr algn="l">
              <a:defRPr sz="2000" b="1"/>
            </a:lvl1pPr>
          </a:lstStyle>
          <a:p>
            <a:r>
              <a:rPr lang="de-DE"/>
              <a:t>Titelmasterformat durch Klicken bearbeiten</a:t>
            </a:r>
          </a:p>
        </p:txBody>
      </p:sp>
      <p:sp>
        <p:nvSpPr>
          <p:cNvPr id="3" name="Form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Form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hteck 4">
            <a:extLst>
              <a:ext uri="{FF2B5EF4-FFF2-40B4-BE49-F238E27FC236}">
                <a16:creationId xmlns:a16="http://schemas.microsoft.com/office/drawing/2014/main" id="{C133693C-3134-44B2-BE39-B0D287B2582C}"/>
              </a:ext>
            </a:extLst>
          </p:cNvPr>
          <p:cNvSpPr>
            <a:spLocks noGrp="1" noChangeArrowheads="1"/>
          </p:cNvSpPr>
          <p:nvPr>
            <p:ph type="dt" sz="half" idx="10"/>
          </p:nvPr>
        </p:nvSpPr>
        <p:spPr>
          <a:ln/>
        </p:spPr>
        <p:txBody>
          <a:bodyPr/>
          <a:lstStyle>
            <a:lvl1pPr>
              <a:defRPr/>
            </a:lvl1pPr>
          </a:lstStyle>
          <a:p>
            <a:fld id="{095A0F55-B082-44FF-A312-87B0B671CB03}" type="datetimeFigureOut">
              <a:rPr lang="de-DE" altLang="de-DE"/>
              <a:pPr/>
              <a:t>26.01.2020</a:t>
            </a:fld>
            <a:endParaRPr lang="de-DE" altLang="de-DE"/>
          </a:p>
        </p:txBody>
      </p:sp>
      <p:sp>
        <p:nvSpPr>
          <p:cNvPr id="6" name="Rechteck 1032">
            <a:extLst>
              <a:ext uri="{FF2B5EF4-FFF2-40B4-BE49-F238E27FC236}">
                <a16:creationId xmlns:a16="http://schemas.microsoft.com/office/drawing/2014/main" id="{EB63E26F-E0C5-4EEF-BE57-0C2E7CDB3F8C}"/>
              </a:ext>
            </a:extLst>
          </p:cNvPr>
          <p:cNvSpPr>
            <a:spLocks noGrp="1" noChangeArrowheads="1"/>
          </p:cNvSpPr>
          <p:nvPr>
            <p:ph type="ftr" sz="quarter" idx="11"/>
          </p:nvPr>
        </p:nvSpPr>
        <p:spPr>
          <a:ln/>
        </p:spPr>
        <p:txBody>
          <a:bodyPr/>
          <a:lstStyle>
            <a:lvl1pPr>
              <a:defRPr/>
            </a:lvl1pPr>
          </a:lstStyle>
          <a:p>
            <a:endParaRPr lang="de-DE" altLang="de-DE"/>
          </a:p>
        </p:txBody>
      </p:sp>
      <p:sp>
        <p:nvSpPr>
          <p:cNvPr id="7" name="Rechteck 6">
            <a:extLst>
              <a:ext uri="{FF2B5EF4-FFF2-40B4-BE49-F238E27FC236}">
                <a16:creationId xmlns:a16="http://schemas.microsoft.com/office/drawing/2014/main" id="{CB1D044A-08A1-4A94-9D10-D3893E42499D}"/>
              </a:ext>
            </a:extLst>
          </p:cNvPr>
          <p:cNvSpPr>
            <a:spLocks noGrp="1" noChangeArrowheads="1"/>
          </p:cNvSpPr>
          <p:nvPr>
            <p:ph type="sldNum" sz="quarter" idx="12"/>
          </p:nvPr>
        </p:nvSpPr>
        <p:spPr>
          <a:ln/>
        </p:spPr>
        <p:txBody>
          <a:bodyPr/>
          <a:lstStyle>
            <a:lvl1pPr>
              <a:defRPr/>
            </a:lvl1pPr>
          </a:lstStyle>
          <a:p>
            <a:fld id="{67C8A5B2-E511-40CE-804F-70D001B66C6B}" type="slidenum">
              <a:rPr lang="de-DE" altLang="de-DE"/>
              <a:pPr/>
              <a:t>‹Nr.›</a:t>
            </a:fld>
            <a:endParaRPr lang="de-DE" altLang="de-DE"/>
          </a:p>
        </p:txBody>
      </p:sp>
    </p:spTree>
    <p:extLst>
      <p:ext uri="{BB962C8B-B14F-4D97-AF65-F5344CB8AC3E}">
        <p14:creationId xmlns:p14="http://schemas.microsoft.com/office/powerpoint/2010/main" val="4109658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0" name="Group 5">
            <a:extLst>
              <a:ext uri="{FF2B5EF4-FFF2-40B4-BE49-F238E27FC236}">
                <a16:creationId xmlns:a16="http://schemas.microsoft.com/office/drawing/2014/main" id="{9698F3FA-DA38-49E7-89EC-63FD9BBD68BE}"/>
              </a:ext>
            </a:extLst>
          </p:cNvPr>
          <p:cNvGrpSpPr>
            <a:grpSpLocks/>
          </p:cNvGrpSpPr>
          <p:nvPr userDrawn="1"/>
        </p:nvGrpSpPr>
        <p:grpSpPr bwMode="auto">
          <a:xfrm>
            <a:off x="165100" y="76200"/>
            <a:ext cx="8813800" cy="6629400"/>
            <a:chOff x="104" y="48"/>
            <a:chExt cx="5552" cy="4176"/>
          </a:xfrm>
        </p:grpSpPr>
        <p:sp>
          <p:nvSpPr>
            <p:cNvPr id="7176" name="Rechteck 1025">
              <a:extLst>
                <a:ext uri="{FF2B5EF4-FFF2-40B4-BE49-F238E27FC236}">
                  <a16:creationId xmlns:a16="http://schemas.microsoft.com/office/drawing/2014/main" id="{C2C1513F-5578-44CE-B3AD-C79FE7F254F4}"/>
                </a:ext>
              </a:extLst>
            </p:cNvPr>
            <p:cNvSpPr>
              <a:spLocks noChangeArrowheads="1"/>
            </p:cNvSpPr>
            <p:nvPr/>
          </p:nvSpPr>
          <p:spPr bwMode="grayWhite">
            <a:xfrm>
              <a:off x="104" y="152"/>
              <a:ext cx="5552" cy="3776"/>
            </a:xfrm>
            <a:prstGeom prst="rect">
              <a:avLst/>
            </a:prstGeom>
            <a:noFill/>
            <a:ln w="25400" algn="ctr">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27" name="Form 1026">
              <a:extLst>
                <a:ext uri="{FF2B5EF4-FFF2-40B4-BE49-F238E27FC236}">
                  <a16:creationId xmlns:a16="http://schemas.microsoft.com/office/drawing/2014/main" id="{2E5B4CF5-3BC3-47A9-84F3-B8C3C01D3CAA}"/>
                </a:ext>
              </a:extLst>
            </p:cNvPr>
            <p:cNvSpPr>
              <a:spLocks noChangeArrowheads="1"/>
            </p:cNvSpPr>
            <p:nvPr/>
          </p:nvSpPr>
          <p:spPr bwMode="ltGray">
            <a:xfrm rot="10800000" flipH="1">
              <a:off x="4031" y="48"/>
              <a:ext cx="493" cy="432"/>
            </a:xfrm>
            <a:prstGeom prst="triangle">
              <a:avLst>
                <a:gd name="adj" fmla="val 49995"/>
              </a:avLst>
            </a:prstGeom>
            <a:solidFill>
              <a:schemeClr val="hlink"/>
            </a:solidFill>
            <a:ln>
              <a:noFill/>
            </a:ln>
            <a:effectLst>
              <a:outerShdw dist="155023" dir="2099521"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028" name="Form 1027">
              <a:extLst>
                <a:ext uri="{FF2B5EF4-FFF2-40B4-BE49-F238E27FC236}">
                  <a16:creationId xmlns:a16="http://schemas.microsoft.com/office/drawing/2014/main" id="{067046DE-4C6C-4213-8C49-CDFDE4D69A0F}"/>
                </a:ext>
              </a:extLst>
            </p:cNvPr>
            <p:cNvSpPr>
              <a:spLocks noChangeArrowheads="1"/>
            </p:cNvSpPr>
            <p:nvPr/>
          </p:nvSpPr>
          <p:spPr bwMode="ltGray">
            <a:xfrm>
              <a:off x="1357" y="3792"/>
              <a:ext cx="492" cy="432"/>
            </a:xfrm>
            <a:prstGeom prst="triangle">
              <a:avLst>
                <a:gd name="adj" fmla="val 49995"/>
              </a:avLst>
            </a:prstGeom>
            <a:solidFill>
              <a:schemeClr val="hlink"/>
            </a:solidFill>
            <a:ln>
              <a:noFill/>
            </a:ln>
            <a:effectLst>
              <a:outerShdw dist="227185" dir="1593903"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1030" name="Rechteck 1029">
            <a:extLst>
              <a:ext uri="{FF2B5EF4-FFF2-40B4-BE49-F238E27FC236}">
                <a16:creationId xmlns:a16="http://schemas.microsoft.com/office/drawing/2014/main" id="{A6415B92-78FF-4E00-BC2C-754B67CAE520}"/>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de-DE" altLang="de-DE"/>
              <a:t>Klicken Sie, um das Titelformat zu bearbeiten</a:t>
            </a:r>
          </a:p>
        </p:txBody>
      </p:sp>
      <p:sp>
        <p:nvSpPr>
          <p:cNvPr id="1031" name="Rechteck 1030">
            <a:extLst>
              <a:ext uri="{FF2B5EF4-FFF2-40B4-BE49-F238E27FC236}">
                <a16:creationId xmlns:a16="http://schemas.microsoft.com/office/drawing/2014/main" id="{056B31B3-1C2E-491D-B91B-DD226AB51EA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32" name="Rechteck 1031">
            <a:extLst>
              <a:ext uri="{FF2B5EF4-FFF2-40B4-BE49-F238E27FC236}">
                <a16:creationId xmlns:a16="http://schemas.microsoft.com/office/drawing/2014/main" id="{CE47D90E-2D95-4DDE-A2BB-D94B4472BD4F}"/>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ctr" anchorCtr="0" compatLnSpc="1">
            <a:prstTxWarp prst="textNoShape">
              <a:avLst/>
            </a:prstTxWarp>
          </a:bodyPr>
          <a:lstStyle>
            <a:lvl1pPr>
              <a:defRPr sz="1400"/>
            </a:lvl1pPr>
          </a:lstStyle>
          <a:p>
            <a:fld id="{50D6256E-99BE-4882-953F-E1DF908E5164}" type="datetimeFigureOut">
              <a:rPr lang="de-DE" altLang="de-DE"/>
              <a:pPr/>
              <a:t>26.01.2020</a:t>
            </a:fld>
            <a:endParaRPr lang="de-DE" altLang="de-DE"/>
          </a:p>
        </p:txBody>
      </p:sp>
      <p:sp>
        <p:nvSpPr>
          <p:cNvPr id="7174" name="Rechteck 1032">
            <a:extLst>
              <a:ext uri="{FF2B5EF4-FFF2-40B4-BE49-F238E27FC236}">
                <a16:creationId xmlns:a16="http://schemas.microsoft.com/office/drawing/2014/main" id="{21EC170F-8EDB-49E6-BC1F-F672FBB85FD9}"/>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ctr" anchorCtr="0" compatLnSpc="1">
            <a:prstTxWarp prst="textNoShape">
              <a:avLst/>
            </a:prstTxWarp>
          </a:bodyPr>
          <a:lstStyle>
            <a:lvl1pPr algn="ctr">
              <a:defRPr sz="1400"/>
            </a:lvl1pPr>
          </a:lstStyle>
          <a:p>
            <a:endParaRPr lang="de-DE" altLang="de-DE"/>
          </a:p>
        </p:txBody>
      </p:sp>
      <p:sp>
        <p:nvSpPr>
          <p:cNvPr id="1034" name="Rechteck 1033">
            <a:extLst>
              <a:ext uri="{FF2B5EF4-FFF2-40B4-BE49-F238E27FC236}">
                <a16:creationId xmlns:a16="http://schemas.microsoft.com/office/drawing/2014/main" id="{801C1273-2EB3-48C8-960E-DA8CC2AD87F4}"/>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ctr" anchorCtr="0" compatLnSpc="1">
            <a:prstTxWarp prst="textNoShape">
              <a:avLst/>
            </a:prstTxWarp>
          </a:bodyPr>
          <a:lstStyle>
            <a:lvl1pPr algn="r">
              <a:defRPr sz="1400"/>
            </a:lvl1pPr>
          </a:lstStyle>
          <a:p>
            <a:fld id="{4E22EBB6-0D26-47DA-A668-6DC3D47CE1DE}"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667"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txStyles>
    <p:titleStyle>
      <a:lvl1pPr marL="342900" indent="-342900" algn="ctr" defTabSz="-13873163" rtl="0" eaLnBrk="0" fontAlgn="base" hangingPunct="0">
        <a:spcBef>
          <a:spcPct val="0"/>
        </a:spcBef>
        <a:spcAft>
          <a:spcPct val="0"/>
        </a:spcAft>
        <a:defRPr sz="4400" kern="1200">
          <a:solidFill>
            <a:schemeClr val="tx1"/>
          </a:solidFill>
          <a:latin typeface="+mj-lt"/>
          <a:ea typeface="+mj-ea"/>
          <a:cs typeface="+mj-cs"/>
        </a:defRPr>
      </a:lvl1pPr>
      <a:lvl2pPr marL="342900" indent="-342900" algn="ctr" defTabSz="-13873163" rtl="0" eaLnBrk="0" fontAlgn="base" hangingPunct="0">
        <a:spcBef>
          <a:spcPct val="0"/>
        </a:spcBef>
        <a:spcAft>
          <a:spcPct val="0"/>
        </a:spcAft>
        <a:defRPr sz="4400">
          <a:solidFill>
            <a:schemeClr val="tx1"/>
          </a:solidFill>
          <a:latin typeface="+mj-lt"/>
          <a:ea typeface="+mj-ea"/>
          <a:cs typeface="+mj-cs"/>
        </a:defRPr>
      </a:lvl2pPr>
      <a:lvl3pPr marL="342900" indent="-342900" algn="ctr" defTabSz="-13873163" rtl="0" eaLnBrk="0" fontAlgn="base" hangingPunct="0">
        <a:spcBef>
          <a:spcPct val="0"/>
        </a:spcBef>
        <a:spcAft>
          <a:spcPct val="0"/>
        </a:spcAft>
        <a:defRPr sz="4400">
          <a:solidFill>
            <a:schemeClr val="tx1"/>
          </a:solidFill>
          <a:latin typeface="+mj-lt"/>
          <a:ea typeface="+mj-ea"/>
          <a:cs typeface="+mj-cs"/>
        </a:defRPr>
      </a:lvl3pPr>
      <a:lvl4pPr marL="342900" indent="-342900" algn="ctr" defTabSz="-13873163" rtl="0" eaLnBrk="0" fontAlgn="base" hangingPunct="0">
        <a:spcBef>
          <a:spcPct val="0"/>
        </a:spcBef>
        <a:spcAft>
          <a:spcPct val="0"/>
        </a:spcAft>
        <a:defRPr sz="4400">
          <a:solidFill>
            <a:schemeClr val="tx1"/>
          </a:solidFill>
          <a:latin typeface="+mj-lt"/>
          <a:ea typeface="+mj-ea"/>
          <a:cs typeface="+mj-cs"/>
        </a:defRPr>
      </a:lvl4pPr>
      <a:lvl5pPr marL="342900" indent="-342900" algn="ctr" defTabSz="-13873163" rtl="0" eaLnBrk="0" fontAlgn="base" hangingPunct="0">
        <a:spcBef>
          <a:spcPct val="0"/>
        </a:spcBef>
        <a:spcAft>
          <a:spcPct val="0"/>
        </a:spcAft>
        <a:defRPr sz="4400">
          <a:solidFill>
            <a:schemeClr val="tx1"/>
          </a:solidFill>
          <a:latin typeface="+mj-lt"/>
          <a:ea typeface="+mj-ea"/>
          <a:cs typeface="+mj-cs"/>
        </a:defRPr>
      </a:lvl5pPr>
      <a:lvl6pPr marL="800100" indent="-342900" algn="ctr" defTabSz="-13873163" rtl="0" eaLnBrk="0" fontAlgn="base" hangingPunct="0">
        <a:spcBef>
          <a:spcPct val="0"/>
        </a:spcBef>
        <a:spcAft>
          <a:spcPct val="0"/>
        </a:spcAft>
        <a:defRPr sz="4400">
          <a:solidFill>
            <a:schemeClr val="tx1"/>
          </a:solidFill>
          <a:latin typeface="+mj-lt"/>
          <a:ea typeface="+mj-ea"/>
          <a:cs typeface="+mj-cs"/>
        </a:defRPr>
      </a:lvl6pPr>
      <a:lvl7pPr marL="1257300" indent="-342900" algn="ctr" defTabSz="-13873163" rtl="0" eaLnBrk="0" fontAlgn="base" hangingPunct="0">
        <a:spcBef>
          <a:spcPct val="0"/>
        </a:spcBef>
        <a:spcAft>
          <a:spcPct val="0"/>
        </a:spcAft>
        <a:defRPr sz="4400">
          <a:solidFill>
            <a:schemeClr val="tx1"/>
          </a:solidFill>
          <a:latin typeface="+mj-lt"/>
          <a:ea typeface="+mj-ea"/>
          <a:cs typeface="+mj-cs"/>
        </a:defRPr>
      </a:lvl7pPr>
      <a:lvl8pPr marL="1714500" indent="-342900" algn="ctr" defTabSz="-13873163" rtl="0" eaLnBrk="0" fontAlgn="base" hangingPunct="0">
        <a:spcBef>
          <a:spcPct val="0"/>
        </a:spcBef>
        <a:spcAft>
          <a:spcPct val="0"/>
        </a:spcAft>
        <a:defRPr sz="4400">
          <a:solidFill>
            <a:schemeClr val="tx1"/>
          </a:solidFill>
          <a:latin typeface="+mj-lt"/>
          <a:ea typeface="+mj-ea"/>
          <a:cs typeface="+mj-cs"/>
        </a:defRPr>
      </a:lvl8pPr>
      <a:lvl9pPr marL="2171700" indent="-342900" algn="ctr" defTabSz="-13873163" rtl="0" eaLnBrk="0" fontAlgn="base" hangingPunct="0">
        <a:spcBef>
          <a:spcPct val="0"/>
        </a:spcBef>
        <a:spcAft>
          <a:spcPct val="0"/>
        </a:spcAft>
        <a:defRPr sz="4400">
          <a:solidFill>
            <a:schemeClr val="tx1"/>
          </a:solidFill>
          <a:latin typeface="+mj-lt"/>
          <a:ea typeface="+mj-ea"/>
          <a:cs typeface="+mj-cs"/>
        </a:defRPr>
      </a:lvl9pPr>
    </p:titleStyle>
    <p:bodyStyle>
      <a:lvl1pPr marL="342900" indent="-342900" algn="l" defTabSz="-1387316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1387316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1387316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1387316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1387316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rtl="0" latinLnBrk="0">
        <a:spcBef>
          <a:spcPct val="20000"/>
        </a:spcBef>
        <a:buFont typeface="Arial"/>
        <a:buChar char="•"/>
        <a:defRPr sz="2000" kern="1200">
          <a:solidFill>
            <a:schemeClr val="tx1"/>
          </a:solidFill>
          <a:latin typeface="+mn-lt"/>
          <a:ea typeface="+mn-ea"/>
          <a:cs typeface="+mn-cs"/>
        </a:defRPr>
      </a:lvl6pPr>
      <a:lvl7pPr marL="2971800" indent="-228600" algn="l" rtl="0" latinLnBrk="0">
        <a:spcBef>
          <a:spcPct val="20000"/>
        </a:spcBef>
        <a:buFont typeface="Arial"/>
        <a:buChar char="•"/>
        <a:defRPr sz="2000" kern="1200">
          <a:solidFill>
            <a:schemeClr val="tx1"/>
          </a:solidFill>
          <a:latin typeface="+mn-lt"/>
          <a:ea typeface="+mn-ea"/>
          <a:cs typeface="+mn-cs"/>
        </a:defRPr>
      </a:lvl7pPr>
      <a:lvl8pPr marL="3429000" indent="-228600" algn="l" rtl="0" latinLnBrk="0">
        <a:spcBef>
          <a:spcPct val="20000"/>
        </a:spcBef>
        <a:buFont typeface="Arial"/>
        <a:buChar char="•"/>
        <a:defRPr sz="2000" kern="1200">
          <a:solidFill>
            <a:schemeClr val="tx1"/>
          </a:solidFill>
          <a:latin typeface="+mn-lt"/>
          <a:ea typeface="+mn-ea"/>
          <a:cs typeface="+mn-cs"/>
        </a:defRPr>
      </a:lvl8pPr>
      <a:lvl9pPr marL="3886200" indent="-228600" algn="l" rtl="0" latinLnBrk="0">
        <a:spcBef>
          <a:spcPct val="20000"/>
        </a:spcBef>
        <a:buFont typeface="Arial"/>
        <a:buChar char="•"/>
        <a:defRPr sz="2000" kern="1200">
          <a:solidFill>
            <a:schemeClr val="tx1"/>
          </a:solidFill>
          <a:latin typeface="+mn-lt"/>
          <a:ea typeface="+mn-ea"/>
          <a:cs typeface="+mn-cs"/>
        </a:defRPr>
      </a:lvl9pPr>
    </p:bodyStyle>
    <p:otherStyle>
      <a:lvl1pPr marL="0" algn="l" rtl="0">
        <a:defRPr kern="1200">
          <a:solidFill>
            <a:schemeClr val="tx1"/>
          </a:solidFill>
          <a:latin typeface="+mn-lt"/>
          <a:ea typeface="+mn-ea"/>
          <a:cs typeface="+mn-cs"/>
        </a:defRPr>
      </a:lvl1pPr>
      <a:lvl2pPr marL="457200" algn="l" rtl="0">
        <a:defRPr kern="1200">
          <a:solidFill>
            <a:schemeClr val="tx1"/>
          </a:solidFill>
          <a:latin typeface="+mn-lt"/>
          <a:ea typeface="+mn-ea"/>
          <a:cs typeface="+mn-cs"/>
        </a:defRPr>
      </a:lvl2pPr>
      <a:lvl3pPr marL="914400" algn="l" rtl="0">
        <a:defRPr kern="1200">
          <a:solidFill>
            <a:schemeClr val="tx1"/>
          </a:solidFill>
          <a:latin typeface="+mn-lt"/>
          <a:ea typeface="+mn-ea"/>
          <a:cs typeface="+mn-cs"/>
        </a:defRPr>
      </a:lvl3pPr>
      <a:lvl4pPr marL="1371600" algn="l" rtl="0">
        <a:defRPr kern="1200">
          <a:solidFill>
            <a:schemeClr val="tx1"/>
          </a:solidFill>
          <a:latin typeface="+mn-lt"/>
          <a:ea typeface="+mn-ea"/>
          <a:cs typeface="+mn-cs"/>
        </a:defRPr>
      </a:lvl4pPr>
      <a:lvl5pPr marL="1828800" algn="l" rtl="0">
        <a:defRPr kern="1200">
          <a:solidFill>
            <a:schemeClr val="tx1"/>
          </a:solidFill>
          <a:latin typeface="+mn-lt"/>
          <a:ea typeface="+mn-ea"/>
          <a:cs typeface="+mn-cs"/>
        </a:defRPr>
      </a:lvl5pPr>
      <a:lvl6pPr marL="2286000" algn="l" rtl="0">
        <a:defRPr kern="1200">
          <a:solidFill>
            <a:schemeClr val="tx1"/>
          </a:solidFill>
          <a:latin typeface="+mn-lt"/>
          <a:ea typeface="+mn-ea"/>
          <a:cs typeface="+mn-cs"/>
        </a:defRPr>
      </a:lvl6pPr>
      <a:lvl7pPr marL="2743200" algn="l" rtl="0">
        <a:defRPr kern="1200">
          <a:solidFill>
            <a:schemeClr val="tx1"/>
          </a:solidFill>
          <a:latin typeface="+mn-lt"/>
          <a:ea typeface="+mn-ea"/>
          <a:cs typeface="+mn-cs"/>
        </a:defRPr>
      </a:lvl7pPr>
      <a:lvl8pPr marL="3200400" algn="l" rtl="0">
        <a:defRPr kern="1200">
          <a:solidFill>
            <a:schemeClr val="tx1"/>
          </a:solidFill>
          <a:latin typeface="+mn-lt"/>
          <a:ea typeface="+mn-ea"/>
          <a:cs typeface="+mn-cs"/>
        </a:defRPr>
      </a:lvl8pPr>
      <a:lvl9pPr marL="3657600" algn="l" rtl="0">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6.wav"/><Relationship Id="rId1" Type="http://schemas.openxmlformats.org/officeDocument/2006/relationships/slideLayout" Target="../slideLayouts/slideLayout6.xml"/><Relationship Id="rId4" Type="http://schemas.openxmlformats.org/officeDocument/2006/relationships/audio" Target="../media/audio8.wav"/></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5.wav"/><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5.wav"/><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audio" Target="../media/audio5.wav"/><Relationship Id="rId7" Type="http://schemas.openxmlformats.org/officeDocument/2006/relationships/image" Target="../media/image15.jpe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4.emf"/><Relationship Id="rId5" Type="http://schemas.openxmlformats.org/officeDocument/2006/relationships/oleObject" Target="../embeddings/oleObject2.bin"/><Relationship Id="rId4" Type="http://schemas.openxmlformats.org/officeDocument/2006/relationships/audio" Target="../media/audio9.wav"/></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20.emf"/><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1.emf"/><Relationship Id="rId4" Type="http://schemas.openxmlformats.org/officeDocument/2006/relationships/oleObject" Target="../embeddings/oleObject6.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audio" Target="../media/audio9.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5.wav"/><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audio" Target="../media/audio5.wav"/><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5.wav"/><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5.wav"/><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7" name="Form 4096">
            <a:extLst>
              <a:ext uri="{FF2B5EF4-FFF2-40B4-BE49-F238E27FC236}">
                <a16:creationId xmlns:a16="http://schemas.microsoft.com/office/drawing/2014/main" id="{D71C34EB-3CF5-4D42-B52A-CE202FD0CE84}"/>
              </a:ext>
            </a:extLst>
          </p:cNvPr>
          <p:cNvSpPr>
            <a:spLocks noGrp="1" noChangeArrowheads="1"/>
          </p:cNvSpPr>
          <p:nvPr>
            <p:ph type="ctrTitle"/>
          </p:nvPr>
        </p:nvSpPr>
        <p:spPr>
          <a:xfrm>
            <a:off x="685800" y="2133600"/>
            <a:ext cx="7772400" cy="1143000"/>
          </a:xfrm>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MIKROBIOLOGIE II</a:t>
            </a:r>
          </a:p>
        </p:txBody>
      </p:sp>
      <p:sp>
        <p:nvSpPr>
          <p:cNvPr id="4098" name="Form 4097">
            <a:extLst>
              <a:ext uri="{FF2B5EF4-FFF2-40B4-BE49-F238E27FC236}">
                <a16:creationId xmlns:a16="http://schemas.microsoft.com/office/drawing/2014/main" id="{06103EC7-300D-4BE9-8200-D24838863098}"/>
              </a:ext>
            </a:extLst>
          </p:cNvPr>
          <p:cNvSpPr>
            <a:spLocks noGrp="1" noChangeArrowheads="1"/>
          </p:cNvSpPr>
          <p:nvPr>
            <p:ph type="subTitle" idx="1"/>
          </p:nvPr>
        </p:nvSpPr>
        <p:spPr>
          <a:xfrm>
            <a:off x="1371600" y="4191000"/>
            <a:ext cx="6400800" cy="1752600"/>
          </a:xfrm>
          <a:noFill/>
        </p:spPr>
        <p:txBody>
          <a:bodyPr/>
          <a:lstStyle/>
          <a:p>
            <a:pPr marL="0" indent="0" algn="ctr" defTabSz="914400">
              <a:buClr>
                <a:schemeClr val="hlink"/>
              </a:buClr>
              <a:buSzPct val="75000"/>
              <a:buFont typeface="Monotype Sorts" charset="2"/>
              <a:buNone/>
            </a:pPr>
            <a:r>
              <a:rPr lang="de-DE" altLang="de-DE">
                <a:latin typeface="Times New Roman" panose="02020603050405020304" pitchFamily="18" charset="0"/>
                <a:cs typeface="Arial" panose="020B0604020202020204" pitchFamily="34" charset="0"/>
              </a:rPr>
              <a:t>Vorbereitung auf die Prüfung von Prof. Hartmann </a:t>
            </a:r>
          </a:p>
          <a:p>
            <a:pPr marL="0" indent="0" algn="ctr" defTabSz="914400">
              <a:buClr>
                <a:schemeClr val="hlink"/>
              </a:buClr>
              <a:buSzPct val="75000"/>
              <a:buFont typeface="Monotype Sorts" charset="2"/>
              <a:buNone/>
            </a:pPr>
            <a:r>
              <a:rPr lang="de-DE" altLang="de-DE">
                <a:latin typeface="Times New Roman" panose="02020603050405020304" pitchFamily="18" charset="0"/>
                <a:cs typeface="Arial" panose="020B0604020202020204" pitchFamily="34" charset="0"/>
              </a:rPr>
              <a:t>©1999 by Alex Voigts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7"/>
                                        </p:tgtEl>
                                        <p:attrNameLst>
                                          <p:attrName>style.visibility</p:attrName>
                                        </p:attrNameLst>
                                      </p:cBhvr>
                                      <p:to>
                                        <p:strVal val="visible"/>
                                      </p:to>
                                    </p:set>
                                    <p:animEffect transition="in" filter="wipe(left)">
                                      <p:cBhvr>
                                        <p:cTn id="7" dur="500"/>
                                        <p:tgtEl>
                                          <p:spTgt spid="4097"/>
                                        </p:tgtEl>
                                      </p:cBhvr>
                                    </p:animEffect>
                                  </p:childTnLst>
                                  <p:subTnLst>
                                    <p:audio>
                                      <p:cMediaNode>
                                        <p:cTn display="0" masterRel="sameClick">
                                          <p:stCondLst>
                                            <p:cond evt="begin" delay="0">
                                              <p:tn val="5"/>
                                            </p:cond>
                                          </p:stCondLst>
                                          <p:endCondLst>
                                            <p:cond evt="onStopAudio" delay="0">
                                              <p:tgtEl>
                                                <p:sldTgt/>
                                              </p:tgtEl>
                                            </p:cond>
                                          </p:endCondLst>
                                        </p:cTn>
                                        <p:tgtEl>
                                          <p:sndTgt r:embed="rId2" name="Zischen"/>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left)">
                                      <p:cBhvr>
                                        <p:cTn id="12" dur="500"/>
                                        <p:tgtEl>
                                          <p:spTgt spid="4098"/>
                                        </p:tgtEl>
                                      </p:cBhvr>
                                    </p:animEffect>
                                  </p:childTnLst>
                                  <p:subTnLst>
                                    <p:audio>
                                      <p:cMediaNode>
                                        <p:cTn display="0" masterRel="sameClick">
                                          <p:stCondLst>
                                            <p:cond evt="begin" delay="0">
                                              <p:tn val="10"/>
                                            </p:cond>
                                          </p:stCondLst>
                                          <p:endCondLst>
                                            <p:cond evt="onStopAudio" delay="0">
                                              <p:tgtEl>
                                                <p:sldTgt/>
                                              </p:tgtEl>
                                            </p:cond>
                                          </p:endCondLst>
                                        </p:cTn>
                                        <p:tgtEl>
                                          <p:sndTgt r:embed="rId3" name="Applau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autoUpdateAnimBg="0"/>
      <p:bldP spid="4098"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3" name="Form 13312">
            <a:extLst>
              <a:ext uri="{FF2B5EF4-FFF2-40B4-BE49-F238E27FC236}">
                <a16:creationId xmlns:a16="http://schemas.microsoft.com/office/drawing/2014/main" id="{558F4AF2-A2BD-4647-83B9-337F5DC67E72}"/>
              </a:ext>
            </a:extLst>
          </p:cNvPr>
          <p:cNvSpPr>
            <a:spLocks noGrp="1" noChangeArrowheads="1"/>
          </p:cNvSpPr>
          <p:nvPr>
            <p:ph type="title"/>
          </p:nvPr>
        </p:nvSpPr>
        <p:spPr>
          <a:noFill/>
        </p:spPr>
        <p:txBody>
          <a:bodyPr/>
          <a:lstStyle/>
          <a:p>
            <a:pPr marL="0" indent="0" defTabSz="914400"/>
            <a:r>
              <a:rPr lang="de-DE" altLang="de-DE" b="1">
                <a:solidFill>
                  <a:schemeClr val="tx2"/>
                </a:solidFill>
                <a:latin typeface="Times New Roman" panose="02020603050405020304" pitchFamily="18" charset="0"/>
                <a:cs typeface="Arial" panose="020B0604020202020204" pitchFamily="34" charset="0"/>
              </a:rPr>
              <a:t>3.2. Atmungsprozesse</a:t>
            </a:r>
          </a:p>
        </p:txBody>
      </p:sp>
      <p:sp>
        <p:nvSpPr>
          <p:cNvPr id="13314" name="Rechteck 13313">
            <a:extLst>
              <a:ext uri="{FF2B5EF4-FFF2-40B4-BE49-F238E27FC236}">
                <a16:creationId xmlns:a16="http://schemas.microsoft.com/office/drawing/2014/main" id="{D13D6208-42AB-4DF5-B12D-87DA4B56ED53}"/>
              </a:ext>
            </a:extLst>
          </p:cNvPr>
          <p:cNvSpPr>
            <a:spLocks noChangeArrowheads="1"/>
          </p:cNvSpPr>
          <p:nvPr/>
        </p:nvSpPr>
        <p:spPr bwMode="auto">
          <a:xfrm>
            <a:off x="304800" y="1676400"/>
            <a:ext cx="685800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44000"/>
              </a:lnSpc>
            </a:pPr>
            <a:r>
              <a:rPr lang="de-DE" altLang="de-DE" b="1">
                <a:latin typeface="Times New Roman" panose="02020603050405020304" pitchFamily="18" charset="0"/>
              </a:rPr>
              <a:t>Bei der Atmung findet in der Regel eine vollständige Oxidation der organischen Substanz zu Kohlendioxid und Wasser statt. Manche Bakterien können an der Stelle von Sauerstoff auch andere Elektronenakzeptoren z.B. Nitrat verwenden. Gegenüber Gärungen (kein Elektronenakzeptor von außen) bedeutet die Atmung mit Sauerstoff einen immer höheren Energiegewinn.</a:t>
            </a:r>
          </a:p>
          <a:p>
            <a:pPr>
              <a:spcBef>
                <a:spcPct val="50000"/>
              </a:spcBef>
            </a:pPr>
            <a:endParaRPr lang="de-DE" altLang="de-DE" b="1">
              <a:latin typeface="Times New Roman" panose="02020603050405020304" pitchFamily="18" charset="0"/>
            </a:endParaRPr>
          </a:p>
        </p:txBody>
      </p:sp>
      <p:sp>
        <p:nvSpPr>
          <p:cNvPr id="13315" name="Ellipse 13314">
            <a:extLst>
              <a:ext uri="{FF2B5EF4-FFF2-40B4-BE49-F238E27FC236}">
                <a16:creationId xmlns:a16="http://schemas.microsoft.com/office/drawing/2014/main" id="{233CDBFC-7244-43EA-8D83-E971A93133A7}"/>
              </a:ext>
            </a:extLst>
          </p:cNvPr>
          <p:cNvSpPr>
            <a:spLocks noChangeArrowheads="1"/>
          </p:cNvSpPr>
          <p:nvPr/>
        </p:nvSpPr>
        <p:spPr bwMode="auto">
          <a:xfrm>
            <a:off x="6864350" y="1606550"/>
            <a:ext cx="1435100" cy="1435100"/>
          </a:xfrm>
          <a:prstGeom prst="ellipse">
            <a:avLst/>
          </a:prstGeom>
          <a:gradFill rotWithShape="0">
            <a:gsLst>
              <a:gs pos="0">
                <a:srgbClr val="00FF99"/>
              </a:gs>
              <a:gs pos="100000">
                <a:schemeClr val="accent1"/>
              </a:gs>
            </a:gsLst>
            <a:path path="shape">
              <a:fillToRect l="50000" t="50000" r="50000" b="50000"/>
            </a:path>
          </a:gradFill>
          <a:ln w="12700" algn="ctr">
            <a:solidFill>
              <a:schemeClr val="accent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16" name="Form 13315">
            <a:extLst>
              <a:ext uri="{FF2B5EF4-FFF2-40B4-BE49-F238E27FC236}">
                <a16:creationId xmlns:a16="http://schemas.microsoft.com/office/drawing/2014/main" id="{F9C9F922-0038-4C0A-8CCB-D7036A6E8286}"/>
              </a:ext>
            </a:extLst>
          </p:cNvPr>
          <p:cNvSpPr>
            <a:spLocks/>
          </p:cNvSpPr>
          <p:nvPr/>
        </p:nvSpPr>
        <p:spPr bwMode="auto">
          <a:xfrm>
            <a:off x="6850063" y="3048000"/>
            <a:ext cx="1728787" cy="935038"/>
          </a:xfrm>
          <a:custGeom>
            <a:avLst/>
            <a:gdLst>
              <a:gd name="T0" fmla="*/ 435 w 1089"/>
              <a:gd name="T1" fmla="*/ 49 h 589"/>
              <a:gd name="T2" fmla="*/ 435 w 1089"/>
              <a:gd name="T3" fmla="*/ 110 h 589"/>
              <a:gd name="T4" fmla="*/ 435 w 1089"/>
              <a:gd name="T5" fmla="*/ 170 h 589"/>
              <a:gd name="T6" fmla="*/ 426 w 1089"/>
              <a:gd name="T7" fmla="*/ 240 h 589"/>
              <a:gd name="T8" fmla="*/ 417 w 1089"/>
              <a:gd name="T9" fmla="*/ 318 h 589"/>
              <a:gd name="T10" fmla="*/ 391 w 1089"/>
              <a:gd name="T11" fmla="*/ 353 h 589"/>
              <a:gd name="T12" fmla="*/ 339 w 1089"/>
              <a:gd name="T13" fmla="*/ 362 h 589"/>
              <a:gd name="T14" fmla="*/ 278 w 1089"/>
              <a:gd name="T15" fmla="*/ 379 h 589"/>
              <a:gd name="T16" fmla="*/ 209 w 1089"/>
              <a:gd name="T17" fmla="*/ 388 h 589"/>
              <a:gd name="T18" fmla="*/ 139 w 1089"/>
              <a:gd name="T19" fmla="*/ 397 h 589"/>
              <a:gd name="T20" fmla="*/ 78 w 1089"/>
              <a:gd name="T21" fmla="*/ 431 h 589"/>
              <a:gd name="T22" fmla="*/ 26 w 1089"/>
              <a:gd name="T23" fmla="*/ 457 h 589"/>
              <a:gd name="T24" fmla="*/ 0 w 1089"/>
              <a:gd name="T25" fmla="*/ 501 h 589"/>
              <a:gd name="T26" fmla="*/ 43 w 1089"/>
              <a:gd name="T27" fmla="*/ 571 h 589"/>
              <a:gd name="T28" fmla="*/ 96 w 1089"/>
              <a:gd name="T29" fmla="*/ 579 h 589"/>
              <a:gd name="T30" fmla="*/ 165 w 1089"/>
              <a:gd name="T31" fmla="*/ 588 h 589"/>
              <a:gd name="T32" fmla="*/ 217 w 1089"/>
              <a:gd name="T33" fmla="*/ 588 h 589"/>
              <a:gd name="T34" fmla="*/ 270 w 1089"/>
              <a:gd name="T35" fmla="*/ 588 h 589"/>
              <a:gd name="T36" fmla="*/ 339 w 1089"/>
              <a:gd name="T37" fmla="*/ 588 h 589"/>
              <a:gd name="T38" fmla="*/ 409 w 1089"/>
              <a:gd name="T39" fmla="*/ 588 h 589"/>
              <a:gd name="T40" fmla="*/ 478 w 1089"/>
              <a:gd name="T41" fmla="*/ 588 h 589"/>
              <a:gd name="T42" fmla="*/ 548 w 1089"/>
              <a:gd name="T43" fmla="*/ 588 h 589"/>
              <a:gd name="T44" fmla="*/ 617 w 1089"/>
              <a:gd name="T45" fmla="*/ 588 h 589"/>
              <a:gd name="T46" fmla="*/ 678 w 1089"/>
              <a:gd name="T47" fmla="*/ 579 h 589"/>
              <a:gd name="T48" fmla="*/ 783 w 1089"/>
              <a:gd name="T49" fmla="*/ 571 h 589"/>
              <a:gd name="T50" fmla="*/ 913 w 1089"/>
              <a:gd name="T51" fmla="*/ 553 h 589"/>
              <a:gd name="T52" fmla="*/ 974 w 1089"/>
              <a:gd name="T53" fmla="*/ 544 h 589"/>
              <a:gd name="T54" fmla="*/ 1035 w 1089"/>
              <a:gd name="T55" fmla="*/ 510 h 589"/>
              <a:gd name="T56" fmla="*/ 1070 w 1089"/>
              <a:gd name="T57" fmla="*/ 475 h 589"/>
              <a:gd name="T58" fmla="*/ 1088 w 1089"/>
              <a:gd name="T59" fmla="*/ 423 h 589"/>
              <a:gd name="T60" fmla="*/ 861 w 1089"/>
              <a:gd name="T61" fmla="*/ 405 h 589"/>
              <a:gd name="T62" fmla="*/ 817 w 1089"/>
              <a:gd name="T63" fmla="*/ 397 h 589"/>
              <a:gd name="T64" fmla="*/ 748 w 1089"/>
              <a:gd name="T65" fmla="*/ 388 h 589"/>
              <a:gd name="T66" fmla="*/ 704 w 1089"/>
              <a:gd name="T67" fmla="*/ 388 h 589"/>
              <a:gd name="T68" fmla="*/ 652 w 1089"/>
              <a:gd name="T69" fmla="*/ 379 h 589"/>
              <a:gd name="T70" fmla="*/ 591 w 1089"/>
              <a:gd name="T71" fmla="*/ 344 h 589"/>
              <a:gd name="T72" fmla="*/ 574 w 1089"/>
              <a:gd name="T73" fmla="*/ 240 h 589"/>
              <a:gd name="T74" fmla="*/ 574 w 1089"/>
              <a:gd name="T75" fmla="*/ 127 h 589"/>
              <a:gd name="T76" fmla="*/ 574 w 1089"/>
              <a:gd name="T77" fmla="*/ 57 h 589"/>
              <a:gd name="T78" fmla="*/ 574 w 1089"/>
              <a:gd name="T79" fmla="*/ 5 h 589"/>
              <a:gd name="T80" fmla="*/ 437 w 1089"/>
              <a:gd name="T81" fmla="*/ 0 h 5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9"/>
              <a:gd name="T124" fmla="*/ 0 h 589"/>
              <a:gd name="T125" fmla="*/ 0 w 1089"/>
              <a:gd name="T126" fmla="*/ 0 h 58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9" h="589">
                <a:moveTo>
                  <a:pt x="437" y="0"/>
                </a:moveTo>
                <a:lnTo>
                  <a:pt x="435" y="49"/>
                </a:lnTo>
                <a:lnTo>
                  <a:pt x="435" y="83"/>
                </a:lnTo>
                <a:lnTo>
                  <a:pt x="435" y="110"/>
                </a:lnTo>
                <a:lnTo>
                  <a:pt x="435" y="144"/>
                </a:lnTo>
                <a:lnTo>
                  <a:pt x="435" y="170"/>
                </a:lnTo>
                <a:lnTo>
                  <a:pt x="435" y="240"/>
                </a:lnTo>
                <a:lnTo>
                  <a:pt x="426" y="240"/>
                </a:lnTo>
                <a:lnTo>
                  <a:pt x="417" y="240"/>
                </a:lnTo>
                <a:lnTo>
                  <a:pt x="417" y="318"/>
                </a:lnTo>
                <a:lnTo>
                  <a:pt x="409" y="336"/>
                </a:lnTo>
                <a:lnTo>
                  <a:pt x="391" y="353"/>
                </a:lnTo>
                <a:lnTo>
                  <a:pt x="365" y="362"/>
                </a:lnTo>
                <a:lnTo>
                  <a:pt x="339" y="362"/>
                </a:lnTo>
                <a:lnTo>
                  <a:pt x="313" y="379"/>
                </a:lnTo>
                <a:lnTo>
                  <a:pt x="278" y="379"/>
                </a:lnTo>
                <a:lnTo>
                  <a:pt x="243" y="388"/>
                </a:lnTo>
                <a:lnTo>
                  <a:pt x="209" y="388"/>
                </a:lnTo>
                <a:lnTo>
                  <a:pt x="174" y="397"/>
                </a:lnTo>
                <a:lnTo>
                  <a:pt x="139" y="397"/>
                </a:lnTo>
                <a:lnTo>
                  <a:pt x="104" y="423"/>
                </a:lnTo>
                <a:lnTo>
                  <a:pt x="78" y="431"/>
                </a:lnTo>
                <a:lnTo>
                  <a:pt x="52" y="440"/>
                </a:lnTo>
                <a:lnTo>
                  <a:pt x="26" y="457"/>
                </a:lnTo>
                <a:lnTo>
                  <a:pt x="9" y="475"/>
                </a:lnTo>
                <a:lnTo>
                  <a:pt x="0" y="501"/>
                </a:lnTo>
                <a:lnTo>
                  <a:pt x="9" y="527"/>
                </a:lnTo>
                <a:lnTo>
                  <a:pt x="43" y="571"/>
                </a:lnTo>
                <a:lnTo>
                  <a:pt x="69" y="571"/>
                </a:lnTo>
                <a:lnTo>
                  <a:pt x="96" y="579"/>
                </a:lnTo>
                <a:lnTo>
                  <a:pt x="122" y="588"/>
                </a:lnTo>
                <a:lnTo>
                  <a:pt x="165" y="588"/>
                </a:lnTo>
                <a:lnTo>
                  <a:pt x="191" y="588"/>
                </a:lnTo>
                <a:lnTo>
                  <a:pt x="217" y="588"/>
                </a:lnTo>
                <a:lnTo>
                  <a:pt x="235" y="588"/>
                </a:lnTo>
                <a:lnTo>
                  <a:pt x="270" y="588"/>
                </a:lnTo>
                <a:lnTo>
                  <a:pt x="313" y="588"/>
                </a:lnTo>
                <a:lnTo>
                  <a:pt x="339" y="588"/>
                </a:lnTo>
                <a:lnTo>
                  <a:pt x="374" y="588"/>
                </a:lnTo>
                <a:lnTo>
                  <a:pt x="409" y="588"/>
                </a:lnTo>
                <a:lnTo>
                  <a:pt x="443" y="588"/>
                </a:lnTo>
                <a:lnTo>
                  <a:pt x="478" y="588"/>
                </a:lnTo>
                <a:lnTo>
                  <a:pt x="513" y="588"/>
                </a:lnTo>
                <a:lnTo>
                  <a:pt x="548" y="588"/>
                </a:lnTo>
                <a:lnTo>
                  <a:pt x="583" y="588"/>
                </a:lnTo>
                <a:lnTo>
                  <a:pt x="617" y="588"/>
                </a:lnTo>
                <a:lnTo>
                  <a:pt x="652" y="579"/>
                </a:lnTo>
                <a:lnTo>
                  <a:pt x="678" y="579"/>
                </a:lnTo>
                <a:lnTo>
                  <a:pt x="696" y="579"/>
                </a:lnTo>
                <a:lnTo>
                  <a:pt x="783" y="571"/>
                </a:lnTo>
                <a:lnTo>
                  <a:pt x="870" y="571"/>
                </a:lnTo>
                <a:lnTo>
                  <a:pt x="913" y="553"/>
                </a:lnTo>
                <a:lnTo>
                  <a:pt x="939" y="544"/>
                </a:lnTo>
                <a:lnTo>
                  <a:pt x="974" y="544"/>
                </a:lnTo>
                <a:lnTo>
                  <a:pt x="1009" y="518"/>
                </a:lnTo>
                <a:lnTo>
                  <a:pt x="1035" y="510"/>
                </a:lnTo>
                <a:lnTo>
                  <a:pt x="1052" y="492"/>
                </a:lnTo>
                <a:lnTo>
                  <a:pt x="1070" y="475"/>
                </a:lnTo>
                <a:lnTo>
                  <a:pt x="1078" y="457"/>
                </a:lnTo>
                <a:lnTo>
                  <a:pt x="1088" y="423"/>
                </a:lnTo>
                <a:lnTo>
                  <a:pt x="948" y="405"/>
                </a:lnTo>
                <a:lnTo>
                  <a:pt x="861" y="405"/>
                </a:lnTo>
                <a:lnTo>
                  <a:pt x="843" y="397"/>
                </a:lnTo>
                <a:lnTo>
                  <a:pt x="817" y="397"/>
                </a:lnTo>
                <a:lnTo>
                  <a:pt x="774" y="397"/>
                </a:lnTo>
                <a:lnTo>
                  <a:pt x="748" y="388"/>
                </a:lnTo>
                <a:lnTo>
                  <a:pt x="730" y="388"/>
                </a:lnTo>
                <a:lnTo>
                  <a:pt x="704" y="388"/>
                </a:lnTo>
                <a:lnTo>
                  <a:pt x="678" y="379"/>
                </a:lnTo>
                <a:lnTo>
                  <a:pt x="652" y="379"/>
                </a:lnTo>
                <a:lnTo>
                  <a:pt x="626" y="370"/>
                </a:lnTo>
                <a:lnTo>
                  <a:pt x="591" y="344"/>
                </a:lnTo>
                <a:lnTo>
                  <a:pt x="583" y="318"/>
                </a:lnTo>
                <a:lnTo>
                  <a:pt x="574" y="240"/>
                </a:lnTo>
                <a:lnTo>
                  <a:pt x="574" y="162"/>
                </a:lnTo>
                <a:lnTo>
                  <a:pt x="574" y="127"/>
                </a:lnTo>
                <a:lnTo>
                  <a:pt x="574" y="92"/>
                </a:lnTo>
                <a:lnTo>
                  <a:pt x="574" y="57"/>
                </a:lnTo>
                <a:lnTo>
                  <a:pt x="574" y="31"/>
                </a:lnTo>
                <a:lnTo>
                  <a:pt x="574" y="5"/>
                </a:lnTo>
                <a:lnTo>
                  <a:pt x="437" y="0"/>
                </a:lnTo>
              </a:path>
            </a:pathLst>
          </a:custGeom>
          <a:gradFill rotWithShape="0">
            <a:gsLst>
              <a:gs pos="0">
                <a:srgbClr val="FFFFFF"/>
              </a:gs>
              <a:gs pos="100000">
                <a:schemeClr val="accent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6203" name="Group 10">
            <a:extLst>
              <a:ext uri="{FF2B5EF4-FFF2-40B4-BE49-F238E27FC236}">
                <a16:creationId xmlns:a16="http://schemas.microsoft.com/office/drawing/2014/main" id="{1951CED7-1960-49C6-81F0-7AD7B0A8E243}"/>
              </a:ext>
            </a:extLst>
          </p:cNvPr>
          <p:cNvGrpSpPr>
            <a:grpSpLocks/>
          </p:cNvGrpSpPr>
          <p:nvPr/>
        </p:nvGrpSpPr>
        <p:grpSpPr bwMode="auto">
          <a:xfrm>
            <a:off x="7473950" y="463550"/>
            <a:ext cx="825500" cy="1054100"/>
            <a:chOff x="4708" y="292"/>
            <a:chExt cx="520" cy="664"/>
          </a:xfrm>
        </p:grpSpPr>
        <p:sp>
          <p:nvSpPr>
            <p:cNvPr id="18448" name="Ellipse 13316">
              <a:extLst>
                <a:ext uri="{FF2B5EF4-FFF2-40B4-BE49-F238E27FC236}">
                  <a16:creationId xmlns:a16="http://schemas.microsoft.com/office/drawing/2014/main" id="{D8FB25CF-31BA-4FD6-93B6-950C3E8EEB47}"/>
                </a:ext>
              </a:extLst>
            </p:cNvPr>
            <p:cNvSpPr>
              <a:spLocks noChangeArrowheads="1"/>
            </p:cNvSpPr>
            <p:nvPr/>
          </p:nvSpPr>
          <p:spPr bwMode="auto">
            <a:xfrm>
              <a:off x="4708" y="868"/>
              <a:ext cx="88" cy="88"/>
            </a:xfrm>
            <a:prstGeom prst="ellipse">
              <a:avLst/>
            </a:prstGeom>
            <a:solidFill>
              <a:schemeClr val="accent2"/>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8449" name="Ellipse 13317">
              <a:extLst>
                <a:ext uri="{FF2B5EF4-FFF2-40B4-BE49-F238E27FC236}">
                  <a16:creationId xmlns:a16="http://schemas.microsoft.com/office/drawing/2014/main" id="{17545D2B-F0EC-46AC-B40D-5CC7174179CC}"/>
                </a:ext>
              </a:extLst>
            </p:cNvPr>
            <p:cNvSpPr>
              <a:spLocks noChangeArrowheads="1"/>
            </p:cNvSpPr>
            <p:nvPr/>
          </p:nvSpPr>
          <p:spPr bwMode="auto">
            <a:xfrm>
              <a:off x="4900" y="676"/>
              <a:ext cx="88" cy="88"/>
            </a:xfrm>
            <a:prstGeom prst="ellipse">
              <a:avLst/>
            </a:prstGeom>
            <a:solidFill>
              <a:schemeClr val="accent2"/>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8450" name="Ellipse 13318">
              <a:extLst>
                <a:ext uri="{FF2B5EF4-FFF2-40B4-BE49-F238E27FC236}">
                  <a16:creationId xmlns:a16="http://schemas.microsoft.com/office/drawing/2014/main" id="{ABD335A1-0414-44A5-A7A5-F746CAC86E6F}"/>
                </a:ext>
              </a:extLst>
            </p:cNvPr>
            <p:cNvSpPr>
              <a:spLocks noChangeArrowheads="1"/>
            </p:cNvSpPr>
            <p:nvPr/>
          </p:nvSpPr>
          <p:spPr bwMode="auto">
            <a:xfrm>
              <a:off x="4756" y="436"/>
              <a:ext cx="88" cy="88"/>
            </a:xfrm>
            <a:prstGeom prst="ellipse">
              <a:avLst/>
            </a:prstGeom>
            <a:solidFill>
              <a:schemeClr val="accent2"/>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8451" name="Ellipse 13319">
              <a:extLst>
                <a:ext uri="{FF2B5EF4-FFF2-40B4-BE49-F238E27FC236}">
                  <a16:creationId xmlns:a16="http://schemas.microsoft.com/office/drawing/2014/main" id="{317E2919-990D-40A2-A02B-FC46A3A07115}"/>
                </a:ext>
              </a:extLst>
            </p:cNvPr>
            <p:cNvSpPr>
              <a:spLocks noChangeArrowheads="1"/>
            </p:cNvSpPr>
            <p:nvPr/>
          </p:nvSpPr>
          <p:spPr bwMode="auto">
            <a:xfrm>
              <a:off x="5140" y="868"/>
              <a:ext cx="88" cy="88"/>
            </a:xfrm>
            <a:prstGeom prst="ellipse">
              <a:avLst/>
            </a:prstGeom>
            <a:solidFill>
              <a:schemeClr val="accent2"/>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8452" name="Ellipse 13320">
              <a:extLst>
                <a:ext uri="{FF2B5EF4-FFF2-40B4-BE49-F238E27FC236}">
                  <a16:creationId xmlns:a16="http://schemas.microsoft.com/office/drawing/2014/main" id="{6CB7BB46-74F8-4710-91B8-6C5A13D715BB}"/>
                </a:ext>
              </a:extLst>
            </p:cNvPr>
            <p:cNvSpPr>
              <a:spLocks noChangeArrowheads="1"/>
            </p:cNvSpPr>
            <p:nvPr/>
          </p:nvSpPr>
          <p:spPr bwMode="auto">
            <a:xfrm>
              <a:off x="5092" y="292"/>
              <a:ext cx="88" cy="88"/>
            </a:xfrm>
            <a:prstGeom prst="ellipse">
              <a:avLst/>
            </a:prstGeom>
            <a:solidFill>
              <a:schemeClr val="accent2"/>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
        <p:nvSpPr>
          <p:cNvPr id="13323" name="Ellipse 13322">
            <a:extLst>
              <a:ext uri="{FF2B5EF4-FFF2-40B4-BE49-F238E27FC236}">
                <a16:creationId xmlns:a16="http://schemas.microsoft.com/office/drawing/2014/main" id="{0F1F1F83-8499-41EE-883A-FF1571DE3026}"/>
              </a:ext>
            </a:extLst>
          </p:cNvPr>
          <p:cNvSpPr>
            <a:spLocks noChangeArrowheads="1"/>
          </p:cNvSpPr>
          <p:nvPr/>
        </p:nvSpPr>
        <p:spPr bwMode="auto">
          <a:xfrm>
            <a:off x="6330950" y="4349750"/>
            <a:ext cx="1435100" cy="1435100"/>
          </a:xfrm>
          <a:prstGeom prst="ellipse">
            <a:avLst/>
          </a:prstGeom>
          <a:gradFill rotWithShape="0">
            <a:gsLst>
              <a:gs pos="0">
                <a:srgbClr val="00FF99"/>
              </a:gs>
              <a:gs pos="100000">
                <a:schemeClr val="accent1"/>
              </a:gs>
            </a:gsLst>
            <a:path path="shape">
              <a:fillToRect l="50000" t="50000" r="50000" b="50000"/>
            </a:path>
          </a:gradFill>
          <a:ln w="12700" algn="ctr">
            <a:solidFill>
              <a:schemeClr val="accent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24" name="Ellipse 13323">
            <a:extLst>
              <a:ext uri="{FF2B5EF4-FFF2-40B4-BE49-F238E27FC236}">
                <a16:creationId xmlns:a16="http://schemas.microsoft.com/office/drawing/2014/main" id="{ED97EF98-1C2D-45B8-8033-D2A951180744}"/>
              </a:ext>
            </a:extLst>
          </p:cNvPr>
          <p:cNvSpPr>
            <a:spLocks noChangeArrowheads="1"/>
          </p:cNvSpPr>
          <p:nvPr/>
        </p:nvSpPr>
        <p:spPr bwMode="auto">
          <a:xfrm>
            <a:off x="6559550" y="5187950"/>
            <a:ext cx="444500" cy="368300"/>
          </a:xfrm>
          <a:prstGeom prst="ellipse">
            <a:avLst/>
          </a:prstGeom>
          <a:solidFill>
            <a:srgbClr val="FFFF99"/>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3325" name="Ellipse 13324">
            <a:extLst>
              <a:ext uri="{FF2B5EF4-FFF2-40B4-BE49-F238E27FC236}">
                <a16:creationId xmlns:a16="http://schemas.microsoft.com/office/drawing/2014/main" id="{B4E3174D-B8C6-4AAF-AB30-C3997FFB693D}"/>
              </a:ext>
            </a:extLst>
          </p:cNvPr>
          <p:cNvSpPr>
            <a:spLocks noChangeArrowheads="1"/>
          </p:cNvSpPr>
          <p:nvPr/>
        </p:nvSpPr>
        <p:spPr bwMode="auto">
          <a:xfrm>
            <a:off x="7550150" y="4349750"/>
            <a:ext cx="1435100" cy="1435100"/>
          </a:xfrm>
          <a:prstGeom prst="ellipse">
            <a:avLst/>
          </a:prstGeom>
          <a:gradFill rotWithShape="0">
            <a:gsLst>
              <a:gs pos="0">
                <a:srgbClr val="00FF99"/>
              </a:gs>
              <a:gs pos="100000">
                <a:schemeClr val="accent1"/>
              </a:gs>
            </a:gsLst>
            <a:path path="shape">
              <a:fillToRect l="50000" t="50000" r="50000" b="50000"/>
            </a:path>
          </a:gradFill>
          <a:ln w="12700" algn="ctr">
            <a:solidFill>
              <a:schemeClr val="accent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nvGrpSpPr>
          <p:cNvPr id="56" name="Group 20">
            <a:extLst>
              <a:ext uri="{FF2B5EF4-FFF2-40B4-BE49-F238E27FC236}">
                <a16:creationId xmlns:a16="http://schemas.microsoft.com/office/drawing/2014/main" id="{6238A028-216A-4089-996E-C2C7FFF9A2C1}"/>
              </a:ext>
            </a:extLst>
          </p:cNvPr>
          <p:cNvGrpSpPr>
            <a:grpSpLocks/>
          </p:cNvGrpSpPr>
          <p:nvPr/>
        </p:nvGrpSpPr>
        <p:grpSpPr bwMode="auto">
          <a:xfrm>
            <a:off x="7778750" y="4654550"/>
            <a:ext cx="825500" cy="901700"/>
            <a:chOff x="4900" y="2932"/>
            <a:chExt cx="520" cy="568"/>
          </a:xfrm>
        </p:grpSpPr>
        <p:sp>
          <p:nvSpPr>
            <p:cNvPr id="18442" name="Ellipse 13325">
              <a:extLst>
                <a:ext uri="{FF2B5EF4-FFF2-40B4-BE49-F238E27FC236}">
                  <a16:creationId xmlns:a16="http://schemas.microsoft.com/office/drawing/2014/main" id="{F72A0FAE-C4E3-4CF5-8F9D-41C45D5858A0}"/>
                </a:ext>
              </a:extLst>
            </p:cNvPr>
            <p:cNvSpPr>
              <a:spLocks noChangeArrowheads="1"/>
            </p:cNvSpPr>
            <p:nvPr/>
          </p:nvSpPr>
          <p:spPr bwMode="auto">
            <a:xfrm>
              <a:off x="4996" y="2980"/>
              <a:ext cx="136" cy="136"/>
            </a:xfrm>
            <a:prstGeom prst="ellipse">
              <a:avLst/>
            </a:prstGeom>
            <a:solidFill>
              <a:schemeClr val="accent1"/>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8443" name="Ellipse 13326">
              <a:extLst>
                <a:ext uri="{FF2B5EF4-FFF2-40B4-BE49-F238E27FC236}">
                  <a16:creationId xmlns:a16="http://schemas.microsoft.com/office/drawing/2014/main" id="{62E97107-103D-4C50-8B66-8D2D27B670B8}"/>
                </a:ext>
              </a:extLst>
            </p:cNvPr>
            <p:cNvSpPr>
              <a:spLocks noChangeArrowheads="1"/>
            </p:cNvSpPr>
            <p:nvPr/>
          </p:nvSpPr>
          <p:spPr bwMode="auto">
            <a:xfrm>
              <a:off x="5092" y="3316"/>
              <a:ext cx="136" cy="136"/>
            </a:xfrm>
            <a:prstGeom prst="ellipse">
              <a:avLst/>
            </a:prstGeom>
            <a:solidFill>
              <a:schemeClr val="accent1"/>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8444" name="Ellipse 13327">
              <a:extLst>
                <a:ext uri="{FF2B5EF4-FFF2-40B4-BE49-F238E27FC236}">
                  <a16:creationId xmlns:a16="http://schemas.microsoft.com/office/drawing/2014/main" id="{FD4D76E0-5875-478B-B9AB-2B3BAADD40A9}"/>
                </a:ext>
              </a:extLst>
            </p:cNvPr>
            <p:cNvSpPr>
              <a:spLocks noChangeArrowheads="1"/>
            </p:cNvSpPr>
            <p:nvPr/>
          </p:nvSpPr>
          <p:spPr bwMode="auto">
            <a:xfrm>
              <a:off x="5332" y="2932"/>
              <a:ext cx="88" cy="88"/>
            </a:xfrm>
            <a:prstGeom prst="ellipse">
              <a:avLst/>
            </a:prstGeom>
            <a:solidFill>
              <a:schemeClr val="accent1"/>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8445" name="Ellipse 13328">
              <a:extLst>
                <a:ext uri="{FF2B5EF4-FFF2-40B4-BE49-F238E27FC236}">
                  <a16:creationId xmlns:a16="http://schemas.microsoft.com/office/drawing/2014/main" id="{A239B90F-D717-4945-BC17-8941B10DADF7}"/>
                </a:ext>
              </a:extLst>
            </p:cNvPr>
            <p:cNvSpPr>
              <a:spLocks noChangeArrowheads="1"/>
            </p:cNvSpPr>
            <p:nvPr/>
          </p:nvSpPr>
          <p:spPr bwMode="auto">
            <a:xfrm>
              <a:off x="5332" y="3172"/>
              <a:ext cx="88" cy="88"/>
            </a:xfrm>
            <a:prstGeom prst="ellipse">
              <a:avLst/>
            </a:prstGeom>
            <a:solidFill>
              <a:schemeClr val="accent1"/>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8446" name="Ellipse 13329">
              <a:extLst>
                <a:ext uri="{FF2B5EF4-FFF2-40B4-BE49-F238E27FC236}">
                  <a16:creationId xmlns:a16="http://schemas.microsoft.com/office/drawing/2014/main" id="{9FBBACE6-5129-4789-9341-DAA45ACCA911}"/>
                </a:ext>
              </a:extLst>
            </p:cNvPr>
            <p:cNvSpPr>
              <a:spLocks noChangeArrowheads="1"/>
            </p:cNvSpPr>
            <p:nvPr/>
          </p:nvSpPr>
          <p:spPr bwMode="auto">
            <a:xfrm>
              <a:off x="5332" y="3412"/>
              <a:ext cx="88" cy="88"/>
            </a:xfrm>
            <a:prstGeom prst="ellipse">
              <a:avLst/>
            </a:prstGeom>
            <a:solidFill>
              <a:schemeClr val="accent1"/>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8447" name="Ellipse 13330">
              <a:extLst>
                <a:ext uri="{FF2B5EF4-FFF2-40B4-BE49-F238E27FC236}">
                  <a16:creationId xmlns:a16="http://schemas.microsoft.com/office/drawing/2014/main" id="{3C51B9DA-2AA6-4A84-98D4-6DAC839A7C25}"/>
                </a:ext>
              </a:extLst>
            </p:cNvPr>
            <p:cNvSpPr>
              <a:spLocks noChangeArrowheads="1"/>
            </p:cNvSpPr>
            <p:nvPr/>
          </p:nvSpPr>
          <p:spPr bwMode="auto">
            <a:xfrm>
              <a:off x="4900" y="3172"/>
              <a:ext cx="88" cy="136"/>
            </a:xfrm>
            <a:prstGeom prst="ellipse">
              <a:avLst/>
            </a:prstGeom>
            <a:solidFill>
              <a:schemeClr val="accent1"/>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1" fill="hold" grpId="0" nodeType="clickEffect">
                                  <p:stCondLst>
                                    <p:cond delay="0"/>
                                  </p:stCondLst>
                                  <p:iterate type="wd">
                                    <p:tmPct val="100000"/>
                                  </p:iterate>
                                  <p:childTnLst>
                                    <p:set>
                                      <p:cBhvr>
                                        <p:cTn id="10" dur="1" fill="hold">
                                          <p:stCondLst>
                                            <p:cond delay="0"/>
                                          </p:stCondLst>
                                        </p:cTn>
                                        <p:tgtEl>
                                          <p:spTgt spid="13314">
                                            <p:txEl>
                                              <p:pRg st="0" end="0"/>
                                            </p:txEl>
                                          </p:spTgt>
                                        </p:tgtEl>
                                        <p:attrNameLst>
                                          <p:attrName>style.visibility</p:attrName>
                                        </p:attrNameLst>
                                      </p:cBhvr>
                                      <p:to>
                                        <p:strVal val="visible"/>
                                      </p:to>
                                    </p:set>
                                    <p:anim calcmode="lin" valueType="num">
                                      <p:cBhvr additive="base">
                                        <p:cTn id="11" dur="3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additive="base">
                                        <p:cTn id="12" dur="300" fill="hold"/>
                                        <p:tgtEl>
                                          <p:spTgt spid="1331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1" presetClass="entr" presetSubtype="0" fill="hold" grpId="0" nodeType="clickEffect">
                                  <p:stCondLst>
                                    <p:cond delay="0"/>
                                  </p:stCondLst>
                                  <p:childTnLst>
                                    <p:set>
                                      <p:cBhvr>
                                        <p:cTn id="16" dur="1000">
                                          <p:stCondLst>
                                            <p:cond delay="0"/>
                                          </p:stCondLst>
                                        </p:cTn>
                                        <p:tgtEl>
                                          <p:spTgt spid="13315"/>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2" name="Atem.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3316"/>
                                        </p:tgtEl>
                                        <p:attrNameLst>
                                          <p:attrName>style.visibility</p:attrName>
                                        </p:attrNameLst>
                                      </p:cBhvr>
                                      <p:to>
                                        <p:strVal val="visible"/>
                                      </p:to>
                                    </p:set>
                                    <p:animEffect transition="in" filter="wipe(up)">
                                      <p:cBhvr>
                                        <p:cTn id="21" dur="500"/>
                                        <p:tgtEl>
                                          <p:spTgt spid="13316"/>
                                        </p:tgtEl>
                                      </p:cBhvr>
                                    </p:animEffect>
                                  </p:childTnLst>
                                  <p:subTnLst>
                                    <p:audio>
                                      <p:cMediaNode>
                                        <p:cTn display="0" masterRel="sameClick">
                                          <p:stCondLst>
                                            <p:cond evt="begin" delay="0">
                                              <p:tn val="19"/>
                                            </p:cond>
                                          </p:stCondLst>
                                          <p:endCondLst>
                                            <p:cond evt="onStopAudio" delay="0">
                                              <p:tgtEl>
                                                <p:sldTgt/>
                                              </p:tgtEl>
                                            </p:cond>
                                          </p:endCondLst>
                                        </p:cTn>
                                        <p:tgtEl>
                                          <p:sndTgt r:embed="rId3" name="J_SWIM2.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6203"/>
                                        </p:tgtEl>
                                        <p:attrNameLst>
                                          <p:attrName>style.visibility</p:attrName>
                                        </p:attrNameLst>
                                      </p:cBhvr>
                                      <p:to>
                                        <p:strVal val="visible"/>
                                      </p:to>
                                    </p:set>
                                    <p:animEffect transition="in" filter="wipe(down)">
                                      <p:cBhvr>
                                        <p:cTn id="26" dur="500"/>
                                        <p:tgtEl>
                                          <p:spTgt spid="620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3323"/>
                                        </p:tgtEl>
                                        <p:attrNameLst>
                                          <p:attrName>style.visibility</p:attrName>
                                        </p:attrNameLst>
                                      </p:cBhvr>
                                      <p:to>
                                        <p:strVal val="visible"/>
                                      </p:to>
                                    </p:set>
                                    <p:animEffect transition="in" filter="dissolve">
                                      <p:cBhvr>
                                        <p:cTn id="31" dur="500"/>
                                        <p:tgtEl>
                                          <p:spTgt spid="13323"/>
                                        </p:tgtEl>
                                      </p:cBhvr>
                                    </p:animEffect>
                                  </p:childTnLst>
                                  <p:subTnLst>
                                    <p:audio>
                                      <p:cMediaNode>
                                        <p:cTn display="0" masterRel="sameClick">
                                          <p:stCondLst>
                                            <p:cond evt="begin" delay="0">
                                              <p:tn val="29"/>
                                            </p:cond>
                                          </p:stCondLst>
                                          <p:endCondLst>
                                            <p:cond evt="onStopAudio" delay="0">
                                              <p:tgtEl>
                                                <p:sldTgt/>
                                              </p:tgtEl>
                                            </p:cond>
                                          </p:endCondLst>
                                        </p:cTn>
                                        <p:tgtEl>
                                          <p:sndTgt r:embed="rId2" name="Atem.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324"/>
                                        </p:tgtEl>
                                        <p:attrNameLst>
                                          <p:attrName>style.visibility</p:attrName>
                                        </p:attrNameLst>
                                      </p:cBhvr>
                                      <p:to>
                                        <p:strVal val="visible"/>
                                      </p:to>
                                    </p:set>
                                    <p:anim calcmode="lin" valueType="num">
                                      <p:cBhvr additive="base">
                                        <p:cTn id="36" dur="500" fill="hold"/>
                                        <p:tgtEl>
                                          <p:spTgt spid="13324"/>
                                        </p:tgtEl>
                                        <p:attrNameLst>
                                          <p:attrName>ppt_x</p:attrName>
                                        </p:attrNameLst>
                                      </p:cBhvr>
                                      <p:tavLst>
                                        <p:tav tm="0">
                                          <p:val>
                                            <p:strVal val="#ppt_x"/>
                                          </p:val>
                                        </p:tav>
                                        <p:tav tm="100000">
                                          <p:val>
                                            <p:strVal val="#ppt_x"/>
                                          </p:val>
                                        </p:tav>
                                      </p:tavLst>
                                    </p:anim>
                                    <p:anim calcmode="lin" valueType="num">
                                      <p:cBhvr additive="base">
                                        <p:cTn id="37" dur="500" fill="hold"/>
                                        <p:tgtEl>
                                          <p:spTgt spid="13324"/>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3325"/>
                                        </p:tgtEl>
                                        <p:attrNameLst>
                                          <p:attrName>style.visibility</p:attrName>
                                        </p:attrNameLst>
                                      </p:cBhvr>
                                      <p:to>
                                        <p:strVal val="visible"/>
                                      </p:to>
                                    </p:set>
                                    <p:animEffect transition="in" filter="dissolve">
                                      <p:cBhvr>
                                        <p:cTn id="42" dur="500"/>
                                        <p:tgtEl>
                                          <p:spTgt spid="13325"/>
                                        </p:tgtEl>
                                      </p:cBhvr>
                                    </p:animEffect>
                                  </p:childTnLst>
                                  <p:subTnLst>
                                    <p:audio>
                                      <p:cMediaNode>
                                        <p:cTn display="0" masterRel="sameClick">
                                          <p:stCondLst>
                                            <p:cond evt="begin" delay="0">
                                              <p:tn val="40"/>
                                            </p:cond>
                                          </p:stCondLst>
                                          <p:endCondLst>
                                            <p:cond evt="onStopAudio" delay="0">
                                              <p:tgtEl>
                                                <p:sldTgt/>
                                              </p:tgtEl>
                                            </p:cond>
                                          </p:endCondLst>
                                        </p:cTn>
                                        <p:tgtEl>
                                          <p:sndTgt r:embed="rId2" name="Atem.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dissolve">
                                      <p:cBhvr>
                                        <p:cTn id="47" dur="500"/>
                                        <p:tgtEl>
                                          <p:spTgt spid="56"/>
                                        </p:tgtEl>
                                      </p:cBhvr>
                                    </p:animEffect>
                                  </p:childTnLst>
                                  <p:subTnLst>
                                    <p:audio>
                                      <p:cMediaNode>
                                        <p:cTn display="0" masterRel="sameClick">
                                          <p:stCondLst>
                                            <p:cond evt="begin" delay="0">
                                              <p:tn val="45"/>
                                            </p:cond>
                                          </p:stCondLst>
                                          <p:endCondLst>
                                            <p:cond evt="onStopAudio" delay="0">
                                              <p:tgtEl>
                                                <p:sldTgt/>
                                              </p:tgtEl>
                                            </p:cond>
                                          </p:endCondLst>
                                        </p:cTn>
                                        <p:tgtEl>
                                          <p:sndTgt r:embed="rId4" name="Gäru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 grpId="0" autoUpdateAnimBg="0"/>
      <p:bldP spid="13314" grpId="0" build="p" autoUpdateAnimBg="0"/>
      <p:bldP spid="13315" grpId="0" animBg="1"/>
      <p:bldP spid="13316" grpId="0" animBg="1"/>
      <p:bldP spid="13323" grpId="0" animBg="1"/>
      <p:bldP spid="13324" grpId="0" animBg="1"/>
      <p:bldP spid="133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5" name="Object 1">
            <a:extLst>
              <a:ext uri="{FF2B5EF4-FFF2-40B4-BE49-F238E27FC236}">
                <a16:creationId xmlns:a16="http://schemas.microsoft.com/office/drawing/2014/main" id="{90FDD99B-F22C-44EF-BA4A-44BCB05AC8BC}"/>
              </a:ext>
            </a:extLst>
          </p:cNvPr>
          <p:cNvGraphicFramePr>
            <a:graphicFrameLocks/>
          </p:cNvGraphicFramePr>
          <p:nvPr/>
        </p:nvGraphicFramePr>
        <p:xfrm>
          <a:off x="457200" y="1296988"/>
          <a:ext cx="8685213" cy="4494212"/>
        </p:xfrm>
        <a:graphic>
          <a:graphicData uri="http://schemas.openxmlformats.org/presentationml/2006/ole">
            <mc:AlternateContent xmlns:mc="http://schemas.openxmlformats.org/markup-compatibility/2006">
              <mc:Choice xmlns:v="urn:schemas-microsoft-com:vml" Requires="v">
                <p:oleObj spid="_x0000_s1026" name="Dokument" r:id="rId3" imgW="5760720" imgH="2977920" progId="Word.Document.6">
                  <p:embed/>
                </p:oleObj>
              </mc:Choice>
              <mc:Fallback>
                <p:oleObj name="Dokument" r:id="rId3" imgW="5760720" imgH="2977920" progId="Word.Document.6">
                  <p:embed/>
                  <p:pic>
                    <p:nvPicPr>
                      <p:cNvPr id="0" name="Object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96988"/>
                        <a:ext cx="8685213" cy="449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Form 15360">
            <a:extLst>
              <a:ext uri="{FF2B5EF4-FFF2-40B4-BE49-F238E27FC236}">
                <a16:creationId xmlns:a16="http://schemas.microsoft.com/office/drawing/2014/main" id="{62226A8B-3C58-45BE-9F03-7341A1C62E19}"/>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3.2.1 </a:t>
            </a:r>
            <a:r>
              <a:rPr lang="de-DE" altLang="de-DE" b="1">
                <a:solidFill>
                  <a:schemeClr val="tx2"/>
                </a:solidFill>
                <a:latin typeface="Times New Roman" panose="02020603050405020304" pitchFamily="18" charset="0"/>
                <a:cs typeface="Arial" panose="020B0604020202020204" pitchFamily="34" charset="0"/>
              </a:rPr>
              <a:t>Abbau von  Glucose mit O</a:t>
            </a:r>
            <a:r>
              <a:rPr lang="de-DE" altLang="de-DE" b="1" baseline="-25000">
                <a:solidFill>
                  <a:schemeClr val="tx2"/>
                </a:solidFill>
                <a:latin typeface="Times New Roman" panose="02020603050405020304" pitchFamily="18" charset="0"/>
                <a:cs typeface="Arial" panose="020B0604020202020204" pitchFamily="34" charset="0"/>
              </a:rPr>
              <a:t>2</a:t>
            </a:r>
            <a:r>
              <a:rPr lang="de-DE" altLang="de-DE" b="1">
                <a:solidFill>
                  <a:schemeClr val="tx2"/>
                </a:solidFill>
                <a:latin typeface="Times New Roman" panose="02020603050405020304" pitchFamily="18" charset="0"/>
                <a:cs typeface="Arial" panose="020B0604020202020204" pitchFamily="34" charset="0"/>
              </a:rPr>
              <a:t> als Elektronenakzeptor </a:t>
            </a:r>
          </a:p>
        </p:txBody>
      </p:sp>
      <p:sp>
        <p:nvSpPr>
          <p:cNvPr id="15362" name="Rechteck 15361">
            <a:extLst>
              <a:ext uri="{FF2B5EF4-FFF2-40B4-BE49-F238E27FC236}">
                <a16:creationId xmlns:a16="http://schemas.microsoft.com/office/drawing/2014/main" id="{65CDB540-13AA-41C4-ABB8-44B63DFC0A42}"/>
              </a:ext>
            </a:extLst>
          </p:cNvPr>
          <p:cNvSpPr>
            <a:spLocks noChangeArrowheads="1"/>
          </p:cNvSpPr>
          <p:nvPr/>
        </p:nvSpPr>
        <p:spPr bwMode="auto">
          <a:xfrm>
            <a:off x="419100" y="2667000"/>
            <a:ext cx="83058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44000"/>
              </a:lnSpc>
            </a:pPr>
            <a:r>
              <a:rPr lang="de-DE" altLang="de-DE" b="1">
                <a:latin typeface="Times New Roman" panose="02020603050405020304" pitchFamily="18" charset="0"/>
              </a:rPr>
              <a:t>Bekannte Stoffwechselwege (2 Semester) der GIycolyse, des Citratcyclus und der Atmungskette. Neben der GIycolyse existieren noch andere Wege des Glucoseabbaus. Die maximale ATP--Ausbeute beträgt 38 mol /mol Glucose.</a:t>
            </a:r>
          </a:p>
          <a:p>
            <a:pPr>
              <a:lnSpc>
                <a:spcPct val="144000"/>
              </a:lnSpc>
            </a:pPr>
            <a:endParaRPr lang="de-DE" altLang="de-DE" b="1">
              <a:latin typeface="Times New Roman" panose="02020603050405020304" pitchFamily="18" charset="0"/>
            </a:endParaRPr>
          </a:p>
          <a:p>
            <a:pPr>
              <a:spcBef>
                <a:spcPct val="50000"/>
              </a:spcBef>
            </a:pPr>
            <a:endParaRPr lang="de-DE" altLang="de-DE" b="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15361">
                                            <p:txEl>
                                              <p:pRg st="0" end="0"/>
                                            </p:txEl>
                                          </p:spTgt>
                                        </p:tgtEl>
                                        <p:attrNameLst>
                                          <p:attrName>style.visibility</p:attrName>
                                        </p:attrNameLst>
                                      </p:cBhvr>
                                      <p:to>
                                        <p:strVal val="visible"/>
                                      </p:to>
                                    </p:set>
                                    <p:anim calcmode="lin" valueType="num">
                                      <p:cBhvr additive="base">
                                        <p:cTn id="7" dur="300" fill="hold"/>
                                        <p:tgtEl>
                                          <p:spTgt spid="15361">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15361">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hteck 16384">
            <a:extLst>
              <a:ext uri="{FF2B5EF4-FFF2-40B4-BE49-F238E27FC236}">
                <a16:creationId xmlns:a16="http://schemas.microsoft.com/office/drawing/2014/main" id="{A11523A2-FF0B-4CAC-8329-0D4F7281867F}"/>
              </a:ext>
            </a:extLst>
          </p:cNvPr>
          <p:cNvSpPr>
            <a:spLocks noChangeArrowheads="1"/>
          </p:cNvSpPr>
          <p:nvPr/>
        </p:nvSpPr>
        <p:spPr bwMode="auto">
          <a:xfrm>
            <a:off x="381000" y="685800"/>
            <a:ext cx="8458200"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44000"/>
              </a:lnSpc>
            </a:pPr>
            <a:r>
              <a:rPr lang="de-DE" altLang="de-DE" b="1">
                <a:latin typeface="Times New Roman" panose="02020603050405020304" pitchFamily="18" charset="0"/>
              </a:rPr>
              <a:t>ATP wird dabei auf 2 Arten gewonnen:</a:t>
            </a:r>
          </a:p>
          <a:p>
            <a:pPr>
              <a:lnSpc>
                <a:spcPct val="144000"/>
              </a:lnSpc>
            </a:pPr>
            <a:endParaRPr lang="de-DE" altLang="de-DE" b="1">
              <a:latin typeface="Times New Roman" panose="02020603050405020304" pitchFamily="18" charset="0"/>
            </a:endParaRPr>
          </a:p>
          <a:p>
            <a:r>
              <a:rPr lang="de-DE" altLang="de-DE" b="1" i="1">
                <a:latin typeface="Times New Roman" panose="02020603050405020304" pitchFamily="18" charset="0"/>
              </a:rPr>
              <a:t>Substratkettenphosphorylierung:</a:t>
            </a:r>
          </a:p>
          <a:p>
            <a:r>
              <a:rPr lang="de-DE" altLang="de-DE" b="1">
                <a:latin typeface="Times New Roman" panose="02020603050405020304" pitchFamily="18" charset="0"/>
              </a:rPr>
              <a:t>z.B. 1,3-DiphosphogIycerat + ADP	. 3 Phosphoglycerat + ATP</a:t>
            </a:r>
          </a:p>
          <a:p>
            <a:r>
              <a:rPr lang="de-DE" altLang="de-DE" b="1">
                <a:latin typeface="Times New Roman" panose="02020603050405020304" pitchFamily="18" charset="0"/>
              </a:rPr>
              <a:t>Oxidative Phosphorylierung</a:t>
            </a:r>
          </a:p>
          <a:p>
            <a:r>
              <a:rPr lang="de-DE" altLang="de-DE" b="1">
                <a:latin typeface="Times New Roman" panose="02020603050405020304" pitchFamily="18" charset="0"/>
              </a:rPr>
              <a:t>durch Kopplung der Redoxreaktionen der Atmungskette mit der ATP - Synthese (elektrochemischer Protonengradient.</a:t>
            </a:r>
          </a:p>
          <a:p>
            <a:r>
              <a:rPr lang="de-DE" altLang="de-DE">
                <a:latin typeface="Times New Roman" panose="02020603050405020304" pitchFamily="18" charset="0"/>
              </a:rPr>
              <a:t>1</a:t>
            </a:r>
          </a:p>
          <a:p>
            <a:pPr>
              <a:spcBef>
                <a:spcPct val="50000"/>
              </a:spcBef>
            </a:pPr>
            <a:endParaRPr lang="de-DE" altLang="de-DE">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16385">
                                            <p:txEl>
                                              <p:pRg st="0" end="0"/>
                                            </p:txEl>
                                          </p:spTgt>
                                        </p:tgtEl>
                                        <p:attrNameLst>
                                          <p:attrName>style.visibility</p:attrName>
                                        </p:attrNameLst>
                                      </p:cBhvr>
                                      <p:to>
                                        <p:strVal val="visible"/>
                                      </p:to>
                                    </p:set>
                                    <p:anim calcmode="lin" valueType="num">
                                      <p:cBhvr additive="base">
                                        <p:cTn id="7" dur="300" fill="hold"/>
                                        <p:tgtEl>
                                          <p:spTgt spid="16385">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1638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16385">
                                            <p:txEl>
                                              <p:pRg st="2" end="2"/>
                                            </p:txEl>
                                          </p:spTgt>
                                        </p:tgtEl>
                                        <p:attrNameLst>
                                          <p:attrName>style.visibility</p:attrName>
                                        </p:attrNameLst>
                                      </p:cBhvr>
                                      <p:to>
                                        <p:strVal val="visible"/>
                                      </p:to>
                                    </p:set>
                                    <p:anim calcmode="lin" valueType="num">
                                      <p:cBhvr additive="base">
                                        <p:cTn id="13" dur="300" fill="hold"/>
                                        <p:tgtEl>
                                          <p:spTgt spid="16385">
                                            <p:txEl>
                                              <p:pRg st="2" end="2"/>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1638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16385">
                                            <p:txEl>
                                              <p:pRg st="3" end="3"/>
                                            </p:txEl>
                                          </p:spTgt>
                                        </p:tgtEl>
                                        <p:attrNameLst>
                                          <p:attrName>style.visibility</p:attrName>
                                        </p:attrNameLst>
                                      </p:cBhvr>
                                      <p:to>
                                        <p:strVal val="visible"/>
                                      </p:to>
                                    </p:set>
                                    <p:anim calcmode="lin" valueType="num">
                                      <p:cBhvr additive="base">
                                        <p:cTn id="19" dur="300" fill="hold"/>
                                        <p:tgtEl>
                                          <p:spTgt spid="16385">
                                            <p:txEl>
                                              <p:pRg st="3" end="3"/>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1638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iterate type="wd">
                                    <p:tmPct val="100000"/>
                                  </p:iterate>
                                  <p:childTnLst>
                                    <p:set>
                                      <p:cBhvr>
                                        <p:cTn id="24" dur="1" fill="hold">
                                          <p:stCondLst>
                                            <p:cond delay="0"/>
                                          </p:stCondLst>
                                        </p:cTn>
                                        <p:tgtEl>
                                          <p:spTgt spid="16385">
                                            <p:txEl>
                                              <p:pRg st="4" end="4"/>
                                            </p:txEl>
                                          </p:spTgt>
                                        </p:tgtEl>
                                        <p:attrNameLst>
                                          <p:attrName>style.visibility</p:attrName>
                                        </p:attrNameLst>
                                      </p:cBhvr>
                                      <p:to>
                                        <p:strVal val="visible"/>
                                      </p:to>
                                    </p:set>
                                    <p:anim calcmode="lin" valueType="num">
                                      <p:cBhvr additive="base">
                                        <p:cTn id="25" dur="300" fill="hold"/>
                                        <p:tgtEl>
                                          <p:spTgt spid="16385">
                                            <p:txEl>
                                              <p:pRg st="4" end="4"/>
                                            </p:txEl>
                                          </p:spTgt>
                                        </p:tgtEl>
                                        <p:attrNameLst>
                                          <p:attrName>ppt_x</p:attrName>
                                        </p:attrNameLst>
                                      </p:cBhvr>
                                      <p:tavLst>
                                        <p:tav tm="0">
                                          <p:val>
                                            <p:strVal val="#ppt_x"/>
                                          </p:val>
                                        </p:tav>
                                        <p:tav tm="100000">
                                          <p:val>
                                            <p:strVal val="#ppt_x"/>
                                          </p:val>
                                        </p:tav>
                                      </p:tavLst>
                                    </p:anim>
                                    <p:anim calcmode="lin" valueType="num">
                                      <p:cBhvr additive="base">
                                        <p:cTn id="26" dur="300" fill="hold"/>
                                        <p:tgtEl>
                                          <p:spTgt spid="1638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iterate type="wd">
                                    <p:tmPct val="100000"/>
                                  </p:iterate>
                                  <p:childTnLst>
                                    <p:set>
                                      <p:cBhvr>
                                        <p:cTn id="30" dur="1" fill="hold">
                                          <p:stCondLst>
                                            <p:cond delay="0"/>
                                          </p:stCondLst>
                                        </p:cTn>
                                        <p:tgtEl>
                                          <p:spTgt spid="16385">
                                            <p:txEl>
                                              <p:pRg st="5" end="5"/>
                                            </p:txEl>
                                          </p:spTgt>
                                        </p:tgtEl>
                                        <p:attrNameLst>
                                          <p:attrName>style.visibility</p:attrName>
                                        </p:attrNameLst>
                                      </p:cBhvr>
                                      <p:to>
                                        <p:strVal val="visible"/>
                                      </p:to>
                                    </p:set>
                                    <p:anim calcmode="lin" valueType="num">
                                      <p:cBhvr additive="base">
                                        <p:cTn id="31" dur="300" fill="hold"/>
                                        <p:tgtEl>
                                          <p:spTgt spid="16385">
                                            <p:txEl>
                                              <p:pRg st="5" end="5"/>
                                            </p:txEl>
                                          </p:spTgt>
                                        </p:tgtEl>
                                        <p:attrNameLst>
                                          <p:attrName>ppt_x</p:attrName>
                                        </p:attrNameLst>
                                      </p:cBhvr>
                                      <p:tavLst>
                                        <p:tav tm="0">
                                          <p:val>
                                            <p:strVal val="#ppt_x"/>
                                          </p:val>
                                        </p:tav>
                                        <p:tav tm="100000">
                                          <p:val>
                                            <p:strVal val="#ppt_x"/>
                                          </p:val>
                                        </p:tav>
                                      </p:tavLst>
                                    </p:anim>
                                    <p:anim calcmode="lin" valueType="num">
                                      <p:cBhvr additive="base">
                                        <p:cTn id="32" dur="300" fill="hold"/>
                                        <p:tgtEl>
                                          <p:spTgt spid="16385">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iterate type="wd">
                                    <p:tmPct val="100000"/>
                                  </p:iterate>
                                  <p:childTnLst>
                                    <p:set>
                                      <p:cBhvr>
                                        <p:cTn id="36" dur="1" fill="hold">
                                          <p:stCondLst>
                                            <p:cond delay="0"/>
                                          </p:stCondLst>
                                        </p:cTn>
                                        <p:tgtEl>
                                          <p:spTgt spid="16385">
                                            <p:txEl>
                                              <p:pRg st="6" end="6"/>
                                            </p:txEl>
                                          </p:spTgt>
                                        </p:tgtEl>
                                        <p:attrNameLst>
                                          <p:attrName>style.visibility</p:attrName>
                                        </p:attrNameLst>
                                      </p:cBhvr>
                                      <p:to>
                                        <p:strVal val="visible"/>
                                      </p:to>
                                    </p:set>
                                    <p:anim calcmode="lin" valueType="num">
                                      <p:cBhvr additive="base">
                                        <p:cTn id="37" dur="300" fill="hold"/>
                                        <p:tgtEl>
                                          <p:spTgt spid="16385">
                                            <p:txEl>
                                              <p:pRg st="6" end="6"/>
                                            </p:txEl>
                                          </p:spTgt>
                                        </p:tgtEl>
                                        <p:attrNameLst>
                                          <p:attrName>ppt_x</p:attrName>
                                        </p:attrNameLst>
                                      </p:cBhvr>
                                      <p:tavLst>
                                        <p:tav tm="0">
                                          <p:val>
                                            <p:strVal val="#ppt_x"/>
                                          </p:val>
                                        </p:tav>
                                        <p:tav tm="100000">
                                          <p:val>
                                            <p:strVal val="#ppt_x"/>
                                          </p:val>
                                        </p:tav>
                                      </p:tavLst>
                                    </p:anim>
                                    <p:anim calcmode="lin" valueType="num">
                                      <p:cBhvr additive="base">
                                        <p:cTn id="38" dur="300" fill="hold"/>
                                        <p:tgtEl>
                                          <p:spTgt spid="16385">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Rechteck 17408">
            <a:extLst>
              <a:ext uri="{FF2B5EF4-FFF2-40B4-BE49-F238E27FC236}">
                <a16:creationId xmlns:a16="http://schemas.microsoft.com/office/drawing/2014/main" id="{7991AEA6-1F23-4BC8-AE22-AFE491ED086B}"/>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967288" cy="649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Rechteck 17409">
            <a:extLst>
              <a:ext uri="{FF2B5EF4-FFF2-40B4-BE49-F238E27FC236}">
                <a16:creationId xmlns:a16="http://schemas.microsoft.com/office/drawing/2014/main" id="{30BCDD2C-1DC8-4131-944A-06D84D734959}"/>
              </a:ext>
            </a:extLst>
          </p:cNvPr>
          <p:cNvSpPr>
            <a:spLocks noChangeArrowheads="1"/>
          </p:cNvSpPr>
          <p:nvPr/>
        </p:nvSpPr>
        <p:spPr bwMode="auto">
          <a:xfrm>
            <a:off x="6018213" y="1066800"/>
            <a:ext cx="31242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Glykolyse</a:t>
            </a:r>
          </a:p>
          <a:p>
            <a:pPr>
              <a:spcBef>
                <a:spcPct val="50000"/>
              </a:spcBef>
            </a:pPr>
            <a:r>
              <a:rPr lang="de-DE" altLang="de-DE">
                <a:latin typeface="Times New Roman" panose="02020603050405020304" pitchFamily="18" charset="0"/>
              </a:rPr>
              <a:t>aus  Karlsson Biochemie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7409"/>
                                        </p:tgtEl>
                                        <p:attrNameLst>
                                          <p:attrName>style.visibility</p:attrName>
                                        </p:attrNameLst>
                                      </p:cBhvr>
                                      <p:to>
                                        <p:strVal val="visible"/>
                                      </p:to>
                                    </p:set>
                                    <p:animEffect transition="in" filter="box(out)">
                                      <p:cBhvr>
                                        <p:cTn id="7" dur="500"/>
                                        <p:tgtEl>
                                          <p:spTgt spid="17409"/>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7410"/>
                                        </p:tgtEl>
                                        <p:attrNameLst>
                                          <p:attrName>style.visibility</p:attrName>
                                        </p:attrNameLst>
                                      </p:cBhvr>
                                      <p:to>
                                        <p:strVal val="visible"/>
                                      </p:to>
                                    </p:set>
                                    <p:anim calcmode="lin" valueType="num">
                                      <p:cBhvr additive="base">
                                        <p:cTn id="12" dur="500" fill="hold"/>
                                        <p:tgtEl>
                                          <p:spTgt spid="17410"/>
                                        </p:tgtEl>
                                        <p:attrNameLst>
                                          <p:attrName>ppt_x</p:attrName>
                                        </p:attrNameLst>
                                      </p:cBhvr>
                                      <p:tavLst>
                                        <p:tav tm="0">
                                          <p:val>
                                            <p:strVal val="0-#ppt_w/2"/>
                                          </p:val>
                                        </p:tav>
                                        <p:tav tm="100000">
                                          <p:val>
                                            <p:strVal val="#ppt_x"/>
                                          </p:val>
                                        </p:tav>
                                      </p:tavLst>
                                    </p:anim>
                                    <p:anim calcmode="lin" valueType="num">
                                      <p:cBhvr additive="base">
                                        <p:cTn id="13" dur="500" fill="hold"/>
                                        <p:tgtEl>
                                          <p:spTgt spid="174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Zisch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Rechteck 18432">
            <a:extLst>
              <a:ext uri="{FF2B5EF4-FFF2-40B4-BE49-F238E27FC236}">
                <a16:creationId xmlns:a16="http://schemas.microsoft.com/office/drawing/2014/main" id="{90D032EC-B477-46CA-B0B8-857F3DC9CB8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78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Rechteck 18433">
            <a:extLst>
              <a:ext uri="{FF2B5EF4-FFF2-40B4-BE49-F238E27FC236}">
                <a16:creationId xmlns:a16="http://schemas.microsoft.com/office/drawing/2014/main" id="{1C0EA3B1-E12D-4FA4-AB58-7FCB03CB7DF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0"/>
            <a:ext cx="4570413" cy="667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box(out)">
                                      <p:cBhvr>
                                        <p:cTn id="7" dur="500"/>
                                        <p:tgtEl>
                                          <p:spTgt spid="18433"/>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box(out)">
                                      <p:cBhvr>
                                        <p:cTn id="12" dur="500"/>
                                        <p:tgtEl>
                                          <p:spTgt spid="18434"/>
                                        </p:tgtEl>
                                      </p:cBhvr>
                                    </p:animEffect>
                                  </p:childTnLst>
                                  <p:subTnLst>
                                    <p:audio>
                                      <p:cMediaNode>
                                        <p:cTn display="0" masterRel="sameClick">
                                          <p:stCondLst>
                                            <p:cond evt="begin" delay="0">
                                              <p:tn val="10"/>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rm 19456">
            <a:extLst>
              <a:ext uri="{FF2B5EF4-FFF2-40B4-BE49-F238E27FC236}">
                <a16:creationId xmlns:a16="http://schemas.microsoft.com/office/drawing/2014/main" id="{69140988-CCFC-4598-8B83-85CB381C95E1}"/>
              </a:ext>
            </a:extLst>
          </p:cNvPr>
          <p:cNvSpPr>
            <a:spLocks noGrp="1" noChangeArrowheads="1"/>
          </p:cNvSpPr>
          <p:nvPr>
            <p:ph type="title"/>
          </p:nvPr>
        </p:nvSpPr>
        <p:spPr>
          <a:noFill/>
        </p:spPr>
        <p:txBody>
          <a:bodyPr/>
          <a:lstStyle/>
          <a:p>
            <a:pPr marL="0" indent="0" defTabSz="914400"/>
            <a:r>
              <a:rPr lang="de-DE" altLang="de-DE" b="1">
                <a:solidFill>
                  <a:schemeClr val="tx2"/>
                </a:solidFill>
                <a:latin typeface="Times New Roman" panose="02020603050405020304" pitchFamily="18" charset="0"/>
                <a:cs typeface="Arial" panose="020B0604020202020204" pitchFamily="34" charset="0"/>
              </a:rPr>
              <a:t>3.2.2  Unvollständige Oxidation zu Essigsäure</a:t>
            </a:r>
          </a:p>
        </p:txBody>
      </p:sp>
      <p:graphicFrame>
        <p:nvGraphicFramePr>
          <p:cNvPr id="19458" name="Object 2">
            <a:extLst>
              <a:ext uri="{FF2B5EF4-FFF2-40B4-BE49-F238E27FC236}">
                <a16:creationId xmlns:a16="http://schemas.microsoft.com/office/drawing/2014/main" id="{EDBBBC54-AA3C-42D8-A3BB-FFF9819F6259}"/>
              </a:ext>
            </a:extLst>
          </p:cNvPr>
          <p:cNvGraphicFramePr>
            <a:graphicFrameLocks/>
          </p:cNvGraphicFramePr>
          <p:nvPr/>
        </p:nvGraphicFramePr>
        <p:xfrm>
          <a:off x="93663" y="2282825"/>
          <a:ext cx="9048750" cy="2981325"/>
        </p:xfrm>
        <a:graphic>
          <a:graphicData uri="http://schemas.openxmlformats.org/presentationml/2006/ole">
            <mc:AlternateContent xmlns:mc="http://schemas.openxmlformats.org/markup-compatibility/2006">
              <mc:Choice xmlns:v="urn:schemas-microsoft-com:vml" Requires="v">
                <p:oleObj spid="_x0000_s2085" name="Dokument" r:id="rId5" imgW="8862840" imgH="2919240" progId="Word.Document.6">
                  <p:embed/>
                </p:oleObj>
              </mc:Choice>
              <mc:Fallback>
                <p:oleObj name="Dokument" r:id="rId5" imgW="8862840" imgH="2919240" progId="Word.Document.6">
                  <p:embed/>
                  <p:pic>
                    <p:nvPicPr>
                      <p:cNvPr id="0" name="Object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663" y="2282825"/>
                        <a:ext cx="9048750"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7531" name="Group 24">
            <a:extLst>
              <a:ext uri="{FF2B5EF4-FFF2-40B4-BE49-F238E27FC236}">
                <a16:creationId xmlns:a16="http://schemas.microsoft.com/office/drawing/2014/main" id="{455967B4-8191-45F9-8914-AB665E6FCB24}"/>
              </a:ext>
            </a:extLst>
          </p:cNvPr>
          <p:cNvGrpSpPr>
            <a:grpSpLocks/>
          </p:cNvGrpSpPr>
          <p:nvPr/>
        </p:nvGrpSpPr>
        <p:grpSpPr bwMode="auto">
          <a:xfrm>
            <a:off x="1835150" y="5003800"/>
            <a:ext cx="7080250" cy="1238250"/>
            <a:chOff x="1156" y="3152"/>
            <a:chExt cx="4460" cy="780"/>
          </a:xfrm>
        </p:grpSpPr>
        <p:sp>
          <p:nvSpPr>
            <p:cNvPr id="2064" name="Würfel 19458">
              <a:extLst>
                <a:ext uri="{FF2B5EF4-FFF2-40B4-BE49-F238E27FC236}">
                  <a16:creationId xmlns:a16="http://schemas.microsoft.com/office/drawing/2014/main" id="{B69ACB89-48E5-4276-ACF1-DD00ACDDDC40}"/>
                </a:ext>
              </a:extLst>
            </p:cNvPr>
            <p:cNvSpPr>
              <a:spLocks noChangeArrowheads="1"/>
            </p:cNvSpPr>
            <p:nvPr/>
          </p:nvSpPr>
          <p:spPr bwMode="auto">
            <a:xfrm>
              <a:off x="1156" y="3316"/>
              <a:ext cx="472" cy="616"/>
            </a:xfrm>
            <a:prstGeom prst="cube">
              <a:avLst>
                <a:gd name="adj" fmla="val 24995"/>
              </a:avLst>
            </a:prstGeom>
            <a:solidFill>
              <a:srgbClr val="FFFFFF"/>
            </a:solidFill>
            <a:ln w="12700" algn="ctr">
              <a:solidFill>
                <a:schemeClr val="bg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9460" name="Rechteck 19459">
              <a:extLst>
                <a:ext uri="{FF2B5EF4-FFF2-40B4-BE49-F238E27FC236}">
                  <a16:creationId xmlns:a16="http://schemas.microsoft.com/office/drawing/2014/main" id="{56374891-853D-481B-AC45-7AD5BD10658D}"/>
                </a:ext>
              </a:extLst>
            </p:cNvPr>
            <p:cNvSpPr>
              <a:spLocks noChangeArrowheads="1"/>
            </p:cNvSpPr>
            <p:nvPr/>
          </p:nvSpPr>
          <p:spPr bwMode="auto">
            <a:xfrm>
              <a:off x="1200" y="3600"/>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900">
                  <a:solidFill>
                    <a:schemeClr val="accent2"/>
                  </a:solidFill>
                  <a:effectLst>
                    <a:outerShdw blurRad="38100" dist="38100" dir="2700000" algn="tl">
                      <a:srgbClr val="FFFFFF"/>
                    </a:outerShdw>
                  </a:effectLst>
                  <a:latin typeface="Times New Roman" panose="02020603050405020304" pitchFamily="18" charset="0"/>
                </a:rPr>
                <a:t>Zucker</a:t>
              </a:r>
            </a:p>
          </p:txBody>
        </p:sp>
        <p:sp>
          <p:nvSpPr>
            <p:cNvPr id="2066" name="Gerade Verbindung 19460">
              <a:extLst>
                <a:ext uri="{FF2B5EF4-FFF2-40B4-BE49-F238E27FC236}">
                  <a16:creationId xmlns:a16="http://schemas.microsoft.com/office/drawing/2014/main" id="{2F2FB91B-793F-4B2A-9ABA-B8AC30426DAB}"/>
                </a:ext>
              </a:extLst>
            </p:cNvPr>
            <p:cNvSpPr>
              <a:spLocks noChangeShapeType="1"/>
            </p:cNvSpPr>
            <p:nvPr/>
          </p:nvSpPr>
          <p:spPr bwMode="auto">
            <a:xfrm>
              <a:off x="1824" y="3600"/>
              <a:ext cx="480" cy="0"/>
            </a:xfrm>
            <a:prstGeom prst="line">
              <a:avLst/>
            </a:prstGeom>
            <a:noFill/>
            <a:ln w="254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2067" name="Ellipse 19461">
              <a:extLst>
                <a:ext uri="{FF2B5EF4-FFF2-40B4-BE49-F238E27FC236}">
                  <a16:creationId xmlns:a16="http://schemas.microsoft.com/office/drawing/2014/main" id="{83B8893C-86E8-49E8-883C-6F9FB5EE6FEA}"/>
                </a:ext>
              </a:extLst>
            </p:cNvPr>
            <p:cNvSpPr>
              <a:spLocks noChangeArrowheads="1"/>
            </p:cNvSpPr>
            <p:nvPr/>
          </p:nvSpPr>
          <p:spPr bwMode="auto">
            <a:xfrm>
              <a:off x="2452" y="3460"/>
              <a:ext cx="904" cy="376"/>
            </a:xfrm>
            <a:prstGeom prst="ellipse">
              <a:avLst/>
            </a:prstGeom>
            <a:gradFill rotWithShape="0">
              <a:gsLst>
                <a:gs pos="0">
                  <a:srgbClr val="FFFFFF"/>
                </a:gs>
                <a:gs pos="100000">
                  <a:schemeClr val="tx1"/>
                </a:gs>
              </a:gsLst>
              <a:path path="shape">
                <a:fillToRect l="50000" t="50000" r="50000" b="50000"/>
              </a:path>
            </a:gra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68" name="Gerade Verbindung 19462">
              <a:extLst>
                <a:ext uri="{FF2B5EF4-FFF2-40B4-BE49-F238E27FC236}">
                  <a16:creationId xmlns:a16="http://schemas.microsoft.com/office/drawing/2014/main" id="{FE4A5384-A6D7-4FB4-9BEF-06E48F8B3354}"/>
                </a:ext>
              </a:extLst>
            </p:cNvPr>
            <p:cNvSpPr>
              <a:spLocks noChangeShapeType="1"/>
            </p:cNvSpPr>
            <p:nvPr/>
          </p:nvSpPr>
          <p:spPr bwMode="auto">
            <a:xfrm>
              <a:off x="3504" y="3600"/>
              <a:ext cx="528" cy="0"/>
            </a:xfrm>
            <a:prstGeom prst="line">
              <a:avLst/>
            </a:prstGeom>
            <a:noFill/>
            <a:ln w="254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2069" name="Ellipse 19463">
              <a:extLst>
                <a:ext uri="{FF2B5EF4-FFF2-40B4-BE49-F238E27FC236}">
                  <a16:creationId xmlns:a16="http://schemas.microsoft.com/office/drawing/2014/main" id="{4409C21D-D49B-4B14-8115-5D908A73866C}"/>
                </a:ext>
              </a:extLst>
            </p:cNvPr>
            <p:cNvSpPr>
              <a:spLocks noChangeArrowheads="1"/>
            </p:cNvSpPr>
            <p:nvPr/>
          </p:nvSpPr>
          <p:spPr bwMode="auto">
            <a:xfrm>
              <a:off x="4180" y="3316"/>
              <a:ext cx="136" cy="136"/>
            </a:xfrm>
            <a:prstGeom prst="ellipse">
              <a:avLst/>
            </a:prstGeom>
            <a:gradFill rotWithShape="0">
              <a:gsLst>
                <a:gs pos="0">
                  <a:srgbClr val="FFFF99"/>
                </a:gs>
                <a:gs pos="100000">
                  <a:srgbClr val="00FF99"/>
                </a:gs>
              </a:gsLst>
              <a:path path="shape">
                <a:fillToRect l="50000" t="50000" r="50000" b="50000"/>
              </a:path>
            </a:gradFill>
            <a:ln w="12700" algn="ctr">
              <a:solidFill>
                <a:schemeClr val="accent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70" name="Ellipse 19464">
              <a:extLst>
                <a:ext uri="{FF2B5EF4-FFF2-40B4-BE49-F238E27FC236}">
                  <a16:creationId xmlns:a16="http://schemas.microsoft.com/office/drawing/2014/main" id="{51438822-66F4-4192-B498-44D4E469381D}"/>
                </a:ext>
              </a:extLst>
            </p:cNvPr>
            <p:cNvSpPr>
              <a:spLocks noChangeArrowheads="1"/>
            </p:cNvSpPr>
            <p:nvPr/>
          </p:nvSpPr>
          <p:spPr bwMode="auto">
            <a:xfrm>
              <a:off x="4180" y="3508"/>
              <a:ext cx="136" cy="136"/>
            </a:xfrm>
            <a:prstGeom prst="ellipse">
              <a:avLst/>
            </a:prstGeom>
            <a:gradFill rotWithShape="0">
              <a:gsLst>
                <a:gs pos="0">
                  <a:srgbClr val="FFFF99"/>
                </a:gs>
                <a:gs pos="100000">
                  <a:srgbClr val="00FF99"/>
                </a:gs>
              </a:gsLst>
              <a:path path="shape">
                <a:fillToRect l="50000" t="50000" r="50000" b="50000"/>
              </a:path>
            </a:gradFill>
            <a:ln w="12700" algn="ctr">
              <a:solidFill>
                <a:schemeClr val="accent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71" name="Ellipse 19465">
              <a:extLst>
                <a:ext uri="{FF2B5EF4-FFF2-40B4-BE49-F238E27FC236}">
                  <a16:creationId xmlns:a16="http://schemas.microsoft.com/office/drawing/2014/main" id="{25B7B841-B3F2-4561-AB80-49FBF36649D1}"/>
                </a:ext>
              </a:extLst>
            </p:cNvPr>
            <p:cNvSpPr>
              <a:spLocks noChangeArrowheads="1"/>
            </p:cNvSpPr>
            <p:nvPr/>
          </p:nvSpPr>
          <p:spPr bwMode="auto">
            <a:xfrm>
              <a:off x="4420" y="3700"/>
              <a:ext cx="136" cy="136"/>
            </a:xfrm>
            <a:prstGeom prst="ellipse">
              <a:avLst/>
            </a:prstGeom>
            <a:gradFill rotWithShape="0">
              <a:gsLst>
                <a:gs pos="0">
                  <a:srgbClr val="FFFF99"/>
                </a:gs>
                <a:gs pos="100000">
                  <a:srgbClr val="00FF99"/>
                </a:gs>
              </a:gsLst>
              <a:path path="shape">
                <a:fillToRect l="50000" t="50000" r="50000" b="50000"/>
              </a:path>
            </a:gradFill>
            <a:ln w="12700" algn="ctr">
              <a:solidFill>
                <a:schemeClr val="accent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72" name="Ellipse 19466">
              <a:extLst>
                <a:ext uri="{FF2B5EF4-FFF2-40B4-BE49-F238E27FC236}">
                  <a16:creationId xmlns:a16="http://schemas.microsoft.com/office/drawing/2014/main" id="{D3B498F8-3DF9-4B53-B7D4-798E36975B8C}"/>
                </a:ext>
              </a:extLst>
            </p:cNvPr>
            <p:cNvSpPr>
              <a:spLocks noChangeArrowheads="1"/>
            </p:cNvSpPr>
            <p:nvPr/>
          </p:nvSpPr>
          <p:spPr bwMode="auto">
            <a:xfrm>
              <a:off x="4324" y="3604"/>
              <a:ext cx="136" cy="136"/>
            </a:xfrm>
            <a:prstGeom prst="ellipse">
              <a:avLst/>
            </a:prstGeom>
            <a:gradFill rotWithShape="0">
              <a:gsLst>
                <a:gs pos="0">
                  <a:srgbClr val="FFFF99"/>
                </a:gs>
                <a:gs pos="100000">
                  <a:srgbClr val="00FF99"/>
                </a:gs>
              </a:gsLst>
              <a:path path="shape">
                <a:fillToRect l="50000" t="50000" r="50000" b="50000"/>
              </a:path>
            </a:gradFill>
            <a:ln w="12700" algn="ctr">
              <a:solidFill>
                <a:schemeClr val="accent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73" name="Ellipse 19467">
              <a:extLst>
                <a:ext uri="{FF2B5EF4-FFF2-40B4-BE49-F238E27FC236}">
                  <a16:creationId xmlns:a16="http://schemas.microsoft.com/office/drawing/2014/main" id="{1721B3FA-7332-4B61-A736-8DEAA33F737D}"/>
                </a:ext>
              </a:extLst>
            </p:cNvPr>
            <p:cNvSpPr>
              <a:spLocks noChangeArrowheads="1"/>
            </p:cNvSpPr>
            <p:nvPr/>
          </p:nvSpPr>
          <p:spPr bwMode="auto">
            <a:xfrm>
              <a:off x="4372" y="3412"/>
              <a:ext cx="136" cy="136"/>
            </a:xfrm>
            <a:prstGeom prst="ellipse">
              <a:avLst/>
            </a:prstGeom>
            <a:gradFill rotWithShape="0">
              <a:gsLst>
                <a:gs pos="0">
                  <a:srgbClr val="FFFF99"/>
                </a:gs>
                <a:gs pos="100000">
                  <a:srgbClr val="00FF99"/>
                </a:gs>
              </a:gsLst>
              <a:path path="shape">
                <a:fillToRect l="50000" t="50000" r="50000" b="50000"/>
              </a:path>
            </a:gradFill>
            <a:ln w="12700" algn="ctr">
              <a:solidFill>
                <a:schemeClr val="accent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74" name="Ellipse 19468">
              <a:extLst>
                <a:ext uri="{FF2B5EF4-FFF2-40B4-BE49-F238E27FC236}">
                  <a16:creationId xmlns:a16="http://schemas.microsoft.com/office/drawing/2014/main" id="{04B3C24F-A6BB-4160-90D0-861330947724}"/>
                </a:ext>
              </a:extLst>
            </p:cNvPr>
            <p:cNvSpPr>
              <a:spLocks noChangeArrowheads="1"/>
            </p:cNvSpPr>
            <p:nvPr/>
          </p:nvSpPr>
          <p:spPr bwMode="auto">
            <a:xfrm>
              <a:off x="4228" y="3412"/>
              <a:ext cx="136" cy="136"/>
            </a:xfrm>
            <a:prstGeom prst="ellipse">
              <a:avLst/>
            </a:prstGeom>
            <a:gradFill rotWithShape="0">
              <a:gsLst>
                <a:gs pos="0">
                  <a:srgbClr val="FFFF99"/>
                </a:gs>
                <a:gs pos="100000">
                  <a:srgbClr val="00FF99"/>
                </a:gs>
              </a:gsLst>
              <a:path path="shape">
                <a:fillToRect l="50000" t="50000" r="50000" b="50000"/>
              </a:path>
            </a:gradFill>
            <a:ln w="12700" algn="ctr">
              <a:solidFill>
                <a:schemeClr val="accent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75" name="Ellipse 19469">
              <a:extLst>
                <a:ext uri="{FF2B5EF4-FFF2-40B4-BE49-F238E27FC236}">
                  <a16:creationId xmlns:a16="http://schemas.microsoft.com/office/drawing/2014/main" id="{F3F4ADA7-C809-40CA-944D-97C07D194F9E}"/>
                </a:ext>
              </a:extLst>
            </p:cNvPr>
            <p:cNvSpPr>
              <a:spLocks noChangeArrowheads="1"/>
            </p:cNvSpPr>
            <p:nvPr/>
          </p:nvSpPr>
          <p:spPr bwMode="auto">
            <a:xfrm>
              <a:off x="4324" y="3508"/>
              <a:ext cx="136" cy="136"/>
            </a:xfrm>
            <a:prstGeom prst="ellipse">
              <a:avLst/>
            </a:prstGeom>
            <a:gradFill rotWithShape="0">
              <a:gsLst>
                <a:gs pos="0">
                  <a:srgbClr val="FFFF99"/>
                </a:gs>
                <a:gs pos="100000">
                  <a:srgbClr val="00FF99"/>
                </a:gs>
              </a:gsLst>
              <a:path path="shape">
                <a:fillToRect l="50000" t="50000" r="50000" b="50000"/>
              </a:path>
            </a:gradFill>
            <a:ln w="12700" algn="ctr">
              <a:solidFill>
                <a:schemeClr val="accent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76" name="Ellipse 19470">
              <a:extLst>
                <a:ext uri="{FF2B5EF4-FFF2-40B4-BE49-F238E27FC236}">
                  <a16:creationId xmlns:a16="http://schemas.microsoft.com/office/drawing/2014/main" id="{24265BF4-7C36-4057-A9DA-8B6F3728F977}"/>
                </a:ext>
              </a:extLst>
            </p:cNvPr>
            <p:cNvSpPr>
              <a:spLocks noChangeArrowheads="1"/>
            </p:cNvSpPr>
            <p:nvPr/>
          </p:nvSpPr>
          <p:spPr bwMode="auto">
            <a:xfrm>
              <a:off x="4468" y="3556"/>
              <a:ext cx="136" cy="136"/>
            </a:xfrm>
            <a:prstGeom prst="ellipse">
              <a:avLst/>
            </a:prstGeom>
            <a:gradFill rotWithShape="0">
              <a:gsLst>
                <a:gs pos="0">
                  <a:srgbClr val="FFFF99"/>
                </a:gs>
                <a:gs pos="100000">
                  <a:srgbClr val="00FF99"/>
                </a:gs>
              </a:gsLst>
              <a:path path="shape">
                <a:fillToRect l="50000" t="50000" r="50000" b="50000"/>
              </a:path>
            </a:gradFill>
            <a:ln w="12700" algn="ctr">
              <a:solidFill>
                <a:schemeClr val="accent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77" name="Ellipse 19471">
              <a:extLst>
                <a:ext uri="{FF2B5EF4-FFF2-40B4-BE49-F238E27FC236}">
                  <a16:creationId xmlns:a16="http://schemas.microsoft.com/office/drawing/2014/main" id="{0E0A96AC-17E3-482C-9D82-29C33922D963}"/>
                </a:ext>
              </a:extLst>
            </p:cNvPr>
            <p:cNvSpPr>
              <a:spLocks noChangeArrowheads="1"/>
            </p:cNvSpPr>
            <p:nvPr/>
          </p:nvSpPr>
          <p:spPr bwMode="auto">
            <a:xfrm>
              <a:off x="4324" y="3316"/>
              <a:ext cx="136" cy="136"/>
            </a:xfrm>
            <a:prstGeom prst="ellipse">
              <a:avLst/>
            </a:prstGeom>
            <a:gradFill rotWithShape="0">
              <a:gsLst>
                <a:gs pos="0">
                  <a:srgbClr val="FFFF99"/>
                </a:gs>
                <a:gs pos="100000">
                  <a:srgbClr val="00FF99"/>
                </a:gs>
              </a:gsLst>
              <a:path path="shape">
                <a:fillToRect l="50000" t="50000" r="50000" b="50000"/>
              </a:path>
            </a:gradFill>
            <a:ln w="12700" algn="ctr">
              <a:solidFill>
                <a:schemeClr val="accent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78" name="Form 19472">
              <a:extLst>
                <a:ext uri="{FF2B5EF4-FFF2-40B4-BE49-F238E27FC236}">
                  <a16:creationId xmlns:a16="http://schemas.microsoft.com/office/drawing/2014/main" id="{70631E0E-369D-47B4-9135-0A6333AD3B2C}"/>
                </a:ext>
              </a:extLst>
            </p:cNvPr>
            <p:cNvSpPr>
              <a:spLocks/>
            </p:cNvSpPr>
            <p:nvPr/>
          </p:nvSpPr>
          <p:spPr bwMode="auto">
            <a:xfrm>
              <a:off x="4512" y="3221"/>
              <a:ext cx="265" cy="323"/>
            </a:xfrm>
            <a:custGeom>
              <a:avLst/>
              <a:gdLst>
                <a:gd name="T0" fmla="*/ 0 w 265"/>
                <a:gd name="T1" fmla="*/ 187 h 323"/>
                <a:gd name="T2" fmla="*/ 3 w 265"/>
                <a:gd name="T3" fmla="*/ 139 h 323"/>
                <a:gd name="T4" fmla="*/ 29 w 265"/>
                <a:gd name="T5" fmla="*/ 113 h 323"/>
                <a:gd name="T6" fmla="*/ 38 w 265"/>
                <a:gd name="T7" fmla="*/ 78 h 323"/>
                <a:gd name="T8" fmla="*/ 46 w 265"/>
                <a:gd name="T9" fmla="*/ 35 h 323"/>
                <a:gd name="T10" fmla="*/ 46 w 265"/>
                <a:gd name="T11" fmla="*/ 9 h 323"/>
                <a:gd name="T12" fmla="*/ 168 w 265"/>
                <a:gd name="T13" fmla="*/ 0 h 323"/>
                <a:gd name="T14" fmla="*/ 194 w 265"/>
                <a:gd name="T15" fmla="*/ 0 h 323"/>
                <a:gd name="T16" fmla="*/ 229 w 265"/>
                <a:gd name="T17" fmla="*/ 9 h 323"/>
                <a:gd name="T18" fmla="*/ 255 w 265"/>
                <a:gd name="T19" fmla="*/ 18 h 323"/>
                <a:gd name="T20" fmla="*/ 255 w 265"/>
                <a:gd name="T21" fmla="*/ 52 h 323"/>
                <a:gd name="T22" fmla="*/ 264 w 265"/>
                <a:gd name="T23" fmla="*/ 70 h 323"/>
                <a:gd name="T24" fmla="*/ 264 w 265"/>
                <a:gd name="T25" fmla="*/ 96 h 323"/>
                <a:gd name="T26" fmla="*/ 264 w 265"/>
                <a:gd name="T27" fmla="*/ 122 h 323"/>
                <a:gd name="T28" fmla="*/ 246 w 265"/>
                <a:gd name="T29" fmla="*/ 148 h 323"/>
                <a:gd name="T30" fmla="*/ 229 w 265"/>
                <a:gd name="T31" fmla="*/ 174 h 323"/>
                <a:gd name="T32" fmla="*/ 220 w 265"/>
                <a:gd name="T33" fmla="*/ 192 h 323"/>
                <a:gd name="T34" fmla="*/ 212 w 265"/>
                <a:gd name="T35" fmla="*/ 226 h 323"/>
                <a:gd name="T36" fmla="*/ 212 w 265"/>
                <a:gd name="T37" fmla="*/ 261 h 323"/>
                <a:gd name="T38" fmla="*/ 203 w 265"/>
                <a:gd name="T39" fmla="*/ 287 h 323"/>
                <a:gd name="T40" fmla="*/ 186 w 265"/>
                <a:gd name="T41" fmla="*/ 305 h 323"/>
                <a:gd name="T42" fmla="*/ 151 w 265"/>
                <a:gd name="T43" fmla="*/ 322 h 323"/>
                <a:gd name="T44" fmla="*/ 116 w 265"/>
                <a:gd name="T45" fmla="*/ 322 h 323"/>
                <a:gd name="T46" fmla="*/ 81 w 265"/>
                <a:gd name="T47" fmla="*/ 305 h 323"/>
                <a:gd name="T48" fmla="*/ 55 w 265"/>
                <a:gd name="T49" fmla="*/ 287 h 323"/>
                <a:gd name="T50" fmla="*/ 20 w 265"/>
                <a:gd name="T51" fmla="*/ 278 h 323"/>
                <a:gd name="T52" fmla="*/ 12 w 265"/>
                <a:gd name="T53" fmla="*/ 252 h 323"/>
                <a:gd name="T54" fmla="*/ 3 w 265"/>
                <a:gd name="T55" fmla="*/ 226 h 323"/>
                <a:gd name="T56" fmla="*/ 0 w 265"/>
                <a:gd name="T57" fmla="*/ 187 h 323"/>
                <a:gd name="T58" fmla="*/ 0 w 265"/>
                <a:gd name="T59" fmla="*/ 187 h 3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5"/>
                <a:gd name="T91" fmla="*/ 0 h 323"/>
                <a:gd name="T92" fmla="*/ 0 w 265"/>
                <a:gd name="T93" fmla="*/ 0 h 32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5" h="323">
                  <a:moveTo>
                    <a:pt x="0" y="187"/>
                  </a:moveTo>
                  <a:lnTo>
                    <a:pt x="3" y="139"/>
                  </a:lnTo>
                  <a:lnTo>
                    <a:pt x="29" y="113"/>
                  </a:lnTo>
                  <a:lnTo>
                    <a:pt x="38" y="78"/>
                  </a:lnTo>
                  <a:lnTo>
                    <a:pt x="46" y="35"/>
                  </a:lnTo>
                  <a:lnTo>
                    <a:pt x="46" y="9"/>
                  </a:lnTo>
                  <a:lnTo>
                    <a:pt x="168" y="0"/>
                  </a:lnTo>
                  <a:lnTo>
                    <a:pt x="194" y="0"/>
                  </a:lnTo>
                  <a:lnTo>
                    <a:pt x="229" y="9"/>
                  </a:lnTo>
                  <a:lnTo>
                    <a:pt x="255" y="18"/>
                  </a:lnTo>
                  <a:lnTo>
                    <a:pt x="255" y="52"/>
                  </a:lnTo>
                  <a:lnTo>
                    <a:pt x="264" y="70"/>
                  </a:lnTo>
                  <a:lnTo>
                    <a:pt x="264" y="96"/>
                  </a:lnTo>
                  <a:lnTo>
                    <a:pt x="264" y="122"/>
                  </a:lnTo>
                  <a:lnTo>
                    <a:pt x="246" y="148"/>
                  </a:lnTo>
                  <a:lnTo>
                    <a:pt x="229" y="174"/>
                  </a:lnTo>
                  <a:lnTo>
                    <a:pt x="220" y="192"/>
                  </a:lnTo>
                  <a:lnTo>
                    <a:pt x="212" y="226"/>
                  </a:lnTo>
                  <a:lnTo>
                    <a:pt x="212" y="261"/>
                  </a:lnTo>
                  <a:lnTo>
                    <a:pt x="203" y="287"/>
                  </a:lnTo>
                  <a:lnTo>
                    <a:pt x="186" y="305"/>
                  </a:lnTo>
                  <a:lnTo>
                    <a:pt x="151" y="322"/>
                  </a:lnTo>
                  <a:lnTo>
                    <a:pt x="116" y="322"/>
                  </a:lnTo>
                  <a:lnTo>
                    <a:pt x="81" y="305"/>
                  </a:lnTo>
                  <a:lnTo>
                    <a:pt x="55" y="287"/>
                  </a:lnTo>
                  <a:lnTo>
                    <a:pt x="20" y="278"/>
                  </a:lnTo>
                  <a:lnTo>
                    <a:pt x="12" y="252"/>
                  </a:lnTo>
                  <a:lnTo>
                    <a:pt x="3" y="226"/>
                  </a:lnTo>
                  <a:lnTo>
                    <a:pt x="0" y="187"/>
                  </a:lnTo>
                </a:path>
              </a:pathLst>
            </a:custGeom>
            <a:solidFill>
              <a:schemeClr val="tx1"/>
            </a:solidFill>
            <a:ln w="12700" cap="rnd"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79" name="Form 19473">
              <a:extLst>
                <a:ext uri="{FF2B5EF4-FFF2-40B4-BE49-F238E27FC236}">
                  <a16:creationId xmlns:a16="http://schemas.microsoft.com/office/drawing/2014/main" id="{C6F8C5ED-7A83-41BF-A313-ADDCBF357509}"/>
                </a:ext>
              </a:extLst>
            </p:cNvPr>
            <p:cNvSpPr>
              <a:spLocks/>
            </p:cNvSpPr>
            <p:nvPr/>
          </p:nvSpPr>
          <p:spPr bwMode="auto">
            <a:xfrm>
              <a:off x="4512" y="3343"/>
              <a:ext cx="169" cy="192"/>
            </a:xfrm>
            <a:custGeom>
              <a:avLst/>
              <a:gdLst>
                <a:gd name="T0" fmla="*/ 0 w 169"/>
                <a:gd name="T1" fmla="*/ 161 h 192"/>
                <a:gd name="T2" fmla="*/ 64 w 169"/>
                <a:gd name="T3" fmla="*/ 70 h 192"/>
                <a:gd name="T4" fmla="*/ 90 w 169"/>
                <a:gd name="T5" fmla="*/ 26 h 192"/>
                <a:gd name="T6" fmla="*/ 107 w 169"/>
                <a:gd name="T7" fmla="*/ 0 h 192"/>
                <a:gd name="T8" fmla="*/ 142 w 169"/>
                <a:gd name="T9" fmla="*/ 0 h 192"/>
                <a:gd name="T10" fmla="*/ 159 w 169"/>
                <a:gd name="T11" fmla="*/ 26 h 192"/>
                <a:gd name="T12" fmla="*/ 168 w 169"/>
                <a:gd name="T13" fmla="*/ 61 h 192"/>
                <a:gd name="T14" fmla="*/ 168 w 169"/>
                <a:gd name="T15" fmla="*/ 87 h 192"/>
                <a:gd name="T16" fmla="*/ 168 w 169"/>
                <a:gd name="T17" fmla="*/ 122 h 192"/>
                <a:gd name="T18" fmla="*/ 168 w 169"/>
                <a:gd name="T19" fmla="*/ 156 h 192"/>
                <a:gd name="T20" fmla="*/ 159 w 169"/>
                <a:gd name="T21" fmla="*/ 183 h 192"/>
                <a:gd name="T22" fmla="*/ 107 w 169"/>
                <a:gd name="T23" fmla="*/ 183 h 192"/>
                <a:gd name="T24" fmla="*/ 81 w 169"/>
                <a:gd name="T25" fmla="*/ 183 h 192"/>
                <a:gd name="T26" fmla="*/ 55 w 169"/>
                <a:gd name="T27" fmla="*/ 191 h 192"/>
                <a:gd name="T28" fmla="*/ 0 w 169"/>
                <a:gd name="T29" fmla="*/ 161 h 192"/>
                <a:gd name="T30" fmla="*/ 0 w 169"/>
                <a:gd name="T31" fmla="*/ 161 h 1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192"/>
                <a:gd name="T50" fmla="*/ 0 w 169"/>
                <a:gd name="T51" fmla="*/ 0 h 1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192">
                  <a:moveTo>
                    <a:pt x="0" y="161"/>
                  </a:moveTo>
                  <a:lnTo>
                    <a:pt x="64" y="70"/>
                  </a:lnTo>
                  <a:lnTo>
                    <a:pt x="90" y="26"/>
                  </a:lnTo>
                  <a:lnTo>
                    <a:pt x="107" y="0"/>
                  </a:lnTo>
                  <a:lnTo>
                    <a:pt x="142" y="0"/>
                  </a:lnTo>
                  <a:lnTo>
                    <a:pt x="159" y="26"/>
                  </a:lnTo>
                  <a:lnTo>
                    <a:pt x="168" y="61"/>
                  </a:lnTo>
                  <a:lnTo>
                    <a:pt x="168" y="87"/>
                  </a:lnTo>
                  <a:lnTo>
                    <a:pt x="168" y="122"/>
                  </a:lnTo>
                  <a:lnTo>
                    <a:pt x="168" y="156"/>
                  </a:lnTo>
                  <a:lnTo>
                    <a:pt x="159" y="183"/>
                  </a:lnTo>
                  <a:lnTo>
                    <a:pt x="107" y="183"/>
                  </a:lnTo>
                  <a:lnTo>
                    <a:pt x="81" y="183"/>
                  </a:lnTo>
                  <a:lnTo>
                    <a:pt x="55" y="191"/>
                  </a:lnTo>
                  <a:lnTo>
                    <a:pt x="0" y="161"/>
                  </a:lnTo>
                </a:path>
              </a:pathLst>
            </a:custGeom>
            <a:solidFill>
              <a:schemeClr val="tx2"/>
            </a:solidFill>
            <a:ln w="12700" cap="rnd"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80" name="Gerade Verbindung 19474">
              <a:extLst>
                <a:ext uri="{FF2B5EF4-FFF2-40B4-BE49-F238E27FC236}">
                  <a16:creationId xmlns:a16="http://schemas.microsoft.com/office/drawing/2014/main" id="{ACC51CDB-941A-4997-B9F2-153AF021FE4B}"/>
                </a:ext>
              </a:extLst>
            </p:cNvPr>
            <p:cNvSpPr>
              <a:spLocks noChangeShapeType="1"/>
            </p:cNvSpPr>
            <p:nvPr/>
          </p:nvSpPr>
          <p:spPr bwMode="auto">
            <a:xfrm>
              <a:off x="4800" y="3600"/>
              <a:ext cx="384" cy="0"/>
            </a:xfrm>
            <a:prstGeom prst="line">
              <a:avLst/>
            </a:prstGeom>
            <a:noFill/>
            <a:ln w="254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2081" name="Form 19475">
              <a:extLst>
                <a:ext uri="{FF2B5EF4-FFF2-40B4-BE49-F238E27FC236}">
                  <a16:creationId xmlns:a16="http://schemas.microsoft.com/office/drawing/2014/main" id="{D145CD2B-E62C-458E-BD09-D2D7229B4DEE}"/>
                </a:ext>
              </a:extLst>
            </p:cNvPr>
            <p:cNvSpPr>
              <a:spLocks/>
            </p:cNvSpPr>
            <p:nvPr/>
          </p:nvSpPr>
          <p:spPr bwMode="auto">
            <a:xfrm>
              <a:off x="5280" y="3421"/>
              <a:ext cx="297" cy="445"/>
            </a:xfrm>
            <a:custGeom>
              <a:avLst/>
              <a:gdLst>
                <a:gd name="T0" fmla="*/ 0 w 297"/>
                <a:gd name="T1" fmla="*/ 419 h 445"/>
                <a:gd name="T2" fmla="*/ 44 w 297"/>
                <a:gd name="T3" fmla="*/ 426 h 445"/>
                <a:gd name="T4" fmla="*/ 148 w 297"/>
                <a:gd name="T5" fmla="*/ 435 h 445"/>
                <a:gd name="T6" fmla="*/ 183 w 297"/>
                <a:gd name="T7" fmla="*/ 444 h 445"/>
                <a:gd name="T8" fmla="*/ 226 w 297"/>
                <a:gd name="T9" fmla="*/ 435 h 445"/>
                <a:gd name="T10" fmla="*/ 244 w 297"/>
                <a:gd name="T11" fmla="*/ 426 h 445"/>
                <a:gd name="T12" fmla="*/ 270 w 297"/>
                <a:gd name="T13" fmla="*/ 426 h 445"/>
                <a:gd name="T14" fmla="*/ 279 w 297"/>
                <a:gd name="T15" fmla="*/ 392 h 445"/>
                <a:gd name="T16" fmla="*/ 287 w 297"/>
                <a:gd name="T17" fmla="*/ 357 h 445"/>
                <a:gd name="T18" fmla="*/ 296 w 297"/>
                <a:gd name="T19" fmla="*/ 339 h 445"/>
                <a:gd name="T20" fmla="*/ 296 w 297"/>
                <a:gd name="T21" fmla="*/ 305 h 445"/>
                <a:gd name="T22" fmla="*/ 296 w 297"/>
                <a:gd name="T23" fmla="*/ 279 h 445"/>
                <a:gd name="T24" fmla="*/ 296 w 297"/>
                <a:gd name="T25" fmla="*/ 252 h 445"/>
                <a:gd name="T26" fmla="*/ 270 w 297"/>
                <a:gd name="T27" fmla="*/ 209 h 445"/>
                <a:gd name="T28" fmla="*/ 244 w 297"/>
                <a:gd name="T29" fmla="*/ 165 h 445"/>
                <a:gd name="T30" fmla="*/ 226 w 297"/>
                <a:gd name="T31" fmla="*/ 139 h 445"/>
                <a:gd name="T32" fmla="*/ 209 w 297"/>
                <a:gd name="T33" fmla="*/ 113 h 445"/>
                <a:gd name="T34" fmla="*/ 174 w 297"/>
                <a:gd name="T35" fmla="*/ 87 h 445"/>
                <a:gd name="T36" fmla="*/ 139 w 297"/>
                <a:gd name="T37" fmla="*/ 0 h 445"/>
                <a:gd name="T38" fmla="*/ 113 w 297"/>
                <a:gd name="T39" fmla="*/ 26 h 445"/>
                <a:gd name="T40" fmla="*/ 105 w 297"/>
                <a:gd name="T41" fmla="*/ 52 h 445"/>
                <a:gd name="T42" fmla="*/ 105 w 297"/>
                <a:gd name="T43" fmla="*/ 70 h 445"/>
                <a:gd name="T44" fmla="*/ 105 w 297"/>
                <a:gd name="T45" fmla="*/ 113 h 445"/>
                <a:gd name="T46" fmla="*/ 105 w 297"/>
                <a:gd name="T47" fmla="*/ 131 h 445"/>
                <a:gd name="T48" fmla="*/ 105 w 297"/>
                <a:gd name="T49" fmla="*/ 157 h 445"/>
                <a:gd name="T50" fmla="*/ 87 w 297"/>
                <a:gd name="T51" fmla="*/ 183 h 445"/>
                <a:gd name="T52" fmla="*/ 61 w 297"/>
                <a:gd name="T53" fmla="*/ 218 h 445"/>
                <a:gd name="T54" fmla="*/ 35 w 297"/>
                <a:gd name="T55" fmla="*/ 235 h 445"/>
                <a:gd name="T56" fmla="*/ 9 w 297"/>
                <a:gd name="T57" fmla="*/ 261 h 445"/>
                <a:gd name="T58" fmla="*/ 9 w 297"/>
                <a:gd name="T59" fmla="*/ 279 h 445"/>
                <a:gd name="T60" fmla="*/ 9 w 297"/>
                <a:gd name="T61" fmla="*/ 305 h 445"/>
                <a:gd name="T62" fmla="*/ 9 w 297"/>
                <a:gd name="T63" fmla="*/ 339 h 445"/>
                <a:gd name="T64" fmla="*/ 9 w 297"/>
                <a:gd name="T65" fmla="*/ 357 h 445"/>
                <a:gd name="T66" fmla="*/ 18 w 297"/>
                <a:gd name="T67" fmla="*/ 383 h 445"/>
                <a:gd name="T68" fmla="*/ 0 w 297"/>
                <a:gd name="T69" fmla="*/ 419 h 445"/>
                <a:gd name="T70" fmla="*/ 0 w 297"/>
                <a:gd name="T71" fmla="*/ 419 h 4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7"/>
                <a:gd name="T109" fmla="*/ 0 h 445"/>
                <a:gd name="T110" fmla="*/ 0 w 297"/>
                <a:gd name="T111" fmla="*/ 0 h 4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7" h="445">
                  <a:moveTo>
                    <a:pt x="0" y="419"/>
                  </a:moveTo>
                  <a:lnTo>
                    <a:pt x="44" y="426"/>
                  </a:lnTo>
                  <a:lnTo>
                    <a:pt x="148" y="435"/>
                  </a:lnTo>
                  <a:lnTo>
                    <a:pt x="183" y="444"/>
                  </a:lnTo>
                  <a:lnTo>
                    <a:pt x="226" y="435"/>
                  </a:lnTo>
                  <a:lnTo>
                    <a:pt x="244" y="426"/>
                  </a:lnTo>
                  <a:lnTo>
                    <a:pt x="270" y="426"/>
                  </a:lnTo>
                  <a:lnTo>
                    <a:pt x="279" y="392"/>
                  </a:lnTo>
                  <a:lnTo>
                    <a:pt x="287" y="357"/>
                  </a:lnTo>
                  <a:lnTo>
                    <a:pt x="296" y="339"/>
                  </a:lnTo>
                  <a:lnTo>
                    <a:pt x="296" y="305"/>
                  </a:lnTo>
                  <a:lnTo>
                    <a:pt x="296" y="279"/>
                  </a:lnTo>
                  <a:lnTo>
                    <a:pt x="296" y="252"/>
                  </a:lnTo>
                  <a:lnTo>
                    <a:pt x="270" y="209"/>
                  </a:lnTo>
                  <a:lnTo>
                    <a:pt x="244" y="165"/>
                  </a:lnTo>
                  <a:lnTo>
                    <a:pt x="226" y="139"/>
                  </a:lnTo>
                  <a:lnTo>
                    <a:pt x="209" y="113"/>
                  </a:lnTo>
                  <a:lnTo>
                    <a:pt x="174" y="87"/>
                  </a:lnTo>
                  <a:lnTo>
                    <a:pt x="139" y="0"/>
                  </a:lnTo>
                  <a:lnTo>
                    <a:pt x="113" y="26"/>
                  </a:lnTo>
                  <a:lnTo>
                    <a:pt x="105" y="52"/>
                  </a:lnTo>
                  <a:lnTo>
                    <a:pt x="105" y="70"/>
                  </a:lnTo>
                  <a:lnTo>
                    <a:pt x="105" y="113"/>
                  </a:lnTo>
                  <a:lnTo>
                    <a:pt x="105" y="131"/>
                  </a:lnTo>
                  <a:lnTo>
                    <a:pt x="105" y="157"/>
                  </a:lnTo>
                  <a:lnTo>
                    <a:pt x="87" y="183"/>
                  </a:lnTo>
                  <a:lnTo>
                    <a:pt x="61" y="218"/>
                  </a:lnTo>
                  <a:lnTo>
                    <a:pt x="35" y="235"/>
                  </a:lnTo>
                  <a:lnTo>
                    <a:pt x="9" y="261"/>
                  </a:lnTo>
                  <a:lnTo>
                    <a:pt x="9" y="279"/>
                  </a:lnTo>
                  <a:lnTo>
                    <a:pt x="9" y="305"/>
                  </a:lnTo>
                  <a:lnTo>
                    <a:pt x="9" y="339"/>
                  </a:lnTo>
                  <a:lnTo>
                    <a:pt x="9" y="357"/>
                  </a:lnTo>
                  <a:lnTo>
                    <a:pt x="18" y="383"/>
                  </a:lnTo>
                  <a:lnTo>
                    <a:pt x="0" y="419"/>
                  </a:lnTo>
                </a:path>
              </a:pathLst>
            </a:custGeom>
            <a:gradFill rotWithShape="0">
              <a:gsLst>
                <a:gs pos="0">
                  <a:srgbClr val="CC00CC"/>
                </a:gs>
                <a:gs pos="100000">
                  <a:schemeClr val="folHlink"/>
                </a:gs>
              </a:gsLst>
              <a:path path="rect">
                <a:fillToRect l="50000" t="50000" r="50000" b="50000"/>
              </a:path>
            </a:gradFill>
            <a:ln w="12700" cap="rnd" algn="ctr">
              <a:solidFill>
                <a:schemeClr val="bg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9477" name="Rechteck 19476">
              <a:extLst>
                <a:ext uri="{FF2B5EF4-FFF2-40B4-BE49-F238E27FC236}">
                  <a16:creationId xmlns:a16="http://schemas.microsoft.com/office/drawing/2014/main" id="{EFCA096F-6713-40AB-839B-205C76A7B9C4}"/>
                </a:ext>
              </a:extLst>
            </p:cNvPr>
            <p:cNvSpPr>
              <a:spLocks noChangeArrowheads="1"/>
            </p:cNvSpPr>
            <p:nvPr/>
          </p:nvSpPr>
          <p:spPr bwMode="auto">
            <a:xfrm>
              <a:off x="5280" y="3648"/>
              <a:ext cx="3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b="1">
                  <a:solidFill>
                    <a:schemeClr val="accent2"/>
                  </a:solidFill>
                  <a:latin typeface="Times New Roman" panose="02020603050405020304" pitchFamily="18" charset="0"/>
                </a:rPr>
                <a:t>Essig</a:t>
              </a:r>
            </a:p>
          </p:txBody>
        </p:sp>
        <p:sp>
          <p:nvSpPr>
            <p:cNvPr id="2083" name="Rechteck 19477">
              <a:extLst>
                <a:ext uri="{FF2B5EF4-FFF2-40B4-BE49-F238E27FC236}">
                  <a16:creationId xmlns:a16="http://schemas.microsoft.com/office/drawing/2014/main" id="{7AF217CE-6250-4D0E-8FF5-306775D680CD}"/>
                </a:ext>
              </a:extLst>
            </p:cNvPr>
            <p:cNvSpPr>
              <a:spLocks noChangeArrowheads="1"/>
            </p:cNvSpPr>
            <p:nvPr/>
          </p:nvSpPr>
          <p:spPr bwMode="auto">
            <a:xfrm>
              <a:off x="5380" y="3316"/>
              <a:ext cx="136" cy="232"/>
            </a:xfrm>
            <a:prstGeom prst="rect">
              <a:avLst/>
            </a:prstGeom>
            <a:blipFill dpi="0" rotWithShape="0">
              <a:blip r:embed="rId7"/>
              <a:srcRect/>
              <a:tile tx="0" ty="0" sx="100000" sy="100000" flip="none" algn="tl"/>
            </a:blip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84" name="Form 19478">
              <a:extLst>
                <a:ext uri="{FF2B5EF4-FFF2-40B4-BE49-F238E27FC236}">
                  <a16:creationId xmlns:a16="http://schemas.microsoft.com/office/drawing/2014/main" id="{906F5134-8A13-4FF7-AA51-8560AD3AF24C}"/>
                </a:ext>
              </a:extLst>
            </p:cNvPr>
            <p:cNvSpPr>
              <a:spLocks/>
            </p:cNvSpPr>
            <p:nvPr/>
          </p:nvSpPr>
          <p:spPr bwMode="auto">
            <a:xfrm>
              <a:off x="5072" y="3152"/>
              <a:ext cx="305" cy="496"/>
            </a:xfrm>
            <a:custGeom>
              <a:avLst/>
              <a:gdLst>
                <a:gd name="T0" fmla="*/ 208 w 305"/>
                <a:gd name="T1" fmla="*/ 448 h 496"/>
                <a:gd name="T2" fmla="*/ 173 w 305"/>
                <a:gd name="T3" fmla="*/ 391 h 496"/>
                <a:gd name="T4" fmla="*/ 156 w 305"/>
                <a:gd name="T5" fmla="*/ 356 h 496"/>
                <a:gd name="T6" fmla="*/ 130 w 305"/>
                <a:gd name="T7" fmla="*/ 321 h 496"/>
                <a:gd name="T8" fmla="*/ 104 w 305"/>
                <a:gd name="T9" fmla="*/ 234 h 496"/>
                <a:gd name="T10" fmla="*/ 78 w 305"/>
                <a:gd name="T11" fmla="*/ 191 h 496"/>
                <a:gd name="T12" fmla="*/ 43 w 305"/>
                <a:gd name="T13" fmla="*/ 104 h 496"/>
                <a:gd name="T14" fmla="*/ 8 w 305"/>
                <a:gd name="T15" fmla="*/ 60 h 496"/>
                <a:gd name="T16" fmla="*/ 0 w 305"/>
                <a:gd name="T17" fmla="*/ 17 h 496"/>
                <a:gd name="T18" fmla="*/ 26 w 305"/>
                <a:gd name="T19" fmla="*/ 0 h 496"/>
                <a:gd name="T20" fmla="*/ 113 w 305"/>
                <a:gd name="T21" fmla="*/ 0 h 496"/>
                <a:gd name="T22" fmla="*/ 156 w 305"/>
                <a:gd name="T23" fmla="*/ 0 h 496"/>
                <a:gd name="T24" fmla="*/ 182 w 305"/>
                <a:gd name="T25" fmla="*/ 0 h 496"/>
                <a:gd name="T26" fmla="*/ 208 w 305"/>
                <a:gd name="T27" fmla="*/ 17 h 496"/>
                <a:gd name="T28" fmla="*/ 226 w 305"/>
                <a:gd name="T29" fmla="*/ 60 h 496"/>
                <a:gd name="T30" fmla="*/ 226 w 305"/>
                <a:gd name="T31" fmla="*/ 78 h 496"/>
                <a:gd name="T32" fmla="*/ 226 w 305"/>
                <a:gd name="T33" fmla="*/ 113 h 496"/>
                <a:gd name="T34" fmla="*/ 226 w 305"/>
                <a:gd name="T35" fmla="*/ 139 h 496"/>
                <a:gd name="T36" fmla="*/ 226 w 305"/>
                <a:gd name="T37" fmla="*/ 165 h 496"/>
                <a:gd name="T38" fmla="*/ 226 w 305"/>
                <a:gd name="T39" fmla="*/ 191 h 496"/>
                <a:gd name="T40" fmla="*/ 226 w 305"/>
                <a:gd name="T41" fmla="*/ 226 h 496"/>
                <a:gd name="T42" fmla="*/ 226 w 305"/>
                <a:gd name="T43" fmla="*/ 252 h 496"/>
                <a:gd name="T44" fmla="*/ 226 w 305"/>
                <a:gd name="T45" fmla="*/ 287 h 496"/>
                <a:gd name="T46" fmla="*/ 234 w 305"/>
                <a:gd name="T47" fmla="*/ 313 h 496"/>
                <a:gd name="T48" fmla="*/ 234 w 305"/>
                <a:gd name="T49" fmla="*/ 356 h 496"/>
                <a:gd name="T50" fmla="*/ 234 w 305"/>
                <a:gd name="T51" fmla="*/ 382 h 496"/>
                <a:gd name="T52" fmla="*/ 234 w 305"/>
                <a:gd name="T53" fmla="*/ 400 h 496"/>
                <a:gd name="T54" fmla="*/ 208 w 305"/>
                <a:gd name="T55" fmla="*/ 448 h 496"/>
                <a:gd name="T56" fmla="*/ 243 w 305"/>
                <a:gd name="T57" fmla="*/ 461 h 496"/>
                <a:gd name="T58" fmla="*/ 260 w 305"/>
                <a:gd name="T59" fmla="*/ 495 h 496"/>
                <a:gd name="T60" fmla="*/ 304 w 305"/>
                <a:gd name="T61" fmla="*/ 448 h 4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5"/>
                <a:gd name="T94" fmla="*/ 0 h 496"/>
                <a:gd name="T95" fmla="*/ 0 w 305"/>
                <a:gd name="T96" fmla="*/ 0 h 4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5" h="496">
                  <a:moveTo>
                    <a:pt x="208" y="448"/>
                  </a:moveTo>
                  <a:lnTo>
                    <a:pt x="173" y="391"/>
                  </a:lnTo>
                  <a:lnTo>
                    <a:pt x="156" y="356"/>
                  </a:lnTo>
                  <a:lnTo>
                    <a:pt x="130" y="321"/>
                  </a:lnTo>
                  <a:lnTo>
                    <a:pt x="104" y="234"/>
                  </a:lnTo>
                  <a:lnTo>
                    <a:pt x="78" y="191"/>
                  </a:lnTo>
                  <a:lnTo>
                    <a:pt x="43" y="104"/>
                  </a:lnTo>
                  <a:lnTo>
                    <a:pt x="8" y="60"/>
                  </a:lnTo>
                  <a:lnTo>
                    <a:pt x="0" y="17"/>
                  </a:lnTo>
                  <a:lnTo>
                    <a:pt x="26" y="0"/>
                  </a:lnTo>
                  <a:lnTo>
                    <a:pt x="113" y="0"/>
                  </a:lnTo>
                  <a:lnTo>
                    <a:pt x="156" y="0"/>
                  </a:lnTo>
                  <a:lnTo>
                    <a:pt x="182" y="0"/>
                  </a:lnTo>
                  <a:lnTo>
                    <a:pt x="208" y="17"/>
                  </a:lnTo>
                  <a:lnTo>
                    <a:pt x="226" y="60"/>
                  </a:lnTo>
                  <a:lnTo>
                    <a:pt x="226" y="78"/>
                  </a:lnTo>
                  <a:lnTo>
                    <a:pt x="226" y="113"/>
                  </a:lnTo>
                  <a:lnTo>
                    <a:pt x="226" y="139"/>
                  </a:lnTo>
                  <a:lnTo>
                    <a:pt x="226" y="165"/>
                  </a:lnTo>
                  <a:lnTo>
                    <a:pt x="226" y="191"/>
                  </a:lnTo>
                  <a:lnTo>
                    <a:pt x="226" y="226"/>
                  </a:lnTo>
                  <a:lnTo>
                    <a:pt x="226" y="252"/>
                  </a:lnTo>
                  <a:lnTo>
                    <a:pt x="226" y="287"/>
                  </a:lnTo>
                  <a:lnTo>
                    <a:pt x="234" y="313"/>
                  </a:lnTo>
                  <a:lnTo>
                    <a:pt x="234" y="356"/>
                  </a:lnTo>
                  <a:lnTo>
                    <a:pt x="234" y="382"/>
                  </a:lnTo>
                  <a:lnTo>
                    <a:pt x="234" y="400"/>
                  </a:lnTo>
                  <a:lnTo>
                    <a:pt x="208" y="448"/>
                  </a:lnTo>
                  <a:lnTo>
                    <a:pt x="243" y="461"/>
                  </a:lnTo>
                  <a:lnTo>
                    <a:pt x="260" y="495"/>
                  </a:lnTo>
                  <a:lnTo>
                    <a:pt x="304" y="448"/>
                  </a:lnTo>
                </a:path>
              </a:pathLst>
            </a:custGeom>
            <a:gradFill rotWithShape="0">
              <a:gsLst>
                <a:gs pos="0">
                  <a:schemeClr val="bg2"/>
                </a:gs>
                <a:gs pos="100000">
                  <a:srgbClr val="FFFFFF"/>
                </a:gs>
              </a:gsLst>
              <a:path path="rect">
                <a:fillToRect l="50000" t="50000" r="50000" b="50000"/>
              </a:path>
            </a:gradFill>
            <a:ln w="12700" cap="rnd" algn="ctr">
              <a:solidFill>
                <a:srgbClr val="FFFFFF"/>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12518" name="Group 36">
            <a:extLst>
              <a:ext uri="{FF2B5EF4-FFF2-40B4-BE49-F238E27FC236}">
                <a16:creationId xmlns:a16="http://schemas.microsoft.com/office/drawing/2014/main" id="{9745E4A2-8C84-4824-885E-34DA9450F6C5}"/>
              </a:ext>
            </a:extLst>
          </p:cNvPr>
          <p:cNvGrpSpPr>
            <a:grpSpLocks/>
          </p:cNvGrpSpPr>
          <p:nvPr/>
        </p:nvGrpSpPr>
        <p:grpSpPr bwMode="auto">
          <a:xfrm>
            <a:off x="5516563" y="3206750"/>
            <a:ext cx="3094037" cy="1822450"/>
            <a:chOff x="3475" y="2020"/>
            <a:chExt cx="1949" cy="1148"/>
          </a:xfrm>
        </p:grpSpPr>
        <p:sp>
          <p:nvSpPr>
            <p:cNvPr id="19481" name="Form 19480">
              <a:extLst>
                <a:ext uri="{FF2B5EF4-FFF2-40B4-BE49-F238E27FC236}">
                  <a16:creationId xmlns:a16="http://schemas.microsoft.com/office/drawing/2014/main" id="{E7AACADF-3D0B-49B0-B153-7CC71D4352D6}"/>
                </a:ext>
              </a:extLst>
            </p:cNvPr>
            <p:cNvSpPr>
              <a:spLocks/>
            </p:cNvSpPr>
            <p:nvPr/>
          </p:nvSpPr>
          <p:spPr bwMode="auto">
            <a:xfrm>
              <a:off x="3489" y="2230"/>
              <a:ext cx="515" cy="636"/>
            </a:xfrm>
            <a:custGeom>
              <a:avLst/>
              <a:gdLst>
                <a:gd name="T0" fmla="*/ 15 w 515"/>
                <a:gd name="T1" fmla="*/ 554 h 636"/>
                <a:gd name="T2" fmla="*/ 104 w 515"/>
                <a:gd name="T3" fmla="*/ 565 h 636"/>
                <a:gd name="T4" fmla="*/ 208 w 515"/>
                <a:gd name="T5" fmla="*/ 591 h 636"/>
                <a:gd name="T6" fmla="*/ 295 w 515"/>
                <a:gd name="T7" fmla="*/ 617 h 636"/>
                <a:gd name="T8" fmla="*/ 330 w 515"/>
                <a:gd name="T9" fmla="*/ 635 h 636"/>
                <a:gd name="T10" fmla="*/ 443 w 515"/>
                <a:gd name="T11" fmla="*/ 635 h 636"/>
                <a:gd name="T12" fmla="*/ 469 w 515"/>
                <a:gd name="T13" fmla="*/ 626 h 636"/>
                <a:gd name="T14" fmla="*/ 487 w 515"/>
                <a:gd name="T15" fmla="*/ 600 h 636"/>
                <a:gd name="T16" fmla="*/ 495 w 515"/>
                <a:gd name="T17" fmla="*/ 574 h 636"/>
                <a:gd name="T18" fmla="*/ 504 w 515"/>
                <a:gd name="T19" fmla="*/ 539 h 636"/>
                <a:gd name="T20" fmla="*/ 504 w 515"/>
                <a:gd name="T21" fmla="*/ 513 h 636"/>
                <a:gd name="T22" fmla="*/ 504 w 515"/>
                <a:gd name="T23" fmla="*/ 487 h 636"/>
                <a:gd name="T24" fmla="*/ 504 w 515"/>
                <a:gd name="T25" fmla="*/ 382 h 636"/>
                <a:gd name="T26" fmla="*/ 514 w 515"/>
                <a:gd name="T27" fmla="*/ 348 h 636"/>
                <a:gd name="T28" fmla="*/ 514 w 515"/>
                <a:gd name="T29" fmla="*/ 261 h 636"/>
                <a:gd name="T30" fmla="*/ 514 w 515"/>
                <a:gd name="T31" fmla="*/ 226 h 636"/>
                <a:gd name="T32" fmla="*/ 514 w 515"/>
                <a:gd name="T33" fmla="*/ 200 h 636"/>
                <a:gd name="T34" fmla="*/ 514 w 515"/>
                <a:gd name="T35" fmla="*/ 174 h 636"/>
                <a:gd name="T36" fmla="*/ 514 w 515"/>
                <a:gd name="T37" fmla="*/ 147 h 636"/>
                <a:gd name="T38" fmla="*/ 495 w 515"/>
                <a:gd name="T39" fmla="*/ 130 h 636"/>
                <a:gd name="T40" fmla="*/ 452 w 515"/>
                <a:gd name="T41" fmla="*/ 87 h 636"/>
                <a:gd name="T42" fmla="*/ 417 w 515"/>
                <a:gd name="T43" fmla="*/ 60 h 636"/>
                <a:gd name="T44" fmla="*/ 382 w 515"/>
                <a:gd name="T45" fmla="*/ 43 h 636"/>
                <a:gd name="T46" fmla="*/ 365 w 515"/>
                <a:gd name="T47" fmla="*/ 17 h 636"/>
                <a:gd name="T48" fmla="*/ 191 w 515"/>
                <a:gd name="T49" fmla="*/ 8 h 636"/>
                <a:gd name="T50" fmla="*/ 156 w 515"/>
                <a:gd name="T51" fmla="*/ 0 h 636"/>
                <a:gd name="T52" fmla="*/ 156 w 515"/>
                <a:gd name="T53" fmla="*/ 26 h 636"/>
                <a:gd name="T54" fmla="*/ 113 w 515"/>
                <a:gd name="T55" fmla="*/ 43 h 636"/>
                <a:gd name="T56" fmla="*/ 95 w 515"/>
                <a:gd name="T57" fmla="*/ 52 h 636"/>
                <a:gd name="T58" fmla="*/ 69 w 515"/>
                <a:gd name="T59" fmla="*/ 78 h 636"/>
                <a:gd name="T60" fmla="*/ 52 w 515"/>
                <a:gd name="T61" fmla="*/ 104 h 636"/>
                <a:gd name="T62" fmla="*/ 43 w 515"/>
                <a:gd name="T63" fmla="*/ 139 h 636"/>
                <a:gd name="T64" fmla="*/ 35 w 515"/>
                <a:gd name="T65" fmla="*/ 165 h 636"/>
                <a:gd name="T66" fmla="*/ 35 w 515"/>
                <a:gd name="T67" fmla="*/ 191 h 636"/>
                <a:gd name="T68" fmla="*/ 26 w 515"/>
                <a:gd name="T69" fmla="*/ 226 h 636"/>
                <a:gd name="T70" fmla="*/ 26 w 515"/>
                <a:gd name="T71" fmla="*/ 261 h 636"/>
                <a:gd name="T72" fmla="*/ 17 w 515"/>
                <a:gd name="T73" fmla="*/ 295 h 636"/>
                <a:gd name="T74" fmla="*/ 17 w 515"/>
                <a:gd name="T75" fmla="*/ 321 h 636"/>
                <a:gd name="T76" fmla="*/ 17 w 515"/>
                <a:gd name="T77" fmla="*/ 339 h 636"/>
                <a:gd name="T78" fmla="*/ 17 w 515"/>
                <a:gd name="T79" fmla="*/ 365 h 636"/>
                <a:gd name="T80" fmla="*/ 8 w 515"/>
                <a:gd name="T81" fmla="*/ 391 h 636"/>
                <a:gd name="T82" fmla="*/ 0 w 515"/>
                <a:gd name="T83" fmla="*/ 426 h 636"/>
                <a:gd name="T84" fmla="*/ 0 w 515"/>
                <a:gd name="T85" fmla="*/ 469 h 636"/>
                <a:gd name="T86" fmla="*/ 0 w 515"/>
                <a:gd name="T87" fmla="*/ 495 h 636"/>
                <a:gd name="T88" fmla="*/ 0 w 515"/>
                <a:gd name="T89" fmla="*/ 513 h 636"/>
                <a:gd name="T90" fmla="*/ 15 w 515"/>
                <a:gd name="T91" fmla="*/ 554 h 636"/>
                <a:gd name="T92" fmla="*/ 0 w 515"/>
                <a:gd name="T93" fmla="*/ 591 h 636"/>
                <a:gd name="T94" fmla="*/ 63 w 515"/>
                <a:gd name="T95" fmla="*/ 554 h 6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5"/>
                <a:gd name="T145" fmla="*/ 0 h 636"/>
                <a:gd name="T146" fmla="*/ 0 w 515"/>
                <a:gd name="T147" fmla="*/ 0 h 6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5" h="636">
                  <a:moveTo>
                    <a:pt x="15" y="554"/>
                  </a:moveTo>
                  <a:lnTo>
                    <a:pt x="104" y="565"/>
                  </a:lnTo>
                  <a:lnTo>
                    <a:pt x="208" y="591"/>
                  </a:lnTo>
                  <a:lnTo>
                    <a:pt x="295" y="617"/>
                  </a:lnTo>
                  <a:lnTo>
                    <a:pt x="330" y="635"/>
                  </a:lnTo>
                  <a:lnTo>
                    <a:pt x="443" y="635"/>
                  </a:lnTo>
                  <a:lnTo>
                    <a:pt x="469" y="626"/>
                  </a:lnTo>
                  <a:lnTo>
                    <a:pt x="487" y="600"/>
                  </a:lnTo>
                  <a:lnTo>
                    <a:pt x="495" y="574"/>
                  </a:lnTo>
                  <a:lnTo>
                    <a:pt x="504" y="539"/>
                  </a:lnTo>
                  <a:lnTo>
                    <a:pt x="504" y="513"/>
                  </a:lnTo>
                  <a:lnTo>
                    <a:pt x="504" y="487"/>
                  </a:lnTo>
                  <a:lnTo>
                    <a:pt x="504" y="382"/>
                  </a:lnTo>
                  <a:lnTo>
                    <a:pt x="514" y="348"/>
                  </a:lnTo>
                  <a:lnTo>
                    <a:pt x="514" y="261"/>
                  </a:lnTo>
                  <a:lnTo>
                    <a:pt x="514" y="226"/>
                  </a:lnTo>
                  <a:lnTo>
                    <a:pt x="514" y="200"/>
                  </a:lnTo>
                  <a:lnTo>
                    <a:pt x="514" y="174"/>
                  </a:lnTo>
                  <a:lnTo>
                    <a:pt x="514" y="147"/>
                  </a:lnTo>
                  <a:lnTo>
                    <a:pt x="495" y="130"/>
                  </a:lnTo>
                  <a:lnTo>
                    <a:pt x="452" y="87"/>
                  </a:lnTo>
                  <a:lnTo>
                    <a:pt x="417" y="60"/>
                  </a:lnTo>
                  <a:lnTo>
                    <a:pt x="382" y="43"/>
                  </a:lnTo>
                  <a:lnTo>
                    <a:pt x="365" y="17"/>
                  </a:lnTo>
                  <a:lnTo>
                    <a:pt x="191" y="8"/>
                  </a:lnTo>
                  <a:lnTo>
                    <a:pt x="156" y="0"/>
                  </a:lnTo>
                  <a:lnTo>
                    <a:pt x="156" y="26"/>
                  </a:lnTo>
                  <a:lnTo>
                    <a:pt x="113" y="43"/>
                  </a:lnTo>
                  <a:lnTo>
                    <a:pt x="95" y="52"/>
                  </a:lnTo>
                  <a:lnTo>
                    <a:pt x="69" y="78"/>
                  </a:lnTo>
                  <a:lnTo>
                    <a:pt x="52" y="104"/>
                  </a:lnTo>
                  <a:lnTo>
                    <a:pt x="43" y="139"/>
                  </a:lnTo>
                  <a:lnTo>
                    <a:pt x="35" y="165"/>
                  </a:lnTo>
                  <a:lnTo>
                    <a:pt x="35" y="191"/>
                  </a:lnTo>
                  <a:lnTo>
                    <a:pt x="26" y="226"/>
                  </a:lnTo>
                  <a:lnTo>
                    <a:pt x="26" y="261"/>
                  </a:lnTo>
                  <a:lnTo>
                    <a:pt x="17" y="295"/>
                  </a:lnTo>
                  <a:lnTo>
                    <a:pt x="17" y="321"/>
                  </a:lnTo>
                  <a:lnTo>
                    <a:pt x="17" y="339"/>
                  </a:lnTo>
                  <a:lnTo>
                    <a:pt x="17" y="365"/>
                  </a:lnTo>
                  <a:lnTo>
                    <a:pt x="8" y="391"/>
                  </a:lnTo>
                  <a:lnTo>
                    <a:pt x="0" y="426"/>
                  </a:lnTo>
                  <a:lnTo>
                    <a:pt x="0" y="469"/>
                  </a:lnTo>
                  <a:lnTo>
                    <a:pt x="0" y="495"/>
                  </a:lnTo>
                  <a:lnTo>
                    <a:pt x="0" y="513"/>
                  </a:lnTo>
                  <a:lnTo>
                    <a:pt x="15" y="554"/>
                  </a:lnTo>
                  <a:lnTo>
                    <a:pt x="0" y="591"/>
                  </a:lnTo>
                  <a:lnTo>
                    <a:pt x="63" y="554"/>
                  </a:lnTo>
                </a:path>
              </a:pathLst>
            </a:custGeom>
            <a:gradFill rotWithShape="0">
              <a:gsLst>
                <a:gs pos="0">
                  <a:srgbClr val="B28E6B"/>
                </a:gs>
                <a:gs pos="50000">
                  <a:schemeClr val="tx1"/>
                </a:gs>
                <a:gs pos="100000">
                  <a:srgbClr val="B28E6B"/>
                </a:gs>
              </a:gsLst>
              <a:lin ang="0" scaled="1"/>
            </a:gradFill>
            <a:ln w="25400" cap="rnd" algn="ctr">
              <a:solidFill>
                <a:schemeClr val="bg2"/>
              </a:solidFill>
              <a:round/>
              <a:headEnd type="none" w="sm" len="sm"/>
              <a:tailEnd type="none" w="sm" len="sm"/>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9482" name="Rechteck 19481">
              <a:extLst>
                <a:ext uri="{FF2B5EF4-FFF2-40B4-BE49-F238E27FC236}">
                  <a16:creationId xmlns:a16="http://schemas.microsoft.com/office/drawing/2014/main" id="{48A97696-DCF3-44F5-BC6D-4D7D0DEF06B4}"/>
                </a:ext>
              </a:extLst>
            </p:cNvPr>
            <p:cNvSpPr>
              <a:spLocks noChangeArrowheads="1"/>
            </p:cNvSpPr>
            <p:nvPr/>
          </p:nvSpPr>
          <p:spPr bwMode="auto">
            <a:xfrm>
              <a:off x="3475" y="2448"/>
              <a:ext cx="1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B</a:t>
              </a:r>
            </a:p>
          </p:txBody>
        </p:sp>
        <p:sp>
          <p:nvSpPr>
            <p:cNvPr id="19483" name="Rechteck 19482">
              <a:extLst>
                <a:ext uri="{FF2B5EF4-FFF2-40B4-BE49-F238E27FC236}">
                  <a16:creationId xmlns:a16="http://schemas.microsoft.com/office/drawing/2014/main" id="{E88831F6-6064-4409-AD81-33035D616467}"/>
                </a:ext>
              </a:extLst>
            </p:cNvPr>
            <p:cNvSpPr>
              <a:spLocks noChangeArrowheads="1"/>
            </p:cNvSpPr>
            <p:nvPr/>
          </p:nvSpPr>
          <p:spPr bwMode="auto">
            <a:xfrm>
              <a:off x="3595" y="2496"/>
              <a:ext cx="1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I</a:t>
              </a:r>
            </a:p>
          </p:txBody>
        </p:sp>
        <p:sp>
          <p:nvSpPr>
            <p:cNvPr id="19484" name="Rechteck 19483">
              <a:extLst>
                <a:ext uri="{FF2B5EF4-FFF2-40B4-BE49-F238E27FC236}">
                  <a16:creationId xmlns:a16="http://schemas.microsoft.com/office/drawing/2014/main" id="{142DF5CD-77AA-4130-A6F3-61693EDEBBB7}"/>
                </a:ext>
              </a:extLst>
            </p:cNvPr>
            <p:cNvSpPr>
              <a:spLocks noChangeArrowheads="1"/>
            </p:cNvSpPr>
            <p:nvPr/>
          </p:nvSpPr>
          <p:spPr bwMode="auto">
            <a:xfrm>
              <a:off x="3667" y="2496"/>
              <a:ext cx="1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E</a:t>
              </a:r>
            </a:p>
          </p:txBody>
        </p:sp>
        <p:sp>
          <p:nvSpPr>
            <p:cNvPr id="19485" name="Rechteck 19484">
              <a:extLst>
                <a:ext uri="{FF2B5EF4-FFF2-40B4-BE49-F238E27FC236}">
                  <a16:creationId xmlns:a16="http://schemas.microsoft.com/office/drawing/2014/main" id="{B5A15FD5-DA42-4B2B-AC73-6631F1EC7721}"/>
                </a:ext>
              </a:extLst>
            </p:cNvPr>
            <p:cNvSpPr>
              <a:spLocks noChangeArrowheads="1"/>
            </p:cNvSpPr>
            <p:nvPr/>
          </p:nvSpPr>
          <p:spPr bwMode="auto">
            <a:xfrm>
              <a:off x="3811" y="2448"/>
              <a:ext cx="1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R</a:t>
              </a:r>
            </a:p>
          </p:txBody>
        </p:sp>
        <p:sp>
          <p:nvSpPr>
            <p:cNvPr id="2058" name="Rechteck 19485">
              <a:extLst>
                <a:ext uri="{FF2B5EF4-FFF2-40B4-BE49-F238E27FC236}">
                  <a16:creationId xmlns:a16="http://schemas.microsoft.com/office/drawing/2014/main" id="{05319F04-FF88-4A31-92AD-91A5FD1EEE44}"/>
                </a:ext>
              </a:extLst>
            </p:cNvPr>
            <p:cNvSpPr>
              <a:spLocks noChangeArrowheads="1"/>
            </p:cNvSpPr>
            <p:nvPr/>
          </p:nvSpPr>
          <p:spPr bwMode="auto">
            <a:xfrm>
              <a:off x="3652" y="2020"/>
              <a:ext cx="232" cy="232"/>
            </a:xfrm>
            <a:prstGeom prst="rect">
              <a:avLst/>
            </a:prstGeom>
            <a:blipFill dpi="0" rotWithShape="0">
              <a:blip r:embed="rId7"/>
              <a:srcRect/>
              <a:tile tx="0" ty="0" sx="100000" sy="100000" flip="none" algn="tl"/>
            </a:blip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59" name="Gerade Verbindung 19486">
              <a:extLst>
                <a:ext uri="{FF2B5EF4-FFF2-40B4-BE49-F238E27FC236}">
                  <a16:creationId xmlns:a16="http://schemas.microsoft.com/office/drawing/2014/main" id="{2F6E93F3-C81D-40D3-9BD5-6236E700D8B3}"/>
                </a:ext>
              </a:extLst>
            </p:cNvPr>
            <p:cNvSpPr>
              <a:spLocks noChangeShapeType="1"/>
            </p:cNvSpPr>
            <p:nvPr/>
          </p:nvSpPr>
          <p:spPr bwMode="auto">
            <a:xfrm>
              <a:off x="4032" y="2448"/>
              <a:ext cx="624" cy="0"/>
            </a:xfrm>
            <a:prstGeom prst="line">
              <a:avLst/>
            </a:prstGeom>
            <a:noFill/>
            <a:ln w="254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19488" name="Rechteck 19487">
              <a:extLst>
                <a:ext uri="{FF2B5EF4-FFF2-40B4-BE49-F238E27FC236}">
                  <a16:creationId xmlns:a16="http://schemas.microsoft.com/office/drawing/2014/main" id="{1C6B9A79-0F37-4FF6-9A6A-5C2597EB5415}"/>
                </a:ext>
              </a:extLst>
            </p:cNvPr>
            <p:cNvSpPr>
              <a:spLocks noChangeArrowheads="1"/>
            </p:cNvSpPr>
            <p:nvPr/>
          </p:nvSpPr>
          <p:spPr bwMode="auto">
            <a:xfrm>
              <a:off x="4660" y="2212"/>
              <a:ext cx="520" cy="568"/>
            </a:xfrm>
            <a:prstGeom prst="rect">
              <a:avLst/>
            </a:prstGeom>
            <a:gradFill rotWithShape="0">
              <a:gsLst>
                <a:gs pos="0">
                  <a:srgbClr val="8E2400"/>
                </a:gs>
                <a:gs pos="50000">
                  <a:schemeClr val="folHlink"/>
                </a:gs>
                <a:gs pos="100000">
                  <a:srgbClr val="8E2400"/>
                </a:gs>
              </a:gsLst>
              <a:lin ang="0" scaled="1"/>
            </a:gra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19489" name="Rechteck 19488">
              <a:extLst>
                <a:ext uri="{FF2B5EF4-FFF2-40B4-BE49-F238E27FC236}">
                  <a16:creationId xmlns:a16="http://schemas.microsoft.com/office/drawing/2014/main" id="{613B164B-0451-4EFA-B83C-4EBABC71203D}"/>
                </a:ext>
              </a:extLst>
            </p:cNvPr>
            <p:cNvSpPr>
              <a:spLocks noChangeArrowheads="1"/>
            </p:cNvSpPr>
            <p:nvPr/>
          </p:nvSpPr>
          <p:spPr bwMode="auto">
            <a:xfrm>
              <a:off x="4704" y="2448"/>
              <a:ext cx="4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000">
                  <a:solidFill>
                    <a:srgbClr val="00FF99"/>
                  </a:solidFill>
                  <a:latin typeface="Times New Roman" panose="02020603050405020304" pitchFamily="18" charset="0"/>
                </a:rPr>
                <a:t>Formalin</a:t>
              </a:r>
            </a:p>
          </p:txBody>
        </p:sp>
        <p:sp>
          <p:nvSpPr>
            <p:cNvPr id="2062" name="Gerade Verbindung 19489">
              <a:extLst>
                <a:ext uri="{FF2B5EF4-FFF2-40B4-BE49-F238E27FC236}">
                  <a16:creationId xmlns:a16="http://schemas.microsoft.com/office/drawing/2014/main" id="{0F2332A7-DFA4-4D7F-9F2F-A132BB24435C}"/>
                </a:ext>
              </a:extLst>
            </p:cNvPr>
            <p:cNvSpPr>
              <a:spLocks noChangeShapeType="1"/>
            </p:cNvSpPr>
            <p:nvPr/>
          </p:nvSpPr>
          <p:spPr bwMode="auto">
            <a:xfrm>
              <a:off x="5328" y="2544"/>
              <a:ext cx="96" cy="624"/>
            </a:xfrm>
            <a:prstGeom prst="line">
              <a:avLst/>
            </a:prstGeom>
            <a:noFill/>
            <a:ln w="25400" algn="ctr">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de-DE"/>
            </a:p>
          </p:txBody>
        </p:sp>
        <p:sp>
          <p:nvSpPr>
            <p:cNvPr id="2063" name="Rechteck 19490">
              <a:extLst>
                <a:ext uri="{FF2B5EF4-FFF2-40B4-BE49-F238E27FC236}">
                  <a16:creationId xmlns:a16="http://schemas.microsoft.com/office/drawing/2014/main" id="{51007855-CCAB-4CB3-82F6-B303F68B0A26}"/>
                </a:ext>
              </a:extLst>
            </p:cNvPr>
            <p:cNvSpPr>
              <a:spLocks noChangeArrowheads="1"/>
            </p:cNvSpPr>
            <p:nvPr/>
          </p:nvSpPr>
          <p:spPr bwMode="auto">
            <a:xfrm>
              <a:off x="4756" y="2116"/>
              <a:ext cx="328" cy="88"/>
            </a:xfrm>
            <a:prstGeom prst="rect">
              <a:avLst/>
            </a:prstGeom>
            <a:gradFill rotWithShape="0">
              <a:gsLst>
                <a:gs pos="0">
                  <a:schemeClr val="bg1"/>
                </a:gs>
                <a:gs pos="50000">
                  <a:schemeClr val="bg2"/>
                </a:gs>
                <a:gs pos="100000">
                  <a:schemeClr val="bg1"/>
                </a:gs>
              </a:gsLst>
              <a:lin ang="0" scaled="1"/>
            </a:gra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ox(out)">
                                      <p:cBhvr>
                                        <p:cTn id="7" dur="500"/>
                                        <p:tgtEl>
                                          <p:spTgt spid="19458"/>
                                        </p:tgtEl>
                                      </p:cBhvr>
                                    </p:animEffect>
                                  </p:childTnLst>
                                  <p:subTnLst>
                                    <p:audio>
                                      <p:cMediaNode>
                                        <p:cTn display="0" masterRel="sameClick">
                                          <p:stCondLst>
                                            <p:cond evt="begin" delay="0">
                                              <p:tn val="5"/>
                                            </p:cond>
                                          </p:stCondLst>
                                          <p:endCondLst>
                                            <p:cond evt="onStopAudio" delay="0">
                                              <p:tgtEl>
                                                <p:sldTgt/>
                                              </p:tgtEl>
                                            </p:cond>
                                          </p:endCondLst>
                                        </p:cTn>
                                        <p:tgtEl>
                                          <p:sndTgt r:embed="rId3" name="Kamera"/>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7531"/>
                                        </p:tgtEl>
                                        <p:attrNameLst>
                                          <p:attrName>style.visibility</p:attrName>
                                        </p:attrNameLst>
                                      </p:cBhvr>
                                      <p:to>
                                        <p:strVal val="visible"/>
                                      </p:to>
                                    </p:set>
                                    <p:animEffect transition="in" filter="wipe(left)">
                                      <p:cBhvr>
                                        <p:cTn id="12" dur="500"/>
                                        <p:tgtEl>
                                          <p:spTgt spid="27531"/>
                                        </p:tgtEl>
                                      </p:cBhvr>
                                    </p:animEffect>
                                  </p:childTnLst>
                                  <p:subTnLst>
                                    <p:audio>
                                      <p:cMediaNode>
                                        <p:cTn display="0" masterRel="sameClick">
                                          <p:stCondLst>
                                            <p:cond evt="begin" delay="0">
                                              <p:tn val="10"/>
                                            </p:cond>
                                          </p:stCondLst>
                                          <p:endCondLst>
                                            <p:cond evt="onStopAudio" delay="0">
                                              <p:tgtEl>
                                                <p:sldTgt/>
                                              </p:tgtEl>
                                            </p:cond>
                                          </p:endCondLst>
                                        </p:cTn>
                                        <p:tgtEl>
                                          <p:sndTgt r:embed="rId4" name="Laser"/>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2518"/>
                                        </p:tgtEl>
                                        <p:attrNameLst>
                                          <p:attrName>style.visibility</p:attrName>
                                        </p:attrNameLst>
                                      </p:cBhvr>
                                      <p:to>
                                        <p:strVal val="visible"/>
                                      </p:to>
                                    </p:set>
                                    <p:animEffect transition="in" filter="box(out)">
                                      <p:cBhvr>
                                        <p:cTn id="17" dur="500"/>
                                        <p:tgtEl>
                                          <p:spTgt spid="12518"/>
                                        </p:tgtEl>
                                      </p:cBhvr>
                                    </p:animEffect>
                                  </p:childTnLst>
                                  <p:subTnLst>
                                    <p:audio>
                                      <p:cMediaNode>
                                        <p:cTn display="0" masterRel="sameClick">
                                          <p:stCondLst>
                                            <p:cond evt="begin" delay="0">
                                              <p:tn val="15"/>
                                            </p:cond>
                                          </p:stCondLst>
                                          <p:endCondLst>
                                            <p:cond evt="onStopAudio" delay="0">
                                              <p:tgtEl>
                                                <p:sldTgt/>
                                              </p:tgtEl>
                                            </p:cond>
                                          </p:endCondLst>
                                        </p:cTn>
                                        <p:tgtEl>
                                          <p:sndTgt r:embed="rId3"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3" name="Rechteck 20480">
            <a:extLst>
              <a:ext uri="{FF2B5EF4-FFF2-40B4-BE49-F238E27FC236}">
                <a16:creationId xmlns:a16="http://schemas.microsoft.com/office/drawing/2014/main" id="{5AACDF07-872E-4453-8E1D-110AB8BF70F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273050"/>
            <a:ext cx="5133975"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Form 20481">
            <a:extLst>
              <a:ext uri="{FF2B5EF4-FFF2-40B4-BE49-F238E27FC236}">
                <a16:creationId xmlns:a16="http://schemas.microsoft.com/office/drawing/2014/main" id="{0FD8F1FB-3930-45CC-8108-CC7EED769C67}"/>
              </a:ext>
            </a:extLst>
          </p:cNvPr>
          <p:cNvSpPr>
            <a:spLocks noGrp="1" noChangeArrowheads="1"/>
          </p:cNvSpPr>
          <p:nvPr>
            <p:ph type="title"/>
          </p:nvPr>
        </p:nvSpPr>
        <p:spPr>
          <a:xfrm>
            <a:off x="5562600" y="609600"/>
            <a:ext cx="3579813" cy="1143000"/>
          </a:xfrm>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Essigsäure-generator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Rechteck 21504">
            <a:extLst>
              <a:ext uri="{FF2B5EF4-FFF2-40B4-BE49-F238E27FC236}">
                <a16:creationId xmlns:a16="http://schemas.microsoft.com/office/drawing/2014/main" id="{CE5C3A18-CB3D-42A2-8579-5FD89ADD0D5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238" y="0"/>
            <a:ext cx="4827587"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5"/>
                                        </p:tgtEl>
                                        <p:attrNameLst>
                                          <p:attrName>style.visibility</p:attrName>
                                        </p:attrNameLst>
                                      </p:cBhvr>
                                      <p:to>
                                        <p:strVal val="visible"/>
                                      </p:to>
                                    </p:set>
                                    <p:animEffect transition="in" filter="box(out)">
                                      <p:cBhvr>
                                        <p:cTn id="7" dur="500"/>
                                        <p:tgtEl>
                                          <p:spTgt spid="21505"/>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Form 22528">
            <a:extLst>
              <a:ext uri="{FF2B5EF4-FFF2-40B4-BE49-F238E27FC236}">
                <a16:creationId xmlns:a16="http://schemas.microsoft.com/office/drawing/2014/main" id="{2356577C-63C7-4969-A118-0BADCF40884A}"/>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3.2.3.1 Nitratatmung</a:t>
            </a:r>
          </a:p>
        </p:txBody>
      </p:sp>
      <p:graphicFrame>
        <p:nvGraphicFramePr>
          <p:cNvPr id="3073" name="Object 2">
            <a:extLst>
              <a:ext uri="{FF2B5EF4-FFF2-40B4-BE49-F238E27FC236}">
                <a16:creationId xmlns:a16="http://schemas.microsoft.com/office/drawing/2014/main" id="{11606D68-033C-45F3-B7FB-4F7C1837D8DD}"/>
              </a:ext>
            </a:extLst>
          </p:cNvPr>
          <p:cNvGraphicFramePr>
            <a:graphicFrameLocks/>
          </p:cNvGraphicFramePr>
          <p:nvPr/>
        </p:nvGraphicFramePr>
        <p:xfrm>
          <a:off x="669925" y="1676400"/>
          <a:ext cx="7483475" cy="4424363"/>
        </p:xfrm>
        <a:graphic>
          <a:graphicData uri="http://schemas.openxmlformats.org/presentationml/2006/ole">
            <mc:AlternateContent xmlns:mc="http://schemas.openxmlformats.org/markup-compatibility/2006">
              <mc:Choice xmlns:v="urn:schemas-microsoft-com:vml" Requires="v">
                <p:oleObj spid="_x0000_s3075" name="Dokument" r:id="rId3" imgW="5760720" imgH="3409920" progId="Word.Document.6">
                  <p:embed/>
                </p:oleObj>
              </mc:Choice>
              <mc:Fallback>
                <p:oleObj name="Dokument" r:id="rId3" imgW="5760720" imgH="3409920" progId="Word.Document.6">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925" y="1676400"/>
                        <a:ext cx="7483475" cy="442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Form 5120">
            <a:extLst>
              <a:ext uri="{FF2B5EF4-FFF2-40B4-BE49-F238E27FC236}">
                <a16:creationId xmlns:a16="http://schemas.microsoft.com/office/drawing/2014/main" id="{9A1E9DBA-7D09-41BE-A754-55446A495D07}"/>
              </a:ext>
            </a:extLst>
          </p:cNvPr>
          <p:cNvSpPr>
            <a:spLocks noGrp="1" noChangeArrowheads="1"/>
          </p:cNvSpPr>
          <p:nvPr>
            <p:ph type="ctrTitle"/>
          </p:nvPr>
        </p:nvSpPr>
        <p:spPr>
          <a:xfrm>
            <a:off x="685800" y="2133600"/>
            <a:ext cx="7772400" cy="1143000"/>
          </a:xfrm>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3. Stoffwechselaktivitäten</a:t>
            </a:r>
          </a:p>
        </p:txBody>
      </p:sp>
      <p:sp>
        <p:nvSpPr>
          <p:cNvPr id="5122" name="Form 5121">
            <a:extLst>
              <a:ext uri="{FF2B5EF4-FFF2-40B4-BE49-F238E27FC236}">
                <a16:creationId xmlns:a16="http://schemas.microsoft.com/office/drawing/2014/main" id="{D2ACA20C-50E7-4EC3-922D-8D6A99ED6B35}"/>
              </a:ext>
            </a:extLst>
          </p:cNvPr>
          <p:cNvSpPr>
            <a:spLocks noGrp="1" noChangeArrowheads="1"/>
          </p:cNvSpPr>
          <p:nvPr>
            <p:ph type="subTitle" idx="1"/>
          </p:nvPr>
        </p:nvSpPr>
        <p:spPr>
          <a:xfrm>
            <a:off x="1371600" y="4191000"/>
            <a:ext cx="6400800" cy="1752600"/>
          </a:xfrm>
          <a:noFill/>
        </p:spPr>
        <p:txBody>
          <a:bodyPr/>
          <a:lstStyle/>
          <a:p>
            <a:pPr marL="0" indent="0" algn="ctr" defTabSz="914400">
              <a:buClr>
                <a:schemeClr val="hlink"/>
              </a:buClr>
              <a:buSzPct val="75000"/>
              <a:buFont typeface="Monotype Sorts" charset="2"/>
              <a:buNone/>
            </a:pPr>
            <a:r>
              <a:rPr lang="de-DE" altLang="de-DE">
                <a:latin typeface="Times New Roman" panose="02020603050405020304" pitchFamily="18" charset="0"/>
                <a:cs typeface="Arial" panose="020B0604020202020204" pitchFamily="34" charset="0"/>
              </a:rPr>
              <a:t>3.1. Grundprozesse des Stoffwechsels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7" name="Object 1">
            <a:extLst>
              <a:ext uri="{FF2B5EF4-FFF2-40B4-BE49-F238E27FC236}">
                <a16:creationId xmlns:a16="http://schemas.microsoft.com/office/drawing/2014/main" id="{7CF66FBF-B725-4490-8C23-8BD7D112B391}"/>
              </a:ext>
            </a:extLst>
          </p:cNvPr>
          <p:cNvGraphicFramePr>
            <a:graphicFrameLocks/>
          </p:cNvGraphicFramePr>
          <p:nvPr/>
        </p:nvGraphicFramePr>
        <p:xfrm>
          <a:off x="314325" y="941388"/>
          <a:ext cx="8601075" cy="2647950"/>
        </p:xfrm>
        <a:graphic>
          <a:graphicData uri="http://schemas.openxmlformats.org/presentationml/2006/ole">
            <mc:AlternateContent xmlns:mc="http://schemas.openxmlformats.org/markup-compatibility/2006">
              <mc:Choice xmlns:v="urn:schemas-microsoft-com:vml" Requires="v">
                <p:oleObj spid="_x0000_s4098" name="Dokument" r:id="rId3" imgW="5760720" imgH="1779480" progId="Word.Document.6">
                  <p:embed/>
                </p:oleObj>
              </mc:Choice>
              <mc:Fallback>
                <p:oleObj name="Dokument" r:id="rId3" imgW="5760720" imgH="1779480" progId="Word.Document.6">
                  <p:embed/>
                  <p:pic>
                    <p:nvPicPr>
                      <p:cNvPr id="0" name="Object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 y="941388"/>
                        <a:ext cx="86010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Form 24576">
            <a:extLst>
              <a:ext uri="{FF2B5EF4-FFF2-40B4-BE49-F238E27FC236}">
                <a16:creationId xmlns:a16="http://schemas.microsoft.com/office/drawing/2014/main" id="{668A2831-588C-43C1-B018-16BF736924FE}"/>
              </a:ext>
            </a:extLst>
          </p:cNvPr>
          <p:cNvSpPr>
            <a:spLocks noGrp="1" noChangeArrowheads="1"/>
          </p:cNvSpPr>
          <p:nvPr>
            <p:ph type="title"/>
          </p:nvPr>
        </p:nvSpPr>
        <p:spPr>
          <a:xfrm>
            <a:off x="0" y="152400"/>
            <a:ext cx="7772400" cy="1143000"/>
          </a:xfrm>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3.2.3.2  Sulfatatmung</a:t>
            </a:r>
          </a:p>
        </p:txBody>
      </p:sp>
      <p:graphicFrame>
        <p:nvGraphicFramePr>
          <p:cNvPr id="24578" name="Object 2">
            <a:extLst>
              <a:ext uri="{FF2B5EF4-FFF2-40B4-BE49-F238E27FC236}">
                <a16:creationId xmlns:a16="http://schemas.microsoft.com/office/drawing/2014/main" id="{EFDF9256-2442-4C44-9640-39B529625ABA}"/>
              </a:ext>
            </a:extLst>
          </p:cNvPr>
          <p:cNvGraphicFramePr>
            <a:graphicFrameLocks/>
          </p:cNvGraphicFramePr>
          <p:nvPr/>
        </p:nvGraphicFramePr>
        <p:xfrm>
          <a:off x="1682750" y="1152525"/>
          <a:ext cx="6242050" cy="5483225"/>
        </p:xfrm>
        <a:graphic>
          <a:graphicData uri="http://schemas.openxmlformats.org/presentationml/2006/ole">
            <mc:AlternateContent xmlns:mc="http://schemas.openxmlformats.org/markup-compatibility/2006">
              <mc:Choice xmlns:v="urn:schemas-microsoft-com:vml" Requires="v">
                <p:oleObj spid="_x0000_s5123" name="Dokument" r:id="rId4" imgW="5768640" imgH="5068800" progId="Word.Document.6">
                  <p:embed/>
                </p:oleObj>
              </mc:Choice>
              <mc:Fallback>
                <p:oleObj name="Dokument" r:id="rId4" imgW="5768640" imgH="5068800" progId="Word.Document.6">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2750" y="1152525"/>
                        <a:ext cx="6242050" cy="548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ox(out)">
                                      <p:cBhvr>
                                        <p:cTn id="7" dur="500"/>
                                        <p:tgtEl>
                                          <p:spTgt spid="24578"/>
                                        </p:tgtEl>
                                      </p:cBhvr>
                                    </p:animEffect>
                                  </p:childTnLst>
                                  <p:subTnLst>
                                    <p:audio>
                                      <p:cMediaNode>
                                        <p:cTn display="0" masterRel="sameClick">
                                          <p:stCondLst>
                                            <p:cond evt="begin" delay="0">
                                              <p:tn val="5"/>
                                            </p:cond>
                                          </p:stCondLst>
                                          <p:endCondLst>
                                            <p:cond evt="onStopAudio" delay="0">
                                              <p:tgtEl>
                                                <p:sldTgt/>
                                              </p:tgtEl>
                                            </p:cond>
                                          </p:endCondLst>
                                        </p:cTn>
                                        <p:tgtEl>
                                          <p:sndTgt r:embed="rId3"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5" name="Object 1">
            <a:extLst>
              <a:ext uri="{FF2B5EF4-FFF2-40B4-BE49-F238E27FC236}">
                <a16:creationId xmlns:a16="http://schemas.microsoft.com/office/drawing/2014/main" id="{6474DE25-AC44-4C08-87EB-180F71B29324}"/>
              </a:ext>
            </a:extLst>
          </p:cNvPr>
          <p:cNvGraphicFramePr>
            <a:graphicFrameLocks/>
          </p:cNvGraphicFramePr>
          <p:nvPr/>
        </p:nvGraphicFramePr>
        <p:xfrm>
          <a:off x="466725" y="1044575"/>
          <a:ext cx="8296275" cy="2012950"/>
        </p:xfrm>
        <a:graphic>
          <a:graphicData uri="http://schemas.openxmlformats.org/presentationml/2006/ole">
            <mc:AlternateContent xmlns:mc="http://schemas.openxmlformats.org/markup-compatibility/2006">
              <mc:Choice xmlns:v="urn:schemas-microsoft-com:vml" Requires="v">
                <p:oleObj spid="_x0000_s6159" name="Dokument" r:id="rId4" imgW="5760720" imgH="1404720" progId="Word.Document.6">
                  <p:embed/>
                </p:oleObj>
              </mc:Choice>
              <mc:Fallback>
                <p:oleObj name="Dokument" r:id="rId4" imgW="5760720" imgH="1404720" progId="Word.Document.6">
                  <p:embed/>
                  <p:pic>
                    <p:nvPicPr>
                      <p:cNvPr id="0" name="Objec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25" y="1044575"/>
                        <a:ext cx="8296275" cy="201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66" name="Group 6">
            <a:extLst>
              <a:ext uri="{FF2B5EF4-FFF2-40B4-BE49-F238E27FC236}">
                <a16:creationId xmlns:a16="http://schemas.microsoft.com/office/drawing/2014/main" id="{11FC04F0-C61C-435F-A2AB-D44EE753FC94}"/>
              </a:ext>
            </a:extLst>
          </p:cNvPr>
          <p:cNvGrpSpPr>
            <a:grpSpLocks/>
          </p:cNvGrpSpPr>
          <p:nvPr/>
        </p:nvGrpSpPr>
        <p:grpSpPr bwMode="auto">
          <a:xfrm>
            <a:off x="381000" y="3352800"/>
            <a:ext cx="6400800" cy="2057400"/>
            <a:chOff x="240" y="2112"/>
            <a:chExt cx="4032" cy="1296"/>
          </a:xfrm>
        </p:grpSpPr>
        <p:sp>
          <p:nvSpPr>
            <p:cNvPr id="25602" name="Rechteck 25601">
              <a:extLst>
                <a:ext uri="{FF2B5EF4-FFF2-40B4-BE49-F238E27FC236}">
                  <a16:creationId xmlns:a16="http://schemas.microsoft.com/office/drawing/2014/main" id="{B03E3128-7600-4736-B883-9BD71A06AC83}"/>
                </a:ext>
              </a:extLst>
            </p:cNvPr>
            <p:cNvSpPr>
              <a:spLocks noChangeArrowheads="1"/>
            </p:cNvSpPr>
            <p:nvPr/>
          </p:nvSpPr>
          <p:spPr bwMode="auto">
            <a:xfrm>
              <a:off x="768" y="2112"/>
              <a:ext cx="2976" cy="1248"/>
            </a:xfrm>
            <a:prstGeom prst="rect">
              <a:avLst/>
            </a:prstGeom>
            <a:gradFill rotWithShape="0">
              <a:gsLst>
                <a:gs pos="0">
                  <a:srgbClr val="5E5E5E"/>
                </a:gs>
                <a:gs pos="50000">
                  <a:schemeClr val="bg2"/>
                </a:gs>
                <a:gs pos="100000">
                  <a:srgbClr val="5E5E5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5603" name="Form 25602">
              <a:extLst>
                <a:ext uri="{FF2B5EF4-FFF2-40B4-BE49-F238E27FC236}">
                  <a16:creationId xmlns:a16="http://schemas.microsoft.com/office/drawing/2014/main" id="{BE4119B6-6767-4BE6-84A9-79FF3B342B5C}"/>
                </a:ext>
              </a:extLst>
            </p:cNvPr>
            <p:cNvSpPr>
              <a:spLocks/>
            </p:cNvSpPr>
            <p:nvPr/>
          </p:nvSpPr>
          <p:spPr bwMode="auto">
            <a:xfrm>
              <a:off x="240" y="2112"/>
              <a:ext cx="528" cy="624"/>
            </a:xfrm>
            <a:custGeom>
              <a:avLst/>
              <a:gdLst>
                <a:gd name="T0" fmla="*/ 0 w 21600"/>
                <a:gd name="T1" fmla="*/ 624 h 21600"/>
                <a:gd name="T2" fmla="*/ 527 w 21600"/>
                <a:gd name="T3" fmla="*/ 0 h 21600"/>
                <a:gd name="T4" fmla="*/ 528 w 21600"/>
                <a:gd name="T5" fmla="*/ 624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0" y="21600"/>
                  </a:moveTo>
                  <a:cubicBezTo>
                    <a:pt x="0" y="9686"/>
                    <a:pt x="9645" y="22"/>
                    <a:pt x="21559" y="0"/>
                  </a:cubicBezTo>
                </a:path>
                <a:path w="21600" h="21600" stroke="0" extrusionOk="0">
                  <a:moveTo>
                    <a:pt x="0" y="21600"/>
                  </a:moveTo>
                  <a:cubicBezTo>
                    <a:pt x="0" y="9686"/>
                    <a:pt x="9645" y="22"/>
                    <a:pt x="21559" y="0"/>
                  </a:cubicBezTo>
                  <a:lnTo>
                    <a:pt x="21600" y="21600"/>
                  </a:lnTo>
                  <a:close/>
                </a:path>
              </a:pathLst>
            </a:custGeom>
            <a:gradFill rotWithShape="0">
              <a:gsLst>
                <a:gs pos="0">
                  <a:srgbClr val="5E5E5E"/>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5604" name="Form 25603">
              <a:extLst>
                <a:ext uri="{FF2B5EF4-FFF2-40B4-BE49-F238E27FC236}">
                  <a16:creationId xmlns:a16="http://schemas.microsoft.com/office/drawing/2014/main" id="{AB433A79-F09D-4647-8437-925CDC6C6231}"/>
                </a:ext>
              </a:extLst>
            </p:cNvPr>
            <p:cNvSpPr>
              <a:spLocks/>
            </p:cNvSpPr>
            <p:nvPr/>
          </p:nvSpPr>
          <p:spPr bwMode="auto">
            <a:xfrm>
              <a:off x="240" y="2688"/>
              <a:ext cx="528" cy="672"/>
            </a:xfrm>
            <a:custGeom>
              <a:avLst/>
              <a:gdLst>
                <a:gd name="T0" fmla="*/ 528 w 21600"/>
                <a:gd name="T1" fmla="*/ 672 h 21600"/>
                <a:gd name="T2" fmla="*/ 0 w 21600"/>
                <a:gd name="T3" fmla="*/ 0 h 21600"/>
                <a:gd name="T4" fmla="*/ 528 w 21600"/>
                <a:gd name="T5" fmla="*/ 0 h 21600"/>
                <a:gd name="T6" fmla="*/ 0 60000 65536"/>
                <a:gd name="T7" fmla="*/ 0 60000 65536"/>
                <a:gd name="T8" fmla="*/ 0 60000 65536"/>
                <a:gd name="T9" fmla="*/ 0 w 21600"/>
                <a:gd name="T10" fmla="*/ 0 h 21600"/>
                <a:gd name="T11" fmla="*/ 0 w 21600"/>
                <a:gd name="T12" fmla="*/ 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gradFill rotWithShape="0">
              <a:gsLst>
                <a:gs pos="0">
                  <a:schemeClr val="bg2"/>
                </a:gs>
                <a:gs pos="100000">
                  <a:srgbClr val="5E5E5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5605" name="Ellipse 25604">
              <a:extLst>
                <a:ext uri="{FF2B5EF4-FFF2-40B4-BE49-F238E27FC236}">
                  <a16:creationId xmlns:a16="http://schemas.microsoft.com/office/drawing/2014/main" id="{4A4F1CF3-25DE-4DBF-985A-8FC0A6418A81}"/>
                </a:ext>
              </a:extLst>
            </p:cNvPr>
            <p:cNvSpPr>
              <a:spLocks noChangeArrowheads="1"/>
            </p:cNvSpPr>
            <p:nvPr/>
          </p:nvSpPr>
          <p:spPr bwMode="auto">
            <a:xfrm>
              <a:off x="3216" y="2112"/>
              <a:ext cx="1056" cy="1296"/>
            </a:xfrm>
            <a:prstGeom prst="ellipse">
              <a:avLst/>
            </a:prstGeom>
            <a:gradFill rotWithShape="0">
              <a:gsLst>
                <a:gs pos="0">
                  <a:schemeClr val="bg2"/>
                </a:gs>
                <a:gs pos="100000">
                  <a:srgbClr val="5E5E5E"/>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grpSp>
        <p:nvGrpSpPr>
          <p:cNvPr id="12988" name="Group 14">
            <a:extLst>
              <a:ext uri="{FF2B5EF4-FFF2-40B4-BE49-F238E27FC236}">
                <a16:creationId xmlns:a16="http://schemas.microsoft.com/office/drawing/2014/main" id="{169E9B6B-10AB-4DBA-8177-5C1F3AE863EB}"/>
              </a:ext>
            </a:extLst>
          </p:cNvPr>
          <p:cNvGrpSpPr>
            <a:grpSpLocks/>
          </p:cNvGrpSpPr>
          <p:nvPr/>
        </p:nvGrpSpPr>
        <p:grpSpPr bwMode="auto">
          <a:xfrm>
            <a:off x="541338" y="3657600"/>
            <a:ext cx="4337050" cy="1430338"/>
            <a:chOff x="341" y="2304"/>
            <a:chExt cx="2732" cy="901"/>
          </a:xfrm>
        </p:grpSpPr>
        <p:sp>
          <p:nvSpPr>
            <p:cNvPr id="6148" name="Form 25606">
              <a:extLst>
                <a:ext uri="{FF2B5EF4-FFF2-40B4-BE49-F238E27FC236}">
                  <a16:creationId xmlns:a16="http://schemas.microsoft.com/office/drawing/2014/main" id="{4BFFABF2-9513-4DAF-812C-1BE45C3CB3A8}"/>
                </a:ext>
              </a:extLst>
            </p:cNvPr>
            <p:cNvSpPr>
              <a:spLocks/>
            </p:cNvSpPr>
            <p:nvPr/>
          </p:nvSpPr>
          <p:spPr bwMode="auto">
            <a:xfrm>
              <a:off x="2193" y="2400"/>
              <a:ext cx="279" cy="239"/>
            </a:xfrm>
            <a:custGeom>
              <a:avLst/>
              <a:gdLst>
                <a:gd name="T0" fmla="*/ 63 w 279"/>
                <a:gd name="T1" fmla="*/ 0 h 239"/>
                <a:gd name="T2" fmla="*/ 17 w 279"/>
                <a:gd name="T3" fmla="*/ 30 h 239"/>
                <a:gd name="T4" fmla="*/ 9 w 279"/>
                <a:gd name="T5" fmla="*/ 56 h 239"/>
                <a:gd name="T6" fmla="*/ 0 w 279"/>
                <a:gd name="T7" fmla="*/ 99 h 239"/>
                <a:gd name="T8" fmla="*/ 0 w 279"/>
                <a:gd name="T9" fmla="*/ 134 h 239"/>
                <a:gd name="T10" fmla="*/ 17 w 279"/>
                <a:gd name="T11" fmla="*/ 169 h 239"/>
                <a:gd name="T12" fmla="*/ 52 w 279"/>
                <a:gd name="T13" fmla="*/ 204 h 239"/>
                <a:gd name="T14" fmla="*/ 139 w 279"/>
                <a:gd name="T15" fmla="*/ 230 h 239"/>
                <a:gd name="T16" fmla="*/ 174 w 279"/>
                <a:gd name="T17" fmla="*/ 238 h 239"/>
                <a:gd name="T18" fmla="*/ 209 w 279"/>
                <a:gd name="T19" fmla="*/ 238 h 239"/>
                <a:gd name="T20" fmla="*/ 235 w 279"/>
                <a:gd name="T21" fmla="*/ 238 h 239"/>
                <a:gd name="T22" fmla="*/ 270 w 279"/>
                <a:gd name="T23" fmla="*/ 212 h 239"/>
                <a:gd name="T24" fmla="*/ 278 w 279"/>
                <a:gd name="T25" fmla="*/ 178 h 239"/>
                <a:gd name="T26" fmla="*/ 278 w 279"/>
                <a:gd name="T27" fmla="*/ 160 h 239"/>
                <a:gd name="T28" fmla="*/ 270 w 279"/>
                <a:gd name="T29" fmla="*/ 125 h 239"/>
                <a:gd name="T30" fmla="*/ 252 w 279"/>
                <a:gd name="T31" fmla="*/ 99 h 239"/>
                <a:gd name="T32" fmla="*/ 217 w 279"/>
                <a:gd name="T33" fmla="*/ 56 h 239"/>
                <a:gd name="T34" fmla="*/ 183 w 279"/>
                <a:gd name="T35" fmla="*/ 21 h 239"/>
                <a:gd name="T36" fmla="*/ 165 w 279"/>
                <a:gd name="T37" fmla="*/ 12 h 239"/>
                <a:gd name="T38" fmla="*/ 113 w 279"/>
                <a:gd name="T39" fmla="*/ 21 h 239"/>
                <a:gd name="T40" fmla="*/ 87 w 279"/>
                <a:gd name="T41" fmla="*/ 38 h 239"/>
                <a:gd name="T42" fmla="*/ 70 w 279"/>
                <a:gd name="T43" fmla="*/ 64 h 239"/>
                <a:gd name="T44" fmla="*/ 63 w 279"/>
                <a:gd name="T45" fmla="*/ 0 h 2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9"/>
                <a:gd name="T70" fmla="*/ 0 h 239"/>
                <a:gd name="T71" fmla="*/ 0 w 279"/>
                <a:gd name="T72" fmla="*/ 0 h 2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9" h="239">
                  <a:moveTo>
                    <a:pt x="63" y="0"/>
                  </a:moveTo>
                  <a:lnTo>
                    <a:pt x="17" y="30"/>
                  </a:lnTo>
                  <a:lnTo>
                    <a:pt x="9" y="56"/>
                  </a:lnTo>
                  <a:lnTo>
                    <a:pt x="0" y="99"/>
                  </a:lnTo>
                  <a:lnTo>
                    <a:pt x="0" y="134"/>
                  </a:lnTo>
                  <a:lnTo>
                    <a:pt x="17" y="169"/>
                  </a:lnTo>
                  <a:lnTo>
                    <a:pt x="52" y="204"/>
                  </a:lnTo>
                  <a:lnTo>
                    <a:pt x="139" y="230"/>
                  </a:lnTo>
                  <a:lnTo>
                    <a:pt x="174" y="238"/>
                  </a:lnTo>
                  <a:lnTo>
                    <a:pt x="209" y="238"/>
                  </a:lnTo>
                  <a:lnTo>
                    <a:pt x="235" y="238"/>
                  </a:lnTo>
                  <a:lnTo>
                    <a:pt x="270" y="212"/>
                  </a:lnTo>
                  <a:lnTo>
                    <a:pt x="278" y="178"/>
                  </a:lnTo>
                  <a:lnTo>
                    <a:pt x="278" y="160"/>
                  </a:lnTo>
                  <a:lnTo>
                    <a:pt x="270" y="125"/>
                  </a:lnTo>
                  <a:lnTo>
                    <a:pt x="252" y="99"/>
                  </a:lnTo>
                  <a:lnTo>
                    <a:pt x="217" y="56"/>
                  </a:lnTo>
                  <a:lnTo>
                    <a:pt x="183" y="21"/>
                  </a:lnTo>
                  <a:lnTo>
                    <a:pt x="165" y="12"/>
                  </a:lnTo>
                  <a:lnTo>
                    <a:pt x="113" y="21"/>
                  </a:lnTo>
                  <a:lnTo>
                    <a:pt x="87" y="38"/>
                  </a:lnTo>
                  <a:lnTo>
                    <a:pt x="70" y="64"/>
                  </a:lnTo>
                  <a:lnTo>
                    <a:pt x="63" y="0"/>
                  </a:lnTo>
                </a:path>
              </a:pathLst>
            </a:custGeom>
            <a:gradFill rotWithShape="0">
              <a:gsLst>
                <a:gs pos="0">
                  <a:schemeClr val="folHlink"/>
                </a:gs>
                <a:gs pos="100000">
                  <a:schemeClr val="hlink"/>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149" name="Form 25607">
              <a:extLst>
                <a:ext uri="{FF2B5EF4-FFF2-40B4-BE49-F238E27FC236}">
                  <a16:creationId xmlns:a16="http://schemas.microsoft.com/office/drawing/2014/main" id="{800417F9-11A0-46CB-8C1F-1C53595E55D5}"/>
                </a:ext>
              </a:extLst>
            </p:cNvPr>
            <p:cNvSpPr>
              <a:spLocks/>
            </p:cNvSpPr>
            <p:nvPr/>
          </p:nvSpPr>
          <p:spPr bwMode="auto">
            <a:xfrm>
              <a:off x="1296" y="2612"/>
              <a:ext cx="515" cy="384"/>
            </a:xfrm>
            <a:custGeom>
              <a:avLst/>
              <a:gdLst>
                <a:gd name="T0" fmla="*/ 0 w 515"/>
                <a:gd name="T1" fmla="*/ 76 h 384"/>
                <a:gd name="T2" fmla="*/ 36 w 515"/>
                <a:gd name="T3" fmla="*/ 35 h 384"/>
                <a:gd name="T4" fmla="*/ 71 w 515"/>
                <a:gd name="T5" fmla="*/ 18 h 384"/>
                <a:gd name="T6" fmla="*/ 106 w 515"/>
                <a:gd name="T7" fmla="*/ 0 h 384"/>
                <a:gd name="T8" fmla="*/ 210 w 515"/>
                <a:gd name="T9" fmla="*/ 0 h 384"/>
                <a:gd name="T10" fmla="*/ 349 w 515"/>
                <a:gd name="T11" fmla="*/ 105 h 384"/>
                <a:gd name="T12" fmla="*/ 471 w 515"/>
                <a:gd name="T13" fmla="*/ 192 h 384"/>
                <a:gd name="T14" fmla="*/ 480 w 515"/>
                <a:gd name="T15" fmla="*/ 218 h 384"/>
                <a:gd name="T16" fmla="*/ 506 w 515"/>
                <a:gd name="T17" fmla="*/ 261 h 384"/>
                <a:gd name="T18" fmla="*/ 514 w 515"/>
                <a:gd name="T19" fmla="*/ 279 h 384"/>
                <a:gd name="T20" fmla="*/ 514 w 515"/>
                <a:gd name="T21" fmla="*/ 313 h 384"/>
                <a:gd name="T22" fmla="*/ 514 w 515"/>
                <a:gd name="T23" fmla="*/ 331 h 384"/>
                <a:gd name="T24" fmla="*/ 480 w 515"/>
                <a:gd name="T25" fmla="*/ 366 h 384"/>
                <a:gd name="T26" fmla="*/ 453 w 515"/>
                <a:gd name="T27" fmla="*/ 383 h 384"/>
                <a:gd name="T28" fmla="*/ 419 w 515"/>
                <a:gd name="T29" fmla="*/ 383 h 384"/>
                <a:gd name="T30" fmla="*/ 393 w 515"/>
                <a:gd name="T31" fmla="*/ 383 h 384"/>
                <a:gd name="T32" fmla="*/ 375 w 515"/>
                <a:gd name="T33" fmla="*/ 383 h 384"/>
                <a:gd name="T34" fmla="*/ 340 w 515"/>
                <a:gd name="T35" fmla="*/ 383 h 384"/>
                <a:gd name="T36" fmla="*/ 306 w 515"/>
                <a:gd name="T37" fmla="*/ 383 h 384"/>
                <a:gd name="T38" fmla="*/ 184 w 515"/>
                <a:gd name="T39" fmla="*/ 383 h 384"/>
                <a:gd name="T40" fmla="*/ 45 w 515"/>
                <a:gd name="T41" fmla="*/ 366 h 384"/>
                <a:gd name="T42" fmla="*/ 10 w 515"/>
                <a:gd name="T43" fmla="*/ 348 h 384"/>
                <a:gd name="T44" fmla="*/ 10 w 515"/>
                <a:gd name="T45" fmla="*/ 305 h 384"/>
                <a:gd name="T46" fmla="*/ 10 w 515"/>
                <a:gd name="T47" fmla="*/ 279 h 384"/>
                <a:gd name="T48" fmla="*/ 10 w 515"/>
                <a:gd name="T49" fmla="*/ 261 h 384"/>
                <a:gd name="T50" fmla="*/ 10 w 515"/>
                <a:gd name="T51" fmla="*/ 235 h 384"/>
                <a:gd name="T52" fmla="*/ 19 w 515"/>
                <a:gd name="T53" fmla="*/ 209 h 384"/>
                <a:gd name="T54" fmla="*/ 36 w 515"/>
                <a:gd name="T55" fmla="*/ 166 h 384"/>
                <a:gd name="T56" fmla="*/ 36 w 515"/>
                <a:gd name="T57" fmla="*/ 139 h 384"/>
                <a:gd name="T58" fmla="*/ 45 w 515"/>
                <a:gd name="T59" fmla="*/ 105 h 384"/>
                <a:gd name="T60" fmla="*/ 53 w 515"/>
                <a:gd name="T61" fmla="*/ 79 h 384"/>
                <a:gd name="T62" fmla="*/ 53 w 515"/>
                <a:gd name="T63" fmla="*/ 61 h 384"/>
                <a:gd name="T64" fmla="*/ 62 w 515"/>
                <a:gd name="T65" fmla="*/ 35 h 384"/>
                <a:gd name="T66" fmla="*/ 96 w 515"/>
                <a:gd name="T67" fmla="*/ 28 h 3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5"/>
                <a:gd name="T103" fmla="*/ 0 h 384"/>
                <a:gd name="T104" fmla="*/ 0 w 515"/>
                <a:gd name="T105" fmla="*/ 0 h 3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5" h="384">
                  <a:moveTo>
                    <a:pt x="0" y="76"/>
                  </a:moveTo>
                  <a:lnTo>
                    <a:pt x="36" y="35"/>
                  </a:lnTo>
                  <a:lnTo>
                    <a:pt x="71" y="18"/>
                  </a:lnTo>
                  <a:lnTo>
                    <a:pt x="106" y="0"/>
                  </a:lnTo>
                  <a:lnTo>
                    <a:pt x="210" y="0"/>
                  </a:lnTo>
                  <a:lnTo>
                    <a:pt x="349" y="105"/>
                  </a:lnTo>
                  <a:lnTo>
                    <a:pt x="471" y="192"/>
                  </a:lnTo>
                  <a:lnTo>
                    <a:pt x="480" y="218"/>
                  </a:lnTo>
                  <a:lnTo>
                    <a:pt x="506" y="261"/>
                  </a:lnTo>
                  <a:lnTo>
                    <a:pt x="514" y="279"/>
                  </a:lnTo>
                  <a:lnTo>
                    <a:pt x="514" y="313"/>
                  </a:lnTo>
                  <a:lnTo>
                    <a:pt x="514" y="331"/>
                  </a:lnTo>
                  <a:lnTo>
                    <a:pt x="480" y="366"/>
                  </a:lnTo>
                  <a:lnTo>
                    <a:pt x="453" y="383"/>
                  </a:lnTo>
                  <a:lnTo>
                    <a:pt x="419" y="383"/>
                  </a:lnTo>
                  <a:lnTo>
                    <a:pt x="393" y="383"/>
                  </a:lnTo>
                  <a:lnTo>
                    <a:pt x="375" y="383"/>
                  </a:lnTo>
                  <a:lnTo>
                    <a:pt x="340" y="383"/>
                  </a:lnTo>
                  <a:lnTo>
                    <a:pt x="306" y="383"/>
                  </a:lnTo>
                  <a:lnTo>
                    <a:pt x="184" y="383"/>
                  </a:lnTo>
                  <a:lnTo>
                    <a:pt x="45" y="366"/>
                  </a:lnTo>
                  <a:lnTo>
                    <a:pt x="10" y="348"/>
                  </a:lnTo>
                  <a:lnTo>
                    <a:pt x="10" y="305"/>
                  </a:lnTo>
                  <a:lnTo>
                    <a:pt x="10" y="279"/>
                  </a:lnTo>
                  <a:lnTo>
                    <a:pt x="10" y="261"/>
                  </a:lnTo>
                  <a:lnTo>
                    <a:pt x="10" y="235"/>
                  </a:lnTo>
                  <a:lnTo>
                    <a:pt x="19" y="209"/>
                  </a:lnTo>
                  <a:lnTo>
                    <a:pt x="36" y="166"/>
                  </a:lnTo>
                  <a:lnTo>
                    <a:pt x="36" y="139"/>
                  </a:lnTo>
                  <a:lnTo>
                    <a:pt x="45" y="105"/>
                  </a:lnTo>
                  <a:lnTo>
                    <a:pt x="53" y="79"/>
                  </a:lnTo>
                  <a:lnTo>
                    <a:pt x="53" y="61"/>
                  </a:lnTo>
                  <a:lnTo>
                    <a:pt x="62" y="35"/>
                  </a:lnTo>
                  <a:lnTo>
                    <a:pt x="96" y="28"/>
                  </a:lnTo>
                </a:path>
              </a:pathLst>
            </a:custGeom>
            <a:gradFill rotWithShape="0">
              <a:gsLst>
                <a:gs pos="0">
                  <a:schemeClr val="folHlink"/>
                </a:gs>
                <a:gs pos="100000">
                  <a:schemeClr val="hlink"/>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150" name="Form 25608">
              <a:extLst>
                <a:ext uri="{FF2B5EF4-FFF2-40B4-BE49-F238E27FC236}">
                  <a16:creationId xmlns:a16="http://schemas.microsoft.com/office/drawing/2014/main" id="{C9E69D31-680C-411A-BEED-E3541910ED7E}"/>
                </a:ext>
              </a:extLst>
            </p:cNvPr>
            <p:cNvSpPr>
              <a:spLocks/>
            </p:cNvSpPr>
            <p:nvPr/>
          </p:nvSpPr>
          <p:spPr bwMode="auto">
            <a:xfrm>
              <a:off x="871" y="2317"/>
              <a:ext cx="314" cy="262"/>
            </a:xfrm>
            <a:custGeom>
              <a:avLst/>
              <a:gdLst>
                <a:gd name="T0" fmla="*/ 89 w 314"/>
                <a:gd name="T1" fmla="*/ 35 h 262"/>
                <a:gd name="T2" fmla="*/ 218 w 314"/>
                <a:gd name="T3" fmla="*/ 0 h 262"/>
                <a:gd name="T4" fmla="*/ 244 w 314"/>
                <a:gd name="T5" fmla="*/ 0 h 262"/>
                <a:gd name="T6" fmla="*/ 270 w 314"/>
                <a:gd name="T7" fmla="*/ 8 h 262"/>
                <a:gd name="T8" fmla="*/ 296 w 314"/>
                <a:gd name="T9" fmla="*/ 34 h 262"/>
                <a:gd name="T10" fmla="*/ 304 w 314"/>
                <a:gd name="T11" fmla="*/ 60 h 262"/>
                <a:gd name="T12" fmla="*/ 313 w 314"/>
                <a:gd name="T13" fmla="*/ 78 h 262"/>
                <a:gd name="T14" fmla="*/ 313 w 314"/>
                <a:gd name="T15" fmla="*/ 104 h 262"/>
                <a:gd name="T16" fmla="*/ 287 w 314"/>
                <a:gd name="T17" fmla="*/ 147 h 262"/>
                <a:gd name="T18" fmla="*/ 200 w 314"/>
                <a:gd name="T19" fmla="*/ 182 h 262"/>
                <a:gd name="T20" fmla="*/ 96 w 314"/>
                <a:gd name="T21" fmla="*/ 208 h 262"/>
                <a:gd name="T22" fmla="*/ 78 w 314"/>
                <a:gd name="T23" fmla="*/ 226 h 262"/>
                <a:gd name="T24" fmla="*/ 52 w 314"/>
                <a:gd name="T25" fmla="*/ 252 h 262"/>
                <a:gd name="T26" fmla="*/ 26 w 314"/>
                <a:gd name="T27" fmla="*/ 261 h 262"/>
                <a:gd name="T28" fmla="*/ 9 w 314"/>
                <a:gd name="T29" fmla="*/ 243 h 262"/>
                <a:gd name="T30" fmla="*/ 0 w 314"/>
                <a:gd name="T31" fmla="*/ 217 h 262"/>
                <a:gd name="T32" fmla="*/ 0 w 314"/>
                <a:gd name="T33" fmla="*/ 182 h 262"/>
                <a:gd name="T34" fmla="*/ 17 w 314"/>
                <a:gd name="T35" fmla="*/ 139 h 262"/>
                <a:gd name="T36" fmla="*/ 52 w 314"/>
                <a:gd name="T37" fmla="*/ 52 h 262"/>
                <a:gd name="T38" fmla="*/ 89 w 314"/>
                <a:gd name="T39" fmla="*/ 35 h 262"/>
                <a:gd name="T40" fmla="*/ 89 w 314"/>
                <a:gd name="T41" fmla="*/ 35 h 2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4"/>
                <a:gd name="T64" fmla="*/ 0 h 262"/>
                <a:gd name="T65" fmla="*/ 0 w 314"/>
                <a:gd name="T66" fmla="*/ 0 h 2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4" h="262">
                  <a:moveTo>
                    <a:pt x="89" y="35"/>
                  </a:moveTo>
                  <a:lnTo>
                    <a:pt x="218" y="0"/>
                  </a:lnTo>
                  <a:lnTo>
                    <a:pt x="244" y="0"/>
                  </a:lnTo>
                  <a:lnTo>
                    <a:pt x="270" y="8"/>
                  </a:lnTo>
                  <a:lnTo>
                    <a:pt x="296" y="34"/>
                  </a:lnTo>
                  <a:lnTo>
                    <a:pt x="304" y="60"/>
                  </a:lnTo>
                  <a:lnTo>
                    <a:pt x="313" y="78"/>
                  </a:lnTo>
                  <a:lnTo>
                    <a:pt x="313" y="104"/>
                  </a:lnTo>
                  <a:lnTo>
                    <a:pt x="287" y="147"/>
                  </a:lnTo>
                  <a:lnTo>
                    <a:pt x="200" y="182"/>
                  </a:lnTo>
                  <a:lnTo>
                    <a:pt x="96" y="208"/>
                  </a:lnTo>
                  <a:lnTo>
                    <a:pt x="78" y="226"/>
                  </a:lnTo>
                  <a:lnTo>
                    <a:pt x="52" y="252"/>
                  </a:lnTo>
                  <a:lnTo>
                    <a:pt x="26" y="261"/>
                  </a:lnTo>
                  <a:lnTo>
                    <a:pt x="9" y="243"/>
                  </a:lnTo>
                  <a:lnTo>
                    <a:pt x="0" y="217"/>
                  </a:lnTo>
                  <a:lnTo>
                    <a:pt x="0" y="182"/>
                  </a:lnTo>
                  <a:lnTo>
                    <a:pt x="17" y="139"/>
                  </a:lnTo>
                  <a:lnTo>
                    <a:pt x="52" y="52"/>
                  </a:lnTo>
                  <a:lnTo>
                    <a:pt x="89" y="35"/>
                  </a:lnTo>
                </a:path>
              </a:pathLst>
            </a:custGeom>
            <a:gradFill rotWithShape="0">
              <a:gsLst>
                <a:gs pos="0">
                  <a:schemeClr val="folHlink"/>
                </a:gs>
                <a:gs pos="100000">
                  <a:schemeClr val="hlink"/>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151" name="Form 25609">
              <a:extLst>
                <a:ext uri="{FF2B5EF4-FFF2-40B4-BE49-F238E27FC236}">
                  <a16:creationId xmlns:a16="http://schemas.microsoft.com/office/drawing/2014/main" id="{B0B00E88-957E-4079-9B72-EAAB864AE392}"/>
                </a:ext>
              </a:extLst>
            </p:cNvPr>
            <p:cNvSpPr>
              <a:spLocks/>
            </p:cNvSpPr>
            <p:nvPr/>
          </p:nvSpPr>
          <p:spPr bwMode="auto">
            <a:xfrm>
              <a:off x="2544" y="2891"/>
              <a:ext cx="372" cy="314"/>
            </a:xfrm>
            <a:custGeom>
              <a:avLst/>
              <a:gdLst>
                <a:gd name="T0" fmla="*/ 0 w 372"/>
                <a:gd name="T1" fmla="*/ 85 h 314"/>
                <a:gd name="T2" fmla="*/ 84 w 372"/>
                <a:gd name="T3" fmla="*/ 43 h 314"/>
                <a:gd name="T4" fmla="*/ 206 w 372"/>
                <a:gd name="T5" fmla="*/ 8 h 314"/>
                <a:gd name="T6" fmla="*/ 232 w 372"/>
                <a:gd name="T7" fmla="*/ 0 h 314"/>
                <a:gd name="T8" fmla="*/ 275 w 372"/>
                <a:gd name="T9" fmla="*/ 0 h 314"/>
                <a:gd name="T10" fmla="*/ 293 w 372"/>
                <a:gd name="T11" fmla="*/ 8 h 314"/>
                <a:gd name="T12" fmla="*/ 310 w 372"/>
                <a:gd name="T13" fmla="*/ 34 h 314"/>
                <a:gd name="T14" fmla="*/ 327 w 372"/>
                <a:gd name="T15" fmla="*/ 69 h 314"/>
                <a:gd name="T16" fmla="*/ 353 w 372"/>
                <a:gd name="T17" fmla="*/ 174 h 314"/>
                <a:gd name="T18" fmla="*/ 362 w 372"/>
                <a:gd name="T19" fmla="*/ 208 h 314"/>
                <a:gd name="T20" fmla="*/ 371 w 372"/>
                <a:gd name="T21" fmla="*/ 243 h 314"/>
                <a:gd name="T22" fmla="*/ 371 w 372"/>
                <a:gd name="T23" fmla="*/ 261 h 314"/>
                <a:gd name="T24" fmla="*/ 266 w 372"/>
                <a:gd name="T25" fmla="*/ 295 h 314"/>
                <a:gd name="T26" fmla="*/ 179 w 372"/>
                <a:gd name="T27" fmla="*/ 304 h 314"/>
                <a:gd name="T28" fmla="*/ 153 w 372"/>
                <a:gd name="T29" fmla="*/ 313 h 314"/>
                <a:gd name="T30" fmla="*/ 127 w 372"/>
                <a:gd name="T31" fmla="*/ 304 h 314"/>
                <a:gd name="T32" fmla="*/ 101 w 372"/>
                <a:gd name="T33" fmla="*/ 278 h 314"/>
                <a:gd name="T34" fmla="*/ 92 w 372"/>
                <a:gd name="T35" fmla="*/ 252 h 314"/>
                <a:gd name="T36" fmla="*/ 75 w 372"/>
                <a:gd name="T37" fmla="*/ 226 h 314"/>
                <a:gd name="T38" fmla="*/ 58 w 372"/>
                <a:gd name="T39" fmla="*/ 208 h 314"/>
                <a:gd name="T40" fmla="*/ 32 w 372"/>
                <a:gd name="T41" fmla="*/ 165 h 314"/>
                <a:gd name="T42" fmla="*/ 23 w 372"/>
                <a:gd name="T43" fmla="*/ 139 h 314"/>
                <a:gd name="T44" fmla="*/ 0 w 372"/>
                <a:gd name="T45" fmla="*/ 85 h 314"/>
                <a:gd name="T46" fmla="*/ 0 w 372"/>
                <a:gd name="T47" fmla="*/ 85 h 3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72"/>
                <a:gd name="T73" fmla="*/ 0 h 314"/>
                <a:gd name="T74" fmla="*/ 0 w 372"/>
                <a:gd name="T75" fmla="*/ 0 h 3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72" h="314">
                  <a:moveTo>
                    <a:pt x="0" y="85"/>
                  </a:moveTo>
                  <a:lnTo>
                    <a:pt x="84" y="43"/>
                  </a:lnTo>
                  <a:lnTo>
                    <a:pt x="206" y="8"/>
                  </a:lnTo>
                  <a:lnTo>
                    <a:pt x="232" y="0"/>
                  </a:lnTo>
                  <a:lnTo>
                    <a:pt x="275" y="0"/>
                  </a:lnTo>
                  <a:lnTo>
                    <a:pt x="293" y="8"/>
                  </a:lnTo>
                  <a:lnTo>
                    <a:pt x="310" y="34"/>
                  </a:lnTo>
                  <a:lnTo>
                    <a:pt x="327" y="69"/>
                  </a:lnTo>
                  <a:lnTo>
                    <a:pt x="353" y="174"/>
                  </a:lnTo>
                  <a:lnTo>
                    <a:pt x="362" y="208"/>
                  </a:lnTo>
                  <a:lnTo>
                    <a:pt x="371" y="243"/>
                  </a:lnTo>
                  <a:lnTo>
                    <a:pt x="371" y="261"/>
                  </a:lnTo>
                  <a:lnTo>
                    <a:pt x="266" y="295"/>
                  </a:lnTo>
                  <a:lnTo>
                    <a:pt x="179" y="304"/>
                  </a:lnTo>
                  <a:lnTo>
                    <a:pt x="153" y="313"/>
                  </a:lnTo>
                  <a:lnTo>
                    <a:pt x="127" y="304"/>
                  </a:lnTo>
                  <a:lnTo>
                    <a:pt x="101" y="278"/>
                  </a:lnTo>
                  <a:lnTo>
                    <a:pt x="92" y="252"/>
                  </a:lnTo>
                  <a:lnTo>
                    <a:pt x="75" y="226"/>
                  </a:lnTo>
                  <a:lnTo>
                    <a:pt x="58" y="208"/>
                  </a:lnTo>
                  <a:lnTo>
                    <a:pt x="32" y="165"/>
                  </a:lnTo>
                  <a:lnTo>
                    <a:pt x="23" y="139"/>
                  </a:lnTo>
                  <a:lnTo>
                    <a:pt x="0" y="85"/>
                  </a:lnTo>
                </a:path>
              </a:pathLst>
            </a:custGeom>
            <a:gradFill rotWithShape="0">
              <a:gsLst>
                <a:gs pos="0">
                  <a:schemeClr val="folHlink"/>
                </a:gs>
                <a:gs pos="100000">
                  <a:schemeClr val="hlink"/>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152" name="Form 25610">
              <a:extLst>
                <a:ext uri="{FF2B5EF4-FFF2-40B4-BE49-F238E27FC236}">
                  <a16:creationId xmlns:a16="http://schemas.microsoft.com/office/drawing/2014/main" id="{A9D06E3A-A245-4AA9-863D-DC414B222977}"/>
                </a:ext>
              </a:extLst>
            </p:cNvPr>
            <p:cNvSpPr>
              <a:spLocks/>
            </p:cNvSpPr>
            <p:nvPr/>
          </p:nvSpPr>
          <p:spPr bwMode="auto">
            <a:xfrm>
              <a:off x="2592" y="2304"/>
              <a:ext cx="481" cy="385"/>
            </a:xfrm>
            <a:custGeom>
              <a:avLst/>
              <a:gdLst>
                <a:gd name="T0" fmla="*/ 240 w 481"/>
                <a:gd name="T1" fmla="*/ 0 h 385"/>
                <a:gd name="T2" fmla="*/ 0 w 481"/>
                <a:gd name="T3" fmla="*/ 0 h 385"/>
                <a:gd name="T4" fmla="*/ 192 w 481"/>
                <a:gd name="T5" fmla="*/ 384 h 385"/>
                <a:gd name="T6" fmla="*/ 218 w 481"/>
                <a:gd name="T7" fmla="*/ 378 h 385"/>
                <a:gd name="T8" fmla="*/ 227 w 481"/>
                <a:gd name="T9" fmla="*/ 360 h 385"/>
                <a:gd name="T10" fmla="*/ 480 w 481"/>
                <a:gd name="T11" fmla="*/ 48 h 385"/>
                <a:gd name="T12" fmla="*/ 240 w 481"/>
                <a:gd name="T13" fmla="*/ 0 h 385"/>
                <a:gd name="T14" fmla="*/ 0 60000 65536"/>
                <a:gd name="T15" fmla="*/ 0 60000 65536"/>
                <a:gd name="T16" fmla="*/ 0 60000 65536"/>
                <a:gd name="T17" fmla="*/ 0 60000 65536"/>
                <a:gd name="T18" fmla="*/ 0 60000 65536"/>
                <a:gd name="T19" fmla="*/ 0 60000 65536"/>
                <a:gd name="T20" fmla="*/ 0 60000 65536"/>
                <a:gd name="T21" fmla="*/ 0 w 481"/>
                <a:gd name="T22" fmla="*/ 0 h 385"/>
                <a:gd name="T23" fmla="*/ 0 w 481"/>
                <a:gd name="T24" fmla="*/ 0 h 3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1" h="385">
                  <a:moveTo>
                    <a:pt x="240" y="0"/>
                  </a:moveTo>
                  <a:lnTo>
                    <a:pt x="0" y="0"/>
                  </a:lnTo>
                  <a:lnTo>
                    <a:pt x="192" y="384"/>
                  </a:lnTo>
                  <a:lnTo>
                    <a:pt x="218" y="378"/>
                  </a:lnTo>
                  <a:lnTo>
                    <a:pt x="227" y="360"/>
                  </a:lnTo>
                  <a:lnTo>
                    <a:pt x="480" y="48"/>
                  </a:lnTo>
                  <a:lnTo>
                    <a:pt x="240" y="0"/>
                  </a:lnTo>
                </a:path>
              </a:pathLst>
            </a:custGeom>
            <a:gradFill rotWithShape="0">
              <a:gsLst>
                <a:gs pos="0">
                  <a:schemeClr val="folHlink"/>
                </a:gs>
                <a:gs pos="100000">
                  <a:schemeClr val="hlink"/>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153" name="Form 25611">
              <a:extLst>
                <a:ext uri="{FF2B5EF4-FFF2-40B4-BE49-F238E27FC236}">
                  <a16:creationId xmlns:a16="http://schemas.microsoft.com/office/drawing/2014/main" id="{B1B5A48A-5BAF-42E7-9F9C-69F5367D3EB4}"/>
                </a:ext>
              </a:extLst>
            </p:cNvPr>
            <p:cNvSpPr>
              <a:spLocks/>
            </p:cNvSpPr>
            <p:nvPr/>
          </p:nvSpPr>
          <p:spPr bwMode="auto">
            <a:xfrm>
              <a:off x="341" y="2725"/>
              <a:ext cx="992" cy="349"/>
            </a:xfrm>
            <a:custGeom>
              <a:avLst/>
              <a:gdLst>
                <a:gd name="T0" fmla="*/ 283 w 992"/>
                <a:gd name="T1" fmla="*/ 11 h 349"/>
                <a:gd name="T2" fmla="*/ 434 w 992"/>
                <a:gd name="T3" fmla="*/ 44 h 349"/>
                <a:gd name="T4" fmla="*/ 626 w 992"/>
                <a:gd name="T5" fmla="*/ 61 h 349"/>
                <a:gd name="T6" fmla="*/ 748 w 992"/>
                <a:gd name="T7" fmla="*/ 87 h 349"/>
                <a:gd name="T8" fmla="*/ 904 w 992"/>
                <a:gd name="T9" fmla="*/ 174 h 349"/>
                <a:gd name="T10" fmla="*/ 991 w 992"/>
                <a:gd name="T11" fmla="*/ 209 h 349"/>
                <a:gd name="T12" fmla="*/ 991 w 992"/>
                <a:gd name="T13" fmla="*/ 227 h 349"/>
                <a:gd name="T14" fmla="*/ 965 w 992"/>
                <a:gd name="T15" fmla="*/ 270 h 349"/>
                <a:gd name="T16" fmla="*/ 878 w 992"/>
                <a:gd name="T17" fmla="*/ 296 h 349"/>
                <a:gd name="T18" fmla="*/ 852 w 992"/>
                <a:gd name="T19" fmla="*/ 305 h 349"/>
                <a:gd name="T20" fmla="*/ 826 w 992"/>
                <a:gd name="T21" fmla="*/ 313 h 349"/>
                <a:gd name="T22" fmla="*/ 800 w 992"/>
                <a:gd name="T23" fmla="*/ 331 h 349"/>
                <a:gd name="T24" fmla="*/ 774 w 992"/>
                <a:gd name="T25" fmla="*/ 340 h 349"/>
                <a:gd name="T26" fmla="*/ 678 w 992"/>
                <a:gd name="T27" fmla="*/ 348 h 349"/>
                <a:gd name="T28" fmla="*/ 643 w 992"/>
                <a:gd name="T29" fmla="*/ 348 h 349"/>
                <a:gd name="T30" fmla="*/ 617 w 992"/>
                <a:gd name="T31" fmla="*/ 348 h 349"/>
                <a:gd name="T32" fmla="*/ 582 w 992"/>
                <a:gd name="T33" fmla="*/ 348 h 349"/>
                <a:gd name="T34" fmla="*/ 478 w 992"/>
                <a:gd name="T35" fmla="*/ 322 h 349"/>
                <a:gd name="T36" fmla="*/ 26 w 992"/>
                <a:gd name="T37" fmla="*/ 218 h 349"/>
                <a:gd name="T38" fmla="*/ 0 w 992"/>
                <a:gd name="T39" fmla="*/ 200 h 349"/>
                <a:gd name="T40" fmla="*/ 26 w 992"/>
                <a:gd name="T41" fmla="*/ 148 h 349"/>
                <a:gd name="T42" fmla="*/ 43 w 992"/>
                <a:gd name="T43" fmla="*/ 122 h 349"/>
                <a:gd name="T44" fmla="*/ 78 w 992"/>
                <a:gd name="T45" fmla="*/ 87 h 349"/>
                <a:gd name="T46" fmla="*/ 95 w 992"/>
                <a:gd name="T47" fmla="*/ 61 h 349"/>
                <a:gd name="T48" fmla="*/ 113 w 992"/>
                <a:gd name="T49" fmla="*/ 61 h 349"/>
                <a:gd name="T50" fmla="*/ 156 w 992"/>
                <a:gd name="T51" fmla="*/ 26 h 349"/>
                <a:gd name="T52" fmla="*/ 174 w 992"/>
                <a:gd name="T53" fmla="*/ 26 h 349"/>
                <a:gd name="T54" fmla="*/ 200 w 992"/>
                <a:gd name="T55" fmla="*/ 0 h 349"/>
                <a:gd name="T56" fmla="*/ 283 w 992"/>
                <a:gd name="T57" fmla="*/ 11 h 349"/>
                <a:gd name="T58" fmla="*/ 330 w 992"/>
                <a:gd name="T59" fmla="*/ 9 h 349"/>
                <a:gd name="T60" fmla="*/ 331 w 992"/>
                <a:gd name="T61" fmla="*/ 11 h 3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92"/>
                <a:gd name="T94" fmla="*/ 0 h 349"/>
                <a:gd name="T95" fmla="*/ 0 w 992"/>
                <a:gd name="T96" fmla="*/ 0 h 3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92" h="349">
                  <a:moveTo>
                    <a:pt x="283" y="11"/>
                  </a:moveTo>
                  <a:lnTo>
                    <a:pt x="434" y="44"/>
                  </a:lnTo>
                  <a:lnTo>
                    <a:pt x="626" y="61"/>
                  </a:lnTo>
                  <a:lnTo>
                    <a:pt x="748" y="87"/>
                  </a:lnTo>
                  <a:lnTo>
                    <a:pt x="904" y="174"/>
                  </a:lnTo>
                  <a:lnTo>
                    <a:pt x="991" y="209"/>
                  </a:lnTo>
                  <a:lnTo>
                    <a:pt x="991" y="227"/>
                  </a:lnTo>
                  <a:lnTo>
                    <a:pt x="965" y="270"/>
                  </a:lnTo>
                  <a:lnTo>
                    <a:pt x="878" y="296"/>
                  </a:lnTo>
                  <a:lnTo>
                    <a:pt x="852" y="305"/>
                  </a:lnTo>
                  <a:lnTo>
                    <a:pt x="826" y="313"/>
                  </a:lnTo>
                  <a:lnTo>
                    <a:pt x="800" y="331"/>
                  </a:lnTo>
                  <a:lnTo>
                    <a:pt x="774" y="340"/>
                  </a:lnTo>
                  <a:lnTo>
                    <a:pt x="678" y="348"/>
                  </a:lnTo>
                  <a:lnTo>
                    <a:pt x="643" y="348"/>
                  </a:lnTo>
                  <a:lnTo>
                    <a:pt x="617" y="348"/>
                  </a:lnTo>
                  <a:lnTo>
                    <a:pt x="582" y="348"/>
                  </a:lnTo>
                  <a:lnTo>
                    <a:pt x="478" y="322"/>
                  </a:lnTo>
                  <a:lnTo>
                    <a:pt x="26" y="218"/>
                  </a:lnTo>
                  <a:lnTo>
                    <a:pt x="0" y="200"/>
                  </a:lnTo>
                  <a:lnTo>
                    <a:pt x="26" y="148"/>
                  </a:lnTo>
                  <a:lnTo>
                    <a:pt x="43" y="122"/>
                  </a:lnTo>
                  <a:lnTo>
                    <a:pt x="78" y="87"/>
                  </a:lnTo>
                  <a:lnTo>
                    <a:pt x="95" y="61"/>
                  </a:lnTo>
                  <a:lnTo>
                    <a:pt x="113" y="61"/>
                  </a:lnTo>
                  <a:lnTo>
                    <a:pt x="156" y="26"/>
                  </a:lnTo>
                  <a:lnTo>
                    <a:pt x="174" y="26"/>
                  </a:lnTo>
                  <a:lnTo>
                    <a:pt x="200" y="0"/>
                  </a:lnTo>
                  <a:lnTo>
                    <a:pt x="283" y="11"/>
                  </a:lnTo>
                  <a:lnTo>
                    <a:pt x="330" y="9"/>
                  </a:lnTo>
                  <a:lnTo>
                    <a:pt x="331" y="11"/>
                  </a:lnTo>
                </a:path>
              </a:pathLst>
            </a:custGeom>
            <a:gradFill rotWithShape="0">
              <a:gsLst>
                <a:gs pos="0">
                  <a:schemeClr val="folHlink"/>
                </a:gs>
                <a:gs pos="100000">
                  <a:schemeClr val="hlink"/>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6154" name="Form 25612">
              <a:extLst>
                <a:ext uri="{FF2B5EF4-FFF2-40B4-BE49-F238E27FC236}">
                  <a16:creationId xmlns:a16="http://schemas.microsoft.com/office/drawing/2014/main" id="{967765DE-927E-4793-9312-01D2D1842641}"/>
                </a:ext>
              </a:extLst>
            </p:cNvPr>
            <p:cNvSpPr>
              <a:spLocks/>
            </p:cNvSpPr>
            <p:nvPr/>
          </p:nvSpPr>
          <p:spPr bwMode="auto">
            <a:xfrm>
              <a:off x="497" y="2447"/>
              <a:ext cx="401" cy="105"/>
            </a:xfrm>
            <a:custGeom>
              <a:avLst/>
              <a:gdLst>
                <a:gd name="T0" fmla="*/ 31 w 401"/>
                <a:gd name="T1" fmla="*/ 1 h 105"/>
                <a:gd name="T2" fmla="*/ 70 w 401"/>
                <a:gd name="T3" fmla="*/ 35 h 105"/>
                <a:gd name="T4" fmla="*/ 157 w 401"/>
                <a:gd name="T5" fmla="*/ 26 h 105"/>
                <a:gd name="T6" fmla="*/ 183 w 401"/>
                <a:gd name="T7" fmla="*/ 9 h 105"/>
                <a:gd name="T8" fmla="*/ 209 w 401"/>
                <a:gd name="T9" fmla="*/ 0 h 105"/>
                <a:gd name="T10" fmla="*/ 235 w 401"/>
                <a:gd name="T11" fmla="*/ 0 h 105"/>
                <a:gd name="T12" fmla="*/ 374 w 401"/>
                <a:gd name="T13" fmla="*/ 26 h 105"/>
                <a:gd name="T14" fmla="*/ 400 w 401"/>
                <a:gd name="T15" fmla="*/ 44 h 105"/>
                <a:gd name="T16" fmla="*/ 365 w 401"/>
                <a:gd name="T17" fmla="*/ 70 h 105"/>
                <a:gd name="T18" fmla="*/ 331 w 401"/>
                <a:gd name="T19" fmla="*/ 78 h 105"/>
                <a:gd name="T20" fmla="*/ 305 w 401"/>
                <a:gd name="T21" fmla="*/ 78 h 105"/>
                <a:gd name="T22" fmla="*/ 287 w 401"/>
                <a:gd name="T23" fmla="*/ 87 h 105"/>
                <a:gd name="T24" fmla="*/ 261 w 401"/>
                <a:gd name="T25" fmla="*/ 87 h 105"/>
                <a:gd name="T26" fmla="*/ 235 w 401"/>
                <a:gd name="T27" fmla="*/ 87 h 105"/>
                <a:gd name="T28" fmla="*/ 209 w 401"/>
                <a:gd name="T29" fmla="*/ 87 h 105"/>
                <a:gd name="T30" fmla="*/ 183 w 401"/>
                <a:gd name="T31" fmla="*/ 96 h 105"/>
                <a:gd name="T32" fmla="*/ 165 w 401"/>
                <a:gd name="T33" fmla="*/ 104 h 105"/>
                <a:gd name="T34" fmla="*/ 122 w 401"/>
                <a:gd name="T35" fmla="*/ 104 h 105"/>
                <a:gd name="T36" fmla="*/ 0 w 401"/>
                <a:gd name="T37" fmla="*/ 104 h 105"/>
                <a:gd name="T38" fmla="*/ 18 w 401"/>
                <a:gd name="T39" fmla="*/ 96 h 105"/>
                <a:gd name="T40" fmla="*/ 35 w 401"/>
                <a:gd name="T41" fmla="*/ 70 h 105"/>
                <a:gd name="T42" fmla="*/ 61 w 401"/>
                <a:gd name="T43" fmla="*/ 52 h 105"/>
                <a:gd name="T44" fmla="*/ 127 w 401"/>
                <a:gd name="T45" fmla="*/ 49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1"/>
                <a:gd name="T70" fmla="*/ 0 h 105"/>
                <a:gd name="T71" fmla="*/ 0 w 401"/>
                <a:gd name="T72" fmla="*/ 0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1" h="105">
                  <a:moveTo>
                    <a:pt x="31" y="1"/>
                  </a:moveTo>
                  <a:lnTo>
                    <a:pt x="70" y="35"/>
                  </a:lnTo>
                  <a:lnTo>
                    <a:pt x="157" y="26"/>
                  </a:lnTo>
                  <a:lnTo>
                    <a:pt x="183" y="9"/>
                  </a:lnTo>
                  <a:lnTo>
                    <a:pt x="209" y="0"/>
                  </a:lnTo>
                  <a:lnTo>
                    <a:pt x="235" y="0"/>
                  </a:lnTo>
                  <a:lnTo>
                    <a:pt x="374" y="26"/>
                  </a:lnTo>
                  <a:lnTo>
                    <a:pt x="400" y="44"/>
                  </a:lnTo>
                  <a:lnTo>
                    <a:pt x="365" y="70"/>
                  </a:lnTo>
                  <a:lnTo>
                    <a:pt x="331" y="78"/>
                  </a:lnTo>
                  <a:lnTo>
                    <a:pt x="305" y="78"/>
                  </a:lnTo>
                  <a:lnTo>
                    <a:pt x="287" y="87"/>
                  </a:lnTo>
                  <a:lnTo>
                    <a:pt x="261" y="87"/>
                  </a:lnTo>
                  <a:lnTo>
                    <a:pt x="235" y="87"/>
                  </a:lnTo>
                  <a:lnTo>
                    <a:pt x="209" y="87"/>
                  </a:lnTo>
                  <a:lnTo>
                    <a:pt x="183" y="96"/>
                  </a:lnTo>
                  <a:lnTo>
                    <a:pt x="165" y="104"/>
                  </a:lnTo>
                  <a:lnTo>
                    <a:pt x="122" y="104"/>
                  </a:lnTo>
                  <a:lnTo>
                    <a:pt x="0" y="104"/>
                  </a:lnTo>
                  <a:lnTo>
                    <a:pt x="18" y="96"/>
                  </a:lnTo>
                  <a:lnTo>
                    <a:pt x="35" y="70"/>
                  </a:lnTo>
                  <a:lnTo>
                    <a:pt x="61" y="52"/>
                  </a:lnTo>
                  <a:lnTo>
                    <a:pt x="127" y="49"/>
                  </a:lnTo>
                </a:path>
              </a:pathLst>
            </a:custGeom>
            <a:gradFill rotWithShape="0">
              <a:gsLst>
                <a:gs pos="0">
                  <a:schemeClr val="folHlink"/>
                </a:gs>
                <a:gs pos="100000">
                  <a:schemeClr val="hlink"/>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box(out)">
                                      <p:cBhvr>
                                        <p:cTn id="7" dur="500"/>
                                        <p:tgtEl>
                                          <p:spTgt spid="166"/>
                                        </p:tgtEl>
                                      </p:cBhvr>
                                    </p:animEffect>
                                  </p:childTnLst>
                                  <p:subTnLst>
                                    <p:audio>
                                      <p:cMediaNode>
                                        <p:cTn display="0" masterRel="sameClick">
                                          <p:stCondLst>
                                            <p:cond evt="begin" delay="0">
                                              <p:tn val="5"/>
                                            </p:cond>
                                          </p:stCondLst>
                                          <p:endCondLst>
                                            <p:cond evt="onStopAudio" delay="0">
                                              <p:tgtEl>
                                                <p:sldTgt/>
                                              </p:tgtEl>
                                            </p:cond>
                                          </p:endCondLst>
                                        </p:cTn>
                                        <p:tgtEl>
                                          <p:sndTgt r:embed="rId3" name="Kamera"/>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2988"/>
                                        </p:tgtEl>
                                        <p:attrNameLst>
                                          <p:attrName>style.visibility</p:attrName>
                                        </p:attrNameLst>
                                      </p:cBhvr>
                                      <p:to>
                                        <p:strVal val="visible"/>
                                      </p:to>
                                    </p:set>
                                    <p:animEffect transition="in" filter="box(out)">
                                      <p:cBhvr>
                                        <p:cTn id="12" dur="500"/>
                                        <p:tgtEl>
                                          <p:spTgt spid="12988"/>
                                        </p:tgtEl>
                                      </p:cBhvr>
                                    </p:animEffect>
                                  </p:childTnLst>
                                  <p:subTnLst>
                                    <p:audio>
                                      <p:cMediaNode>
                                        <p:cTn display="0" masterRel="sameClick">
                                          <p:stCondLst>
                                            <p:cond evt="begin" delay="0">
                                              <p:tn val="10"/>
                                            </p:cond>
                                          </p:stCondLst>
                                          <p:endCondLst>
                                            <p:cond evt="onStopAudio" delay="0">
                                              <p:tgtEl>
                                                <p:sldTgt/>
                                              </p:tgtEl>
                                            </p:cond>
                                          </p:endCondLst>
                                        </p:cTn>
                                        <p:tgtEl>
                                          <p:sndTgt r:embed="rId3"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Form 26624">
            <a:extLst>
              <a:ext uri="{FF2B5EF4-FFF2-40B4-BE49-F238E27FC236}">
                <a16:creationId xmlns:a16="http://schemas.microsoft.com/office/drawing/2014/main" id="{F9BCCD47-26C0-4D6D-90F2-213D071B401C}"/>
              </a:ext>
            </a:extLst>
          </p:cNvPr>
          <p:cNvSpPr>
            <a:spLocks noGrp="1" noChangeArrowheads="1"/>
          </p:cNvSpPr>
          <p:nvPr>
            <p:ph type="title"/>
          </p:nvPr>
        </p:nvSpPr>
        <p:spPr>
          <a:noFill/>
        </p:spPr>
        <p:txBody>
          <a:bodyPr/>
          <a:lstStyle/>
          <a:p>
            <a:pPr marL="0" indent="0" defTabSz="914400"/>
            <a:r>
              <a:rPr lang="de-DE" altLang="de-DE" b="1">
                <a:solidFill>
                  <a:schemeClr val="tx2"/>
                </a:solidFill>
                <a:latin typeface="Arial" panose="020B0604020202020204" pitchFamily="34" charset="0"/>
                <a:cs typeface="Arial" panose="020B0604020202020204" pitchFamily="34" charset="0"/>
              </a:rPr>
              <a:t>3.2.3.3	Schwefelatmung</a:t>
            </a:r>
          </a:p>
        </p:txBody>
      </p:sp>
      <p:sp>
        <p:nvSpPr>
          <p:cNvPr id="26626" name="Rechteck 26625">
            <a:extLst>
              <a:ext uri="{FF2B5EF4-FFF2-40B4-BE49-F238E27FC236}">
                <a16:creationId xmlns:a16="http://schemas.microsoft.com/office/drawing/2014/main" id="{8AEBE348-5F25-4EDA-A68A-89641D3D10C4}"/>
              </a:ext>
            </a:extLst>
          </p:cNvPr>
          <p:cNvSpPr>
            <a:spLocks noChangeArrowheads="1"/>
          </p:cNvSpPr>
          <p:nvPr/>
        </p:nvSpPr>
        <p:spPr bwMode="auto">
          <a:xfrm>
            <a:off x="457200" y="1752600"/>
            <a:ext cx="8077200"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b="1">
                <a:latin typeface="Times New Roman" panose="02020603050405020304" pitchFamily="18" charset="0"/>
              </a:rPr>
              <a:t>Hierzu ist z.B. Desulfuromonas acetoxidants aber auch mehrere extrem</a:t>
            </a:r>
          </a:p>
          <a:p>
            <a:pPr>
              <a:lnSpc>
                <a:spcPct val="144000"/>
              </a:lnSpc>
            </a:pPr>
            <a:r>
              <a:rPr lang="de-DE" altLang="de-DE" b="1">
                <a:latin typeface="Times New Roman" panose="02020603050405020304" pitchFamily="18" charset="0"/>
              </a:rPr>
              <a:t>thermophile Archaebakterien in der Lage. Als Produkt entsteht auch H</a:t>
            </a:r>
            <a:r>
              <a:rPr lang="de-DE" altLang="de-DE" b="1" baseline="-25000">
                <a:latin typeface="Times New Roman" panose="02020603050405020304" pitchFamily="18" charset="0"/>
              </a:rPr>
              <a:t>2</a:t>
            </a:r>
            <a:r>
              <a:rPr lang="de-DE" altLang="de-DE" b="1">
                <a:latin typeface="Times New Roman" panose="02020603050405020304" pitchFamily="18" charset="0"/>
              </a:rPr>
              <a:t>S . </a:t>
            </a:r>
          </a:p>
          <a:p>
            <a:pPr>
              <a:lnSpc>
                <a:spcPct val="144000"/>
              </a:lnSpc>
            </a:pPr>
            <a:endParaRPr lang="de-DE" altLang="de-DE" b="1">
              <a:latin typeface="Times New Roman" panose="02020603050405020304" pitchFamily="18" charset="0"/>
            </a:endParaRPr>
          </a:p>
          <a:p>
            <a:pPr>
              <a:lnSpc>
                <a:spcPct val="144000"/>
              </a:lnSpc>
            </a:pPr>
            <a:r>
              <a:rPr lang="de-DE" altLang="de-DE" b="1">
                <a:latin typeface="Times New Roman" panose="02020603050405020304" pitchFamily="18" charset="0"/>
              </a:rPr>
              <a:t>Interessant ist eine Symbiose (syntrophe Assoziation) zwischen Desulfuromonas acetoxidants mit phototrophen grünen Schwefelbakterien</a:t>
            </a:r>
          </a:p>
          <a:p>
            <a:pPr>
              <a:spcBef>
                <a:spcPct val="50000"/>
              </a:spcBef>
            </a:pPr>
            <a:endParaRPr lang="de-DE" altLang="de-DE" b="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6625"/>
                                        </p:tgtEl>
                                        <p:attrNameLst>
                                          <p:attrName>style.visibility</p:attrName>
                                        </p:attrNameLst>
                                      </p:cBhvr>
                                      <p:to>
                                        <p:strVal val="visible"/>
                                      </p:to>
                                    </p:set>
                                    <p:anim calcmode="lin" valueType="num">
                                      <p:cBhvr additive="base">
                                        <p:cTn id="7" dur="500" fill="hold"/>
                                        <p:tgtEl>
                                          <p:spTgt spid="26625"/>
                                        </p:tgtEl>
                                        <p:attrNameLst>
                                          <p:attrName>ppt_x</p:attrName>
                                        </p:attrNameLst>
                                      </p:cBhvr>
                                      <p:tavLst>
                                        <p:tav tm="0">
                                          <p:val>
                                            <p:strVal val="#ppt_x"/>
                                          </p:val>
                                        </p:tav>
                                        <p:tav tm="100000">
                                          <p:val>
                                            <p:strVal val="#ppt_x"/>
                                          </p:val>
                                        </p:tav>
                                      </p:tavLst>
                                    </p:anim>
                                    <p:anim calcmode="lin" valueType="num">
                                      <p:cBhvr additive="base">
                                        <p:cTn id="8" dur="500" fill="hold"/>
                                        <p:tgtEl>
                                          <p:spTgt spid="266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Rechteck 27648">
            <a:extLst>
              <a:ext uri="{FF2B5EF4-FFF2-40B4-BE49-F238E27FC236}">
                <a16:creationId xmlns:a16="http://schemas.microsoft.com/office/drawing/2014/main" id="{70475A8C-05EE-4FF0-94D5-F155ED27616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565275"/>
            <a:ext cx="8258175"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7649"/>
                                        </p:tgtEl>
                                        <p:attrNameLst>
                                          <p:attrName>style.visibility</p:attrName>
                                        </p:attrNameLst>
                                      </p:cBhvr>
                                      <p:to>
                                        <p:strVal val="visible"/>
                                      </p:to>
                                    </p:set>
                                    <p:animEffect transition="in" filter="box(out)">
                                      <p:cBhvr>
                                        <p:cTn id="7" dur="500"/>
                                        <p:tgtEl>
                                          <p:spTgt spid="27649"/>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Form 28672">
            <a:extLst>
              <a:ext uri="{FF2B5EF4-FFF2-40B4-BE49-F238E27FC236}">
                <a16:creationId xmlns:a16="http://schemas.microsoft.com/office/drawing/2014/main" id="{9AE1259F-5DD4-4810-9A6C-AF488589F5A7}"/>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3.2.3.4. Methanbildung durch Carbonatatmung</a:t>
            </a:r>
          </a:p>
        </p:txBody>
      </p:sp>
      <p:sp>
        <p:nvSpPr>
          <p:cNvPr id="28674" name="Rechteck 28673">
            <a:extLst>
              <a:ext uri="{FF2B5EF4-FFF2-40B4-BE49-F238E27FC236}">
                <a16:creationId xmlns:a16="http://schemas.microsoft.com/office/drawing/2014/main" id="{5AB5AA63-DE1F-4370-ACE4-D97FD21BD57D}"/>
              </a:ext>
            </a:extLst>
          </p:cNvPr>
          <p:cNvSpPr>
            <a:spLocks noChangeArrowheads="1"/>
          </p:cNvSpPr>
          <p:nvPr/>
        </p:nvSpPr>
        <p:spPr bwMode="auto">
          <a:xfrm>
            <a:off x="381000" y="2209800"/>
            <a:ext cx="822960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Methan wird in beträchtlichen Mengen gebildet. Ca. 1 - 1,5 % des durch Mineralisierung entstandenen CO</a:t>
            </a:r>
            <a:r>
              <a:rPr lang="de-DE" altLang="de-DE" baseline="-25000">
                <a:latin typeface="Times New Roman" panose="02020603050405020304" pitchFamily="18" charset="0"/>
              </a:rPr>
              <a:t>2</a:t>
            </a:r>
            <a:r>
              <a:rPr lang="de-DE" altLang="de-DE">
                <a:latin typeface="Times New Roman" panose="02020603050405020304" pitchFamily="18" charset="0"/>
              </a:rPr>
              <a:t> stammt ursprünglich aus dem CH</a:t>
            </a:r>
            <a:r>
              <a:rPr lang="de-DE" altLang="de-DE" baseline="-25000">
                <a:latin typeface="Times New Roman" panose="02020603050405020304" pitchFamily="18" charset="0"/>
              </a:rPr>
              <a:t>4 .</a:t>
            </a:r>
            <a:r>
              <a:rPr lang="de-DE" altLang="de-DE">
                <a:latin typeface="Times New Roman" panose="02020603050405020304" pitchFamily="18" charset="0"/>
              </a:rPr>
              <a:t>. quellen sind Tundren, Sümpfe, Reisfelder, Sedimente von Seen und teichen, Wattenmeere, Faultürme (kläranlage) sowie die Pansen von Milliarden von Wiederkäuern.</a:t>
            </a:r>
          </a:p>
          <a:p>
            <a:pPr>
              <a:spcBef>
                <a:spcPct val="50000"/>
              </a:spcBef>
            </a:pPr>
            <a:r>
              <a:rPr lang="de-DE" altLang="de-DE">
                <a:latin typeface="Times New Roman" panose="02020603050405020304" pitchFamily="18" charset="0"/>
              </a:rPr>
              <a:t>Methanogene Bakterien lassen sich in mehrere Gruppen einteilen. sie gehören alle zu den Archaebakterien und sind strikt anaerob (d.h. O</a:t>
            </a:r>
            <a:r>
              <a:rPr lang="de-DE" altLang="de-DE" baseline="-25000">
                <a:latin typeface="Times New Roman" panose="02020603050405020304" pitchFamily="18" charset="0"/>
              </a:rPr>
              <a:t>2</a:t>
            </a:r>
            <a:r>
              <a:rPr lang="de-DE" altLang="de-DE">
                <a:latin typeface="Times New Roman" panose="02020603050405020304" pitchFamily="18" charset="0"/>
              </a:rPr>
              <a:t> tötet sie).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3"/>
                                        </p:tgtEl>
                                        <p:attrNameLst>
                                          <p:attrName>style.visibility</p:attrName>
                                        </p:attrNameLst>
                                      </p:cBhvr>
                                      <p:to>
                                        <p:strVal val="visible"/>
                                      </p:to>
                                    </p:set>
                                    <p:anim calcmode="lin" valueType="num">
                                      <p:cBhvr additive="base">
                                        <p:cTn id="7" dur="500" fill="hold"/>
                                        <p:tgtEl>
                                          <p:spTgt spid="28673"/>
                                        </p:tgtEl>
                                        <p:attrNameLst>
                                          <p:attrName>ppt_x</p:attrName>
                                        </p:attrNameLst>
                                      </p:cBhvr>
                                      <p:tavLst>
                                        <p:tav tm="0">
                                          <p:val>
                                            <p:strVal val="0-#ppt_w/2"/>
                                          </p:val>
                                        </p:tav>
                                        <p:tav tm="100000">
                                          <p:val>
                                            <p:strVal val="#ppt_x"/>
                                          </p:val>
                                        </p:tav>
                                      </p:tavLst>
                                    </p:anim>
                                    <p:anim calcmode="lin" valueType="num">
                                      <p:cBhvr additive="base">
                                        <p:cTn id="8" dur="500" fill="hold"/>
                                        <p:tgtEl>
                                          <p:spTgt spid="2867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Zis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28674"/>
                                        </p:tgtEl>
                                        <p:attrNameLst>
                                          <p:attrName>style.visibility</p:attrName>
                                        </p:attrNameLst>
                                      </p:cBhvr>
                                      <p:to>
                                        <p:strVal val="visible"/>
                                      </p:to>
                                    </p:set>
                                    <p:animEffect transition="in" filter="box(out)">
                                      <p:cBhvr>
                                        <p:cTn id="13" dur="500"/>
                                        <p:tgtEl>
                                          <p:spTgt spid="28674"/>
                                        </p:tgtEl>
                                      </p:cBhvr>
                                    </p:animEffect>
                                  </p:childTnLst>
                                  <p:subTnLst>
                                    <p:audio>
                                      <p:cMediaNode>
                                        <p:cTn display="0" masterRel="sameClick">
                                          <p:stCondLst>
                                            <p:cond evt="begin" delay="0">
                                              <p:tn val="11"/>
                                            </p:cond>
                                          </p:stCondLst>
                                          <p:endCondLst>
                                            <p:cond evt="onStopAudio" delay="0">
                                              <p:tgtEl>
                                                <p:sldTgt/>
                                              </p:tgtEl>
                                            </p:cond>
                                          </p:endCondLst>
                                        </p:cTn>
                                        <p:tgtEl>
                                          <p:sndTgt r:embed="rId3"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autoUpdateAnimBg="0"/>
      <p:bldP spid="2867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Rechteck 29697">
            <a:extLst>
              <a:ext uri="{FF2B5EF4-FFF2-40B4-BE49-F238E27FC236}">
                <a16:creationId xmlns:a16="http://schemas.microsoft.com/office/drawing/2014/main" id="{745A15A7-0343-4C87-82EE-B2D4EB820752}"/>
              </a:ext>
            </a:extLst>
          </p:cNvPr>
          <p:cNvSpPr>
            <a:spLocks noChangeArrowheads="1"/>
          </p:cNvSpPr>
          <p:nvPr/>
        </p:nvSpPr>
        <p:spPr bwMode="auto">
          <a:xfrm>
            <a:off x="685800" y="990600"/>
            <a:ext cx="8456613"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toxische Wirkung von Sauerstoff : </a:t>
            </a:r>
          </a:p>
          <a:p>
            <a:pPr>
              <a:spcBef>
                <a:spcPct val="50000"/>
              </a:spcBef>
            </a:pPr>
            <a:r>
              <a:rPr lang="de-DE" altLang="de-DE">
                <a:latin typeface="Times New Roman" panose="02020603050405020304" pitchFamily="18" charset="0"/>
              </a:rPr>
              <a:t>Bei der enzymatischen Übertragung kann aus Sauerstoff Wasserstoffperoxid entstehen. Aerobier machen es mit den enzymenSuperoxid - Dismutase und Katalase unschädlich.</a:t>
            </a:r>
          </a:p>
          <a:p>
            <a:pPr>
              <a:spcBef>
                <a:spcPct val="50000"/>
              </a:spcBef>
            </a:pPr>
            <a:r>
              <a:rPr lang="de-DE" altLang="de-DE">
                <a:latin typeface="Times New Roman" panose="02020603050405020304" pitchFamily="18" charset="0"/>
              </a:rPr>
              <a:t>Anaerobier können das nicht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0-#ppt_w/2"/>
                                          </p:val>
                                        </p:tav>
                                        <p:tav tm="100000">
                                          <p:val>
                                            <p:strVal val="#ppt_x"/>
                                          </p:val>
                                        </p:tav>
                                      </p:tavLst>
                                    </p:anim>
                                    <p:anim calcmode="lin" valueType="num">
                                      <p:cBhvr additive="base">
                                        <p:cTn id="8" dur="500" fill="hold"/>
                                        <p:tgtEl>
                                          <p:spTgt spid="2969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Zisch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Rechteck 30720">
            <a:extLst>
              <a:ext uri="{FF2B5EF4-FFF2-40B4-BE49-F238E27FC236}">
                <a16:creationId xmlns:a16="http://schemas.microsoft.com/office/drawing/2014/main" id="{DC41676E-ED59-45AB-8181-B7EDE2EA69A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0"/>
            <a:ext cx="6132512"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0721"/>
                                        </p:tgtEl>
                                        <p:attrNameLst>
                                          <p:attrName>style.visibility</p:attrName>
                                        </p:attrNameLst>
                                      </p:cBhvr>
                                      <p:to>
                                        <p:strVal val="visible"/>
                                      </p:to>
                                    </p:set>
                                    <p:animEffect transition="in" filter="box(out)">
                                      <p:cBhvr>
                                        <p:cTn id="7" dur="500"/>
                                        <p:tgtEl>
                                          <p:spTgt spid="30721"/>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Form 31744">
            <a:extLst>
              <a:ext uri="{FF2B5EF4-FFF2-40B4-BE49-F238E27FC236}">
                <a16:creationId xmlns:a16="http://schemas.microsoft.com/office/drawing/2014/main" id="{90C11A63-2A42-4609-8B07-52A5C9FE38B7}"/>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3.3. Gärungen</a:t>
            </a:r>
          </a:p>
        </p:txBody>
      </p:sp>
      <p:sp>
        <p:nvSpPr>
          <p:cNvPr id="31746" name="Rechteck 31745">
            <a:extLst>
              <a:ext uri="{FF2B5EF4-FFF2-40B4-BE49-F238E27FC236}">
                <a16:creationId xmlns:a16="http://schemas.microsoft.com/office/drawing/2014/main" id="{91FAE504-3B43-4A74-9425-911A20A9A4E6}"/>
              </a:ext>
            </a:extLst>
          </p:cNvPr>
          <p:cNvSpPr>
            <a:spLocks noChangeArrowheads="1"/>
          </p:cNvSpPr>
          <p:nvPr/>
        </p:nvSpPr>
        <p:spPr bwMode="auto">
          <a:xfrm>
            <a:off x="457200" y="1752600"/>
            <a:ext cx="83058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In der Natur sind anaerobe Bedingungen weit verbreitet. Gärer sorgen für  einleitenden Abbau von biopolymeren wenn O</a:t>
            </a:r>
            <a:r>
              <a:rPr lang="de-DE" altLang="de-DE" baseline="-25000">
                <a:latin typeface="Times New Roman" panose="02020603050405020304" pitchFamily="18" charset="0"/>
              </a:rPr>
              <a:t>2</a:t>
            </a:r>
            <a:r>
              <a:rPr lang="de-DE" altLang="de-DE">
                <a:latin typeface="Times New Roman" panose="02020603050405020304" pitchFamily="18" charset="0"/>
              </a:rPr>
              <a:t> fehlt.</a:t>
            </a:r>
          </a:p>
          <a:p>
            <a:pPr>
              <a:spcBef>
                <a:spcPct val="50000"/>
              </a:spcBef>
            </a:pPr>
            <a:r>
              <a:rPr lang="de-DE" altLang="de-DE">
                <a:latin typeface="Times New Roman" panose="02020603050405020304" pitchFamily="18" charset="0"/>
              </a:rPr>
              <a:t>Gärer stehen am anfang einer anaeroben Nahrungskette. wie Atmung und auch Photosynthese dient gärung dem Gewinn von Stoffwechselenergie in Form von ATP.  Gärung ist die einfachste Art der energie gewinnung. (Ausbeute an ATP gering).  Bei der Gärung dienen spaltprodukte der organischen Substrate gleichzeitig als  H - Donatoren , als auch als H - Akzeptoren.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1745"/>
                                        </p:tgtEl>
                                        <p:attrNameLst>
                                          <p:attrName>style.visibility</p:attrName>
                                        </p:attrNameLst>
                                      </p:cBhvr>
                                      <p:to>
                                        <p:strVal val="visible"/>
                                      </p:to>
                                    </p:set>
                                    <p:anim calcmode="lin" valueType="num">
                                      <p:cBhvr additive="base">
                                        <p:cTn id="7" dur="500" fill="hold"/>
                                        <p:tgtEl>
                                          <p:spTgt spid="31745"/>
                                        </p:tgtEl>
                                        <p:attrNameLst>
                                          <p:attrName>ppt_x</p:attrName>
                                        </p:attrNameLst>
                                      </p:cBhvr>
                                      <p:tavLst>
                                        <p:tav tm="0">
                                          <p:val>
                                            <p:strVal val="#ppt_x"/>
                                          </p:val>
                                        </p:tav>
                                        <p:tav tm="100000">
                                          <p:val>
                                            <p:strVal val="#ppt_x"/>
                                          </p:val>
                                        </p:tav>
                                      </p:tavLst>
                                    </p:anim>
                                    <p:anim calcmode="lin" valueType="num">
                                      <p:cBhvr additive="base">
                                        <p:cTn id="8" dur="500" fill="hold"/>
                                        <p:tgtEl>
                                          <p:spTgt spid="3174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31746">
                                            <p:txEl>
                                              <p:pRg st="0" end="0"/>
                                            </p:txEl>
                                          </p:spTgt>
                                        </p:tgtEl>
                                        <p:attrNameLst>
                                          <p:attrName>style.visibility</p:attrName>
                                        </p:attrNameLst>
                                      </p:cBhvr>
                                      <p:to>
                                        <p:strVal val="visible"/>
                                      </p:to>
                                    </p:set>
                                    <p:anim calcmode="lin" valueType="num">
                                      <p:cBhvr additive="base">
                                        <p:cTn id="13" dur="300" fill="hold"/>
                                        <p:tgtEl>
                                          <p:spTgt spid="31746">
                                            <p:txEl>
                                              <p:pRg st="0" end="0"/>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3174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31746">
                                            <p:txEl>
                                              <p:pRg st="1" end="1"/>
                                            </p:txEl>
                                          </p:spTgt>
                                        </p:tgtEl>
                                        <p:attrNameLst>
                                          <p:attrName>style.visibility</p:attrName>
                                        </p:attrNameLst>
                                      </p:cBhvr>
                                      <p:to>
                                        <p:strVal val="visible"/>
                                      </p:to>
                                    </p:set>
                                    <p:anim calcmode="lin" valueType="num">
                                      <p:cBhvr additive="base">
                                        <p:cTn id="19" dur="300" fill="hold"/>
                                        <p:tgtEl>
                                          <p:spTgt spid="31746">
                                            <p:txEl>
                                              <p:pRg st="1" end="1"/>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31746">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 grpId="0" autoUpdateAnimBg="0"/>
      <p:bldP spid="31746"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Rechteck 32768">
            <a:extLst>
              <a:ext uri="{FF2B5EF4-FFF2-40B4-BE49-F238E27FC236}">
                <a16:creationId xmlns:a16="http://schemas.microsoft.com/office/drawing/2014/main" id="{2A1331CE-670E-43BF-BFA3-FC0D3A678EB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9638"/>
            <a:ext cx="9142413"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2769"/>
                                        </p:tgtEl>
                                        <p:attrNameLst>
                                          <p:attrName>style.visibility</p:attrName>
                                        </p:attrNameLst>
                                      </p:cBhvr>
                                      <p:to>
                                        <p:strVal val="visible"/>
                                      </p:to>
                                    </p:set>
                                    <p:animEffect transition="in" filter="box(out)">
                                      <p:cBhvr>
                                        <p:cTn id="7" dur="500"/>
                                        <p:tgtEl>
                                          <p:spTgt spid="32769"/>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5" name="Form 6144">
            <a:extLst>
              <a:ext uri="{FF2B5EF4-FFF2-40B4-BE49-F238E27FC236}">
                <a16:creationId xmlns:a16="http://schemas.microsoft.com/office/drawing/2014/main" id="{8178834C-7F01-4AE7-B0F2-81BEC0428648}"/>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3.1. Grundprozesse des Stoffwechsels</a:t>
            </a:r>
          </a:p>
        </p:txBody>
      </p:sp>
      <p:sp>
        <p:nvSpPr>
          <p:cNvPr id="6146" name="Rechteck 6145">
            <a:extLst>
              <a:ext uri="{FF2B5EF4-FFF2-40B4-BE49-F238E27FC236}">
                <a16:creationId xmlns:a16="http://schemas.microsoft.com/office/drawing/2014/main" id="{6226A6D8-2BA5-4EF3-BA77-70DEB635FBA2}"/>
              </a:ext>
            </a:extLst>
          </p:cNvPr>
          <p:cNvSpPr>
            <a:spLocks noChangeArrowheads="1"/>
          </p:cNvSpPr>
          <p:nvPr/>
        </p:nvSpPr>
        <p:spPr bwMode="auto">
          <a:xfrm>
            <a:off x="533400" y="2057400"/>
            <a:ext cx="8229600" cy="484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44000"/>
              </a:lnSpc>
            </a:pPr>
            <a:r>
              <a:rPr lang="de-DE" altLang="de-DE">
                <a:latin typeface="Times New Roman" panose="02020603050405020304" pitchFamily="18" charset="0"/>
              </a:rPr>
              <a:t>Die chemischen Umsetzungen in der Zelle werden als Stoffwechsel (Metabolimus) bezeichnet. Die Stoffwechselwege erfüllen im</a:t>
            </a:r>
          </a:p>
          <a:p>
            <a:pPr>
              <a:lnSpc>
                <a:spcPct val="144000"/>
              </a:lnSpc>
            </a:pPr>
            <a:r>
              <a:rPr lang="de-DE" altLang="de-DE">
                <a:latin typeface="Times New Roman" panose="02020603050405020304" pitchFamily="18" charset="0"/>
              </a:rPr>
              <a:t>wesentlichen 2 Funktionen:</a:t>
            </a:r>
          </a:p>
          <a:p>
            <a:pPr>
              <a:lnSpc>
                <a:spcPct val="144000"/>
              </a:lnSpc>
            </a:pPr>
            <a:r>
              <a:rPr lang="de-DE" altLang="de-DE">
                <a:latin typeface="Times New Roman" panose="02020603050405020304" pitchFamily="18" charset="0"/>
              </a:rPr>
              <a:t>Gewinnung von Energie für Biosynthesen aber auch für Bewegung und Transport sowie Aufbau von zelleigenen Stoffen. Der Stoffwechsel läßt sich vereinfacht in 3 Abschnitte gliedern: Katabolismus, Intermediärstoffwechsel und Anabolismus.</a:t>
            </a:r>
          </a:p>
          <a:p>
            <a:pPr>
              <a:spcBef>
                <a:spcPct val="50000"/>
              </a:spcBef>
            </a:pPr>
            <a:endParaRPr lang="de-DE" altLang="de-DE">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5"/>
                                        </p:tgtEl>
                                        <p:attrNameLst>
                                          <p:attrName>style.visibility</p:attrName>
                                        </p:attrNameLst>
                                      </p:cBhvr>
                                      <p:to>
                                        <p:strVal val="visible"/>
                                      </p:to>
                                    </p:set>
                                    <p:animEffect transition="in" filter="wipe(left)">
                                      <p:cBhvr>
                                        <p:cTn id="7" dur="500"/>
                                        <p:tgtEl>
                                          <p:spTgt spid="6145"/>
                                        </p:tgtEl>
                                      </p:cBhvr>
                                    </p:animEffect>
                                  </p:childTnLst>
                                  <p:subTnLst>
                                    <p:audio>
                                      <p:cMediaNode>
                                        <p:cTn display="0" masterRel="sameClick">
                                          <p:stCondLst>
                                            <p:cond evt="begin" delay="0">
                                              <p:tn val="5"/>
                                            </p:cond>
                                          </p:stCondLst>
                                          <p:endCondLst>
                                            <p:cond evt="onStopAudio" delay="0">
                                              <p:tgtEl>
                                                <p:sldTgt/>
                                              </p:tgtEl>
                                            </p:cond>
                                          </p:endCondLst>
                                        </p:cTn>
                                        <p:tgtEl>
                                          <p:sndTgt r:embed="rId2" name="Explosio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hteck 33792">
            <a:extLst>
              <a:ext uri="{FF2B5EF4-FFF2-40B4-BE49-F238E27FC236}">
                <a16:creationId xmlns:a16="http://schemas.microsoft.com/office/drawing/2014/main" id="{6627D8CE-75AF-4229-A012-82BC5FF5CB0C}"/>
              </a:ext>
            </a:extLst>
          </p:cNvPr>
          <p:cNvSpPr>
            <a:spLocks noChangeArrowheads="1"/>
          </p:cNvSpPr>
          <p:nvPr/>
        </p:nvSpPr>
        <p:spPr bwMode="auto">
          <a:xfrm>
            <a:off x="228600" y="533400"/>
            <a:ext cx="86106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Bei der Vergärung von Kohlehydraten und einigen anderen Substraten  treten einzeln oder im Gemisch verschieden Produkte auf. nach den charakteristischen Ausscheiduungsprodukten unterscheidet man folgende Gärungsformen:</a:t>
            </a:r>
          </a:p>
          <a:p>
            <a:pPr>
              <a:spcBef>
                <a:spcPct val="50000"/>
              </a:spcBef>
            </a:pPr>
            <a:r>
              <a:rPr lang="de-DE" altLang="de-DE">
                <a:latin typeface="Times New Roman" panose="02020603050405020304" pitchFamily="18" charset="0"/>
              </a:rPr>
              <a:t>- Alkoholgärung</a:t>
            </a:r>
          </a:p>
          <a:p>
            <a:pPr>
              <a:spcBef>
                <a:spcPct val="50000"/>
              </a:spcBef>
            </a:pPr>
            <a:r>
              <a:rPr lang="de-DE" altLang="de-DE">
                <a:latin typeface="Times New Roman" panose="02020603050405020304" pitchFamily="18" charset="0"/>
              </a:rPr>
              <a:t>- Milchsäuregärung</a:t>
            </a:r>
          </a:p>
          <a:p>
            <a:pPr>
              <a:spcBef>
                <a:spcPct val="50000"/>
              </a:spcBef>
            </a:pPr>
            <a:r>
              <a:rPr lang="de-DE" altLang="de-DE">
                <a:latin typeface="Times New Roman" panose="02020603050405020304" pitchFamily="18" charset="0"/>
              </a:rPr>
              <a:t>- Propionsäuregärung</a:t>
            </a:r>
          </a:p>
          <a:p>
            <a:pPr>
              <a:spcBef>
                <a:spcPct val="50000"/>
              </a:spcBef>
            </a:pPr>
            <a:r>
              <a:rPr lang="de-DE" altLang="de-DE">
                <a:latin typeface="Times New Roman" panose="02020603050405020304" pitchFamily="18" charset="0"/>
              </a:rPr>
              <a:t>- Ameisensäuregärung</a:t>
            </a:r>
          </a:p>
          <a:p>
            <a:pPr>
              <a:spcBef>
                <a:spcPct val="50000"/>
              </a:spcBef>
            </a:pPr>
            <a:r>
              <a:rPr lang="de-DE" altLang="de-DE">
                <a:latin typeface="Times New Roman" panose="02020603050405020304" pitchFamily="18" charset="0"/>
              </a:rPr>
              <a:t>- Buttersäuregärung</a:t>
            </a:r>
          </a:p>
          <a:p>
            <a:pPr>
              <a:spcBef>
                <a:spcPct val="50000"/>
              </a:spcBef>
            </a:pPr>
            <a:r>
              <a:rPr lang="de-DE" altLang="de-DE">
                <a:latin typeface="Times New Roman" panose="02020603050405020304" pitchFamily="18" charset="0"/>
              </a:rPr>
              <a:t>- Essigsäuregärung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3">
                                            <p:txEl>
                                              <p:pRg st="0" end="0"/>
                                            </p:txEl>
                                          </p:spTgt>
                                        </p:tgtEl>
                                        <p:attrNameLst>
                                          <p:attrName>style.visibility</p:attrName>
                                        </p:attrNameLst>
                                      </p:cBhvr>
                                      <p:to>
                                        <p:strVal val="visible"/>
                                      </p:to>
                                    </p:set>
                                    <p:animEffect transition="in" filter="wipe(left)">
                                      <p:cBhvr>
                                        <p:cTn id="7" dur="500"/>
                                        <p:tgtEl>
                                          <p:spTgt spid="3379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3">
                                            <p:txEl>
                                              <p:pRg st="1" end="1"/>
                                            </p:txEl>
                                          </p:spTgt>
                                        </p:tgtEl>
                                        <p:attrNameLst>
                                          <p:attrName>style.visibility</p:attrName>
                                        </p:attrNameLst>
                                      </p:cBhvr>
                                      <p:to>
                                        <p:strVal val="visible"/>
                                      </p:to>
                                    </p:set>
                                    <p:animEffect transition="in" filter="wipe(left)">
                                      <p:cBhvr>
                                        <p:cTn id="12" dur="500"/>
                                        <p:tgtEl>
                                          <p:spTgt spid="3379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Laser"/>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793">
                                            <p:txEl>
                                              <p:pRg st="2" end="2"/>
                                            </p:txEl>
                                          </p:spTgt>
                                        </p:tgtEl>
                                        <p:attrNameLst>
                                          <p:attrName>style.visibility</p:attrName>
                                        </p:attrNameLst>
                                      </p:cBhvr>
                                      <p:to>
                                        <p:strVal val="visible"/>
                                      </p:to>
                                    </p:set>
                                    <p:animEffect transition="in" filter="wipe(left)">
                                      <p:cBhvr>
                                        <p:cTn id="17" dur="500"/>
                                        <p:tgtEl>
                                          <p:spTgt spid="3379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Laser"/>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793">
                                            <p:txEl>
                                              <p:pRg st="3" end="3"/>
                                            </p:txEl>
                                          </p:spTgt>
                                        </p:tgtEl>
                                        <p:attrNameLst>
                                          <p:attrName>style.visibility</p:attrName>
                                        </p:attrNameLst>
                                      </p:cBhvr>
                                      <p:to>
                                        <p:strVal val="visible"/>
                                      </p:to>
                                    </p:set>
                                    <p:animEffect transition="in" filter="wipe(left)">
                                      <p:cBhvr>
                                        <p:cTn id="22" dur="500"/>
                                        <p:tgtEl>
                                          <p:spTgt spid="3379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Laser"/>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793">
                                            <p:txEl>
                                              <p:pRg st="4" end="4"/>
                                            </p:txEl>
                                          </p:spTgt>
                                        </p:tgtEl>
                                        <p:attrNameLst>
                                          <p:attrName>style.visibility</p:attrName>
                                        </p:attrNameLst>
                                      </p:cBhvr>
                                      <p:to>
                                        <p:strVal val="visible"/>
                                      </p:to>
                                    </p:set>
                                    <p:animEffect transition="in" filter="wipe(left)">
                                      <p:cBhvr>
                                        <p:cTn id="27" dur="500"/>
                                        <p:tgtEl>
                                          <p:spTgt spid="3379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Laser"/>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793">
                                            <p:txEl>
                                              <p:pRg st="5" end="5"/>
                                            </p:txEl>
                                          </p:spTgt>
                                        </p:tgtEl>
                                        <p:attrNameLst>
                                          <p:attrName>style.visibility</p:attrName>
                                        </p:attrNameLst>
                                      </p:cBhvr>
                                      <p:to>
                                        <p:strVal val="visible"/>
                                      </p:to>
                                    </p:set>
                                    <p:animEffect transition="in" filter="wipe(left)">
                                      <p:cBhvr>
                                        <p:cTn id="32" dur="500"/>
                                        <p:tgtEl>
                                          <p:spTgt spid="3379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Laser"/>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3793">
                                            <p:txEl>
                                              <p:pRg st="6" end="6"/>
                                            </p:txEl>
                                          </p:spTgt>
                                        </p:tgtEl>
                                        <p:attrNameLst>
                                          <p:attrName>style.visibility</p:attrName>
                                        </p:attrNameLst>
                                      </p:cBhvr>
                                      <p:to>
                                        <p:strVal val="visible"/>
                                      </p:to>
                                    </p:set>
                                    <p:animEffect transition="in" filter="wipe(left)">
                                      <p:cBhvr>
                                        <p:cTn id="37" dur="500"/>
                                        <p:tgtEl>
                                          <p:spTgt spid="33793">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Las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hteck 34816">
            <a:extLst>
              <a:ext uri="{FF2B5EF4-FFF2-40B4-BE49-F238E27FC236}">
                <a16:creationId xmlns:a16="http://schemas.microsoft.com/office/drawing/2014/main" id="{5123EF04-9214-4B55-81DB-D29443963F9C}"/>
              </a:ext>
            </a:extLst>
          </p:cNvPr>
          <p:cNvSpPr>
            <a:spLocks noChangeArrowheads="1"/>
          </p:cNvSpPr>
          <p:nvPr/>
        </p:nvSpPr>
        <p:spPr bwMode="auto">
          <a:xfrm>
            <a:off x="914400" y="762000"/>
            <a:ext cx="72390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Die Atp -  Produktion pro Glucose liegt inzwischen bei 1 und 4 ATP. Die 3 wichtigsten Reaktionen der Substratkettenphosphorylierung sind:</a:t>
            </a:r>
          </a:p>
          <a:p>
            <a:pPr>
              <a:spcBef>
                <a:spcPct val="50000"/>
              </a:spcBef>
            </a:pPr>
            <a:r>
              <a:rPr lang="de-DE" altLang="de-DE">
                <a:latin typeface="Times New Roman" panose="02020603050405020304" pitchFamily="18" charset="0"/>
              </a:rPr>
              <a:t>1. 	1,3 - Diphosphoglycerat + ADP --&gt; 			3 - Phosphoglycerat + ATP</a:t>
            </a:r>
          </a:p>
          <a:p>
            <a:pPr>
              <a:spcBef>
                <a:spcPct val="50000"/>
              </a:spcBef>
            </a:pPr>
            <a:r>
              <a:rPr lang="de-DE" altLang="de-DE">
                <a:latin typeface="Times New Roman" panose="02020603050405020304" pitchFamily="18" charset="0"/>
              </a:rPr>
              <a:t>2.	Phosphoenolpyruvat + ADP --&gt; Pyruvat + ATP</a:t>
            </a:r>
          </a:p>
          <a:p>
            <a:pPr>
              <a:spcBef>
                <a:spcPct val="50000"/>
              </a:spcBef>
            </a:pPr>
            <a:r>
              <a:rPr lang="de-DE" altLang="de-DE">
                <a:latin typeface="Times New Roman" panose="02020603050405020304" pitchFamily="18" charset="0"/>
              </a:rPr>
              <a:t>3.	Acetyl- (od. Butyryl) phosphat + ADP ----&gt;		Acetat (od. Butyrat) + ATP</a:t>
            </a:r>
          </a:p>
          <a:p>
            <a:pPr>
              <a:spcBef>
                <a:spcPct val="50000"/>
              </a:spcBef>
            </a:pPr>
            <a:r>
              <a:rPr lang="de-DE" altLang="de-DE">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4817"/>
                                        </p:tgtEl>
                                        <p:attrNameLst>
                                          <p:attrName>style.visibility</p:attrName>
                                        </p:attrNameLst>
                                      </p:cBhvr>
                                      <p:to>
                                        <p:strVal val="visible"/>
                                      </p:to>
                                    </p:set>
                                    <p:animEffect transition="in" filter="box(out)">
                                      <p:cBhvr>
                                        <p:cTn id="7" dur="500"/>
                                        <p:tgtEl>
                                          <p:spTgt spid="34817"/>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rm 35840">
            <a:extLst>
              <a:ext uri="{FF2B5EF4-FFF2-40B4-BE49-F238E27FC236}">
                <a16:creationId xmlns:a16="http://schemas.microsoft.com/office/drawing/2014/main" id="{F6F1D01D-0B8A-4461-B6F7-6663C50AFD7D}"/>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3.3.1. Alkoholgärung</a:t>
            </a:r>
          </a:p>
        </p:txBody>
      </p:sp>
      <p:sp>
        <p:nvSpPr>
          <p:cNvPr id="35842" name="Rechteck 35841">
            <a:extLst>
              <a:ext uri="{FF2B5EF4-FFF2-40B4-BE49-F238E27FC236}">
                <a16:creationId xmlns:a16="http://schemas.microsoft.com/office/drawing/2014/main" id="{931F557A-228C-4C4C-8B36-ADAA6671FCDC}"/>
              </a:ext>
            </a:extLst>
          </p:cNvPr>
          <p:cNvSpPr>
            <a:spLocks noChangeArrowheads="1"/>
          </p:cNvSpPr>
          <p:nvPr/>
        </p:nvSpPr>
        <p:spPr bwMode="auto">
          <a:xfrm>
            <a:off x="685800" y="1828800"/>
            <a:ext cx="79248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Ethanol ist ein unter mikroorganismen weitverbreitetesProdukt der Vergärung von Kohlehydraten. bei Hefen z.B.  erfolgt Glucose - abbau über den Fructosediphosphat - Weg:</a:t>
            </a:r>
          </a:p>
          <a:p>
            <a:pPr>
              <a:spcBef>
                <a:spcPct val="50000"/>
              </a:spcBef>
            </a:pPr>
            <a:r>
              <a:rPr lang="de-DE" altLang="de-DE">
                <a:latin typeface="Times New Roman" panose="02020603050405020304" pitchFamily="18" charset="0"/>
              </a:rPr>
              <a:t>Glucose --&gt; Glycerinaldehyd - P --&gt; 1,3 - Diphosphoglycerat     ---&gt; Pyruvat						 |</a:t>
            </a:r>
          </a:p>
          <a:p>
            <a:pPr>
              <a:spcBef>
                <a:spcPct val="50000"/>
              </a:spcBef>
            </a:pPr>
            <a:r>
              <a:rPr lang="de-DE" altLang="de-DE">
                <a:latin typeface="Times New Roman" panose="02020603050405020304" pitchFamily="18" charset="0"/>
              </a:rPr>
              <a:t>		NAD &lt;======&gt; NADH		\|/</a:t>
            </a:r>
          </a:p>
          <a:p>
            <a:pPr>
              <a:spcBef>
                <a:spcPct val="50000"/>
              </a:spcBef>
            </a:pPr>
            <a:r>
              <a:rPr lang="de-DE" altLang="de-DE">
                <a:latin typeface="Times New Roman" panose="02020603050405020304" pitchFamily="18" charset="0"/>
              </a:rPr>
              <a:t>Ethanol &lt;---------------------------------------Acetaldehyd + CO</a:t>
            </a:r>
            <a:r>
              <a:rPr lang="de-DE" altLang="de-DE" baseline="-25000">
                <a:latin typeface="Times New Roman" panose="02020603050405020304" pitchFamily="18" charset="0"/>
              </a:rPr>
              <a:t>2</a:t>
            </a:r>
            <a:r>
              <a:rPr lang="de-DE" altLang="de-DE">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ox(out)">
                                      <p:cBhvr>
                                        <p:cTn id="7" dur="500"/>
                                        <p:tgtEl>
                                          <p:spTgt spid="35842"/>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hteck 36864">
            <a:extLst>
              <a:ext uri="{FF2B5EF4-FFF2-40B4-BE49-F238E27FC236}">
                <a16:creationId xmlns:a16="http://schemas.microsoft.com/office/drawing/2014/main" id="{FE92EF52-6924-4B72-B47F-8A2B6664B8C8}"/>
              </a:ext>
            </a:extLst>
          </p:cNvPr>
          <p:cNvSpPr>
            <a:spLocks noChangeArrowheads="1"/>
          </p:cNvSpPr>
          <p:nvPr/>
        </p:nvSpPr>
        <p:spPr bwMode="auto">
          <a:xfrm>
            <a:off x="533400" y="685800"/>
            <a:ext cx="8229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Verwendung von Hefen :  Bierhefen, Weinhefen, Bäckerhefen (aerob), Erzeugugng von Ethanol aus Molasse.</a:t>
            </a:r>
          </a:p>
          <a:p>
            <a:pPr>
              <a:spcBef>
                <a:spcPct val="50000"/>
              </a:spcBef>
            </a:pPr>
            <a:r>
              <a:rPr lang="de-DE" altLang="de-DE">
                <a:latin typeface="Times New Roman" panose="02020603050405020304" pitchFamily="18" charset="0"/>
              </a:rPr>
              <a:t>Stoffbilanz von Hefen:</a:t>
            </a:r>
          </a:p>
          <a:p>
            <a:pPr>
              <a:spcBef>
                <a:spcPct val="50000"/>
              </a:spcBef>
            </a:pPr>
            <a:r>
              <a:rPr lang="de-DE" altLang="de-DE">
                <a:latin typeface="Times New Roman" panose="02020603050405020304" pitchFamily="18" charset="0"/>
              </a:rPr>
              <a:t>Zellsubstanz / 100 g Glucose : </a:t>
            </a:r>
            <a:r>
              <a:rPr lang="de-DE" altLang="de-DE" u="sng">
                <a:latin typeface="Times New Roman" panose="02020603050405020304" pitchFamily="18" charset="0"/>
              </a:rPr>
              <a:t>aerob 50 g		anaerob : 2g</a:t>
            </a:r>
          </a:p>
        </p:txBody>
      </p:sp>
      <p:pic>
        <p:nvPicPr>
          <p:cNvPr id="36866" name="Rechteck 36865">
            <a:extLst>
              <a:ext uri="{FF2B5EF4-FFF2-40B4-BE49-F238E27FC236}">
                <a16:creationId xmlns:a16="http://schemas.microsoft.com/office/drawing/2014/main" id="{D95E7688-F5BF-40FF-B394-0B852D5FC98E}"/>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2714625"/>
            <a:ext cx="8639175"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5"/>
                                        </p:tgtEl>
                                        <p:attrNameLst>
                                          <p:attrName>style.visibility</p:attrName>
                                        </p:attrNameLst>
                                      </p:cBhvr>
                                      <p:to>
                                        <p:strVal val="visible"/>
                                      </p:to>
                                    </p:set>
                                    <p:anim calcmode="lin" valueType="num">
                                      <p:cBhvr additive="base">
                                        <p:cTn id="7" dur="500" fill="hold"/>
                                        <p:tgtEl>
                                          <p:spTgt spid="36865"/>
                                        </p:tgtEl>
                                        <p:attrNameLst>
                                          <p:attrName>ppt_x</p:attrName>
                                        </p:attrNameLst>
                                      </p:cBhvr>
                                      <p:tavLst>
                                        <p:tav tm="0">
                                          <p:val>
                                            <p:strVal val="0-#ppt_w/2"/>
                                          </p:val>
                                        </p:tav>
                                        <p:tav tm="100000">
                                          <p:val>
                                            <p:strVal val="#ppt_x"/>
                                          </p:val>
                                        </p:tav>
                                      </p:tavLst>
                                    </p:anim>
                                    <p:anim calcmode="lin" valueType="num">
                                      <p:cBhvr additive="base">
                                        <p:cTn id="8" dur="500" fill="hold"/>
                                        <p:tgtEl>
                                          <p:spTgt spid="368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Zis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36866"/>
                                        </p:tgtEl>
                                        <p:attrNameLst>
                                          <p:attrName>style.visibility</p:attrName>
                                        </p:attrNameLst>
                                      </p:cBhvr>
                                      <p:to>
                                        <p:strVal val="visible"/>
                                      </p:to>
                                    </p:set>
                                    <p:animEffect transition="in" filter="box(out)">
                                      <p:cBhvr>
                                        <p:cTn id="13" dur="500"/>
                                        <p:tgtEl>
                                          <p:spTgt spid="36866"/>
                                        </p:tgtEl>
                                      </p:cBhvr>
                                    </p:animEffect>
                                  </p:childTnLst>
                                  <p:subTnLst>
                                    <p:audio>
                                      <p:cMediaNode>
                                        <p:cTn display="0" masterRel="sameClick">
                                          <p:stCondLst>
                                            <p:cond evt="begin" delay="0">
                                              <p:tn val="11"/>
                                            </p:cond>
                                          </p:stCondLst>
                                          <p:endCondLst>
                                            <p:cond evt="onStopAudio" delay="0">
                                              <p:tgtEl>
                                                <p:sldTgt/>
                                              </p:tgtEl>
                                            </p:cond>
                                          </p:endCondLst>
                                        </p:cTn>
                                        <p:tgtEl>
                                          <p:sndTgt r:embed="rId3"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Form 37888">
            <a:extLst>
              <a:ext uri="{FF2B5EF4-FFF2-40B4-BE49-F238E27FC236}">
                <a16:creationId xmlns:a16="http://schemas.microsoft.com/office/drawing/2014/main" id="{01CDDC3F-EB82-4531-A59E-A07955252321}"/>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3.3.2. Milchsäuregärung</a:t>
            </a:r>
          </a:p>
        </p:txBody>
      </p:sp>
      <p:sp>
        <p:nvSpPr>
          <p:cNvPr id="37890" name="Rechteck 37889">
            <a:extLst>
              <a:ext uri="{FF2B5EF4-FFF2-40B4-BE49-F238E27FC236}">
                <a16:creationId xmlns:a16="http://schemas.microsoft.com/office/drawing/2014/main" id="{4A3F3BFD-DC2C-4833-966A-1ABBEADACCD7}"/>
              </a:ext>
            </a:extLst>
          </p:cNvPr>
          <p:cNvSpPr>
            <a:spLocks noChangeArrowheads="1"/>
          </p:cNvSpPr>
          <p:nvPr/>
        </p:nvSpPr>
        <p:spPr bwMode="auto">
          <a:xfrm>
            <a:off x="457200" y="1752600"/>
            <a:ext cx="8305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Diese Gärungsform wird durch in der Natur weit verbreitete Milchsäurebakterien durchgeführt. Es sind aerotolerante, obligate Gärer - es fehlen Cytochrome.</a:t>
            </a:r>
          </a:p>
          <a:p>
            <a:pPr>
              <a:spcBef>
                <a:spcPct val="50000"/>
              </a:spcBef>
            </a:pPr>
            <a:r>
              <a:rPr lang="de-DE" altLang="de-DE">
                <a:latin typeface="Times New Roman" panose="02020603050405020304" pitchFamily="18" charset="0"/>
              </a:rPr>
              <a:t>Habitate: milch, Pflanzen, Schleimhäute (Hautflora), Säugerdarm.</a:t>
            </a:r>
          </a:p>
          <a:p>
            <a:pPr>
              <a:spcBef>
                <a:spcPct val="50000"/>
              </a:spcBef>
            </a:pPr>
            <a:r>
              <a:rPr lang="de-DE" altLang="de-DE">
                <a:latin typeface="Times New Roman" panose="02020603050405020304" pitchFamily="18" charset="0"/>
              </a:rPr>
              <a:t>Sie können auch Lactose vergären, was auch Coliforme können (sonst selten unter Mikroorganismen):</a:t>
            </a:r>
          </a:p>
          <a:p>
            <a:pPr>
              <a:spcBef>
                <a:spcPct val="50000"/>
              </a:spcBef>
            </a:pPr>
            <a:r>
              <a:rPr lang="de-DE" altLang="de-DE">
                <a:latin typeface="Times New Roman" panose="02020603050405020304" pitchFamily="18" charset="0"/>
              </a:rPr>
              <a:t>Glucose --&gt; Glycerinaldeyd - P --&gt; 1,3 - Diphosphoglycerat</a:t>
            </a:r>
          </a:p>
          <a:p>
            <a:pPr>
              <a:spcBef>
                <a:spcPct val="50000"/>
              </a:spcBef>
            </a:pPr>
            <a:r>
              <a:rPr lang="de-DE" altLang="de-DE">
                <a:latin typeface="Times New Roman" panose="02020603050405020304" pitchFamily="18" charset="0"/>
              </a:rPr>
              <a:t>				NAD   &lt;=====&gt; NADH      \|/</a:t>
            </a:r>
          </a:p>
          <a:p>
            <a:pPr>
              <a:spcBef>
                <a:spcPct val="50000"/>
              </a:spcBef>
            </a:pPr>
            <a:r>
              <a:rPr lang="de-DE" altLang="de-DE">
                <a:latin typeface="Times New Roman" panose="02020603050405020304" pitchFamily="18" charset="0"/>
              </a:rPr>
              <a:t>		Lactat &lt;------------------------------------------Pyruvat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box(out)">
                                      <p:cBhvr>
                                        <p:cTn id="7" dur="500"/>
                                        <p:tgtEl>
                                          <p:spTgt spid="37890"/>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hteck 38912">
            <a:extLst>
              <a:ext uri="{FF2B5EF4-FFF2-40B4-BE49-F238E27FC236}">
                <a16:creationId xmlns:a16="http://schemas.microsoft.com/office/drawing/2014/main" id="{8758D9C6-D773-459A-B314-410F1338B48C}"/>
              </a:ext>
            </a:extLst>
          </p:cNvPr>
          <p:cNvSpPr>
            <a:spLocks noChangeArrowheads="1"/>
          </p:cNvSpPr>
          <p:nvPr/>
        </p:nvSpPr>
        <p:spPr bwMode="auto">
          <a:xfrm>
            <a:off x="457200" y="1143000"/>
            <a:ext cx="82296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Beispiel für  heterofermentive Milchsäurgärung : </a:t>
            </a:r>
          </a:p>
          <a:p>
            <a:pPr>
              <a:spcBef>
                <a:spcPct val="50000"/>
              </a:spcBef>
            </a:pPr>
            <a:r>
              <a:rPr lang="de-DE" altLang="de-DE">
                <a:latin typeface="Times New Roman" panose="02020603050405020304" pitchFamily="18" charset="0"/>
              </a:rPr>
              <a:t>Glucose -----&gt; Lactat + Ethanol + CO</a:t>
            </a:r>
            <a:r>
              <a:rPr lang="de-DE" altLang="de-DE" baseline="-25000">
                <a:latin typeface="Times New Roman" panose="02020603050405020304" pitchFamily="18" charset="0"/>
              </a:rPr>
              <a:t>2</a:t>
            </a:r>
          </a:p>
          <a:p>
            <a:pPr>
              <a:spcBef>
                <a:spcPct val="50000"/>
              </a:spcBef>
            </a:pPr>
            <a:endParaRPr lang="de-DE" altLang="de-DE">
              <a:latin typeface="Times New Roman" panose="02020603050405020304" pitchFamily="18" charset="0"/>
            </a:endParaRPr>
          </a:p>
          <a:p>
            <a:pPr>
              <a:spcBef>
                <a:spcPct val="50000"/>
              </a:spcBef>
            </a:pPr>
            <a:r>
              <a:rPr lang="de-DE" altLang="de-DE">
                <a:latin typeface="Times New Roman" panose="02020603050405020304" pitchFamily="18" charset="0"/>
              </a:rPr>
              <a:t>Milchsäurebakterien haben große Bedeutung bei der Nahrungsmittelproduktion : z.B. Joghurt, Sauerrahm, Käse, Sauerteig, Sauerkraut (Silage) , Rohwurst,  Stutenmilch  (Joghurt)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Rechteck 39936">
            <a:extLst>
              <a:ext uri="{FF2B5EF4-FFF2-40B4-BE49-F238E27FC236}">
                <a16:creationId xmlns:a16="http://schemas.microsoft.com/office/drawing/2014/main" id="{1A043DEE-36CE-40C6-8DFB-176F46277C4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 y="171450"/>
            <a:ext cx="8048625" cy="650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9937"/>
                                        </p:tgtEl>
                                        <p:attrNameLst>
                                          <p:attrName>style.visibility</p:attrName>
                                        </p:attrNameLst>
                                      </p:cBhvr>
                                      <p:to>
                                        <p:strVal val="visible"/>
                                      </p:to>
                                    </p:set>
                                    <p:animEffect transition="in" filter="box(out)">
                                      <p:cBhvr>
                                        <p:cTn id="7" dur="500"/>
                                        <p:tgtEl>
                                          <p:spTgt spid="39937"/>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rm 40960">
            <a:extLst>
              <a:ext uri="{FF2B5EF4-FFF2-40B4-BE49-F238E27FC236}">
                <a16:creationId xmlns:a16="http://schemas.microsoft.com/office/drawing/2014/main" id="{8BDE28CC-A65E-44C0-A850-F33CFABF4B84}"/>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3.3.3. Propionsäuregärung</a:t>
            </a:r>
          </a:p>
        </p:txBody>
      </p:sp>
      <p:sp>
        <p:nvSpPr>
          <p:cNvPr id="40962" name="Rechteck 40961">
            <a:extLst>
              <a:ext uri="{FF2B5EF4-FFF2-40B4-BE49-F238E27FC236}">
                <a16:creationId xmlns:a16="http://schemas.microsoft.com/office/drawing/2014/main" id="{26D8DA42-2EDC-4339-9ED7-77865FBFC4A0}"/>
              </a:ext>
            </a:extLst>
          </p:cNvPr>
          <p:cNvSpPr>
            <a:spLocks noChangeArrowheads="1"/>
          </p:cNvSpPr>
          <p:nvPr/>
        </p:nvSpPr>
        <p:spPr bwMode="auto">
          <a:xfrm>
            <a:off x="457200" y="1752600"/>
            <a:ext cx="84582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Diese Gärung  wird insbesondere  von Propionibakterien durchgeführt, die z.B. im Pansen von wiederkäuern vorkommen. Auch für Aroma von schweizer Käse sind Propionibakterien wichtig.</a:t>
            </a:r>
          </a:p>
          <a:p>
            <a:pPr>
              <a:spcBef>
                <a:spcPct val="50000"/>
              </a:spcBef>
            </a:pPr>
            <a:r>
              <a:rPr lang="de-DE" altLang="de-DE">
                <a:latin typeface="Times New Roman" panose="02020603050405020304" pitchFamily="18" charset="0"/>
              </a:rPr>
              <a:t>Propionsäurebildung aus Lactat:</a:t>
            </a:r>
          </a:p>
          <a:p>
            <a:pPr>
              <a:spcBef>
                <a:spcPct val="50000"/>
              </a:spcBef>
            </a:pPr>
            <a:r>
              <a:rPr lang="de-DE" altLang="de-DE">
                <a:latin typeface="Times New Roman" panose="02020603050405020304" pitchFamily="18" charset="0"/>
              </a:rPr>
              <a:t>3CH</a:t>
            </a:r>
            <a:r>
              <a:rPr lang="de-DE" altLang="de-DE" baseline="-25000">
                <a:latin typeface="Times New Roman" panose="02020603050405020304" pitchFamily="18" charset="0"/>
              </a:rPr>
              <a:t>3</a:t>
            </a:r>
            <a:r>
              <a:rPr lang="de-DE" altLang="de-DE">
                <a:latin typeface="Times New Roman" panose="02020603050405020304" pitchFamily="18" charset="0"/>
              </a:rPr>
              <a:t>CHOHCOOH --&gt; 2CH</a:t>
            </a:r>
            <a:r>
              <a:rPr lang="de-DE" altLang="de-DE" baseline="-25000">
                <a:latin typeface="Times New Roman" panose="02020603050405020304" pitchFamily="18" charset="0"/>
              </a:rPr>
              <a:t>3</a:t>
            </a:r>
            <a:r>
              <a:rPr lang="de-DE" altLang="de-DE">
                <a:latin typeface="Times New Roman" panose="02020603050405020304" pitchFamily="18" charset="0"/>
              </a:rPr>
              <a:t>CH</a:t>
            </a:r>
            <a:r>
              <a:rPr lang="de-DE" altLang="de-DE" baseline="-25000">
                <a:latin typeface="Times New Roman" panose="02020603050405020304" pitchFamily="18" charset="0"/>
              </a:rPr>
              <a:t>2</a:t>
            </a:r>
            <a:r>
              <a:rPr lang="de-DE" altLang="de-DE">
                <a:latin typeface="Times New Roman" panose="02020603050405020304" pitchFamily="18" charset="0"/>
              </a:rPr>
              <a:t>COOH +CH</a:t>
            </a:r>
            <a:r>
              <a:rPr lang="de-DE" altLang="de-DE" baseline="-25000">
                <a:latin typeface="Times New Roman" panose="02020603050405020304" pitchFamily="18" charset="0"/>
              </a:rPr>
              <a:t>3</a:t>
            </a:r>
            <a:r>
              <a:rPr lang="de-DE" altLang="de-DE">
                <a:latin typeface="Times New Roman" panose="02020603050405020304" pitchFamily="18" charset="0"/>
              </a:rPr>
              <a:t>COOH +CO</a:t>
            </a:r>
            <a:r>
              <a:rPr lang="de-DE" altLang="de-DE" baseline="-25000">
                <a:latin typeface="Times New Roman" panose="02020603050405020304" pitchFamily="18" charset="0"/>
              </a:rPr>
              <a:t>2</a:t>
            </a:r>
            <a:r>
              <a:rPr lang="de-DE" altLang="de-DE">
                <a:latin typeface="Times New Roman" panose="02020603050405020304" pitchFamily="18" charset="0"/>
              </a:rPr>
              <a:t>+H</a:t>
            </a:r>
            <a:r>
              <a:rPr lang="de-DE" altLang="de-DE" baseline="-25000">
                <a:latin typeface="Times New Roman" panose="02020603050405020304" pitchFamily="18" charset="0"/>
              </a:rPr>
              <a:t>2</a:t>
            </a:r>
            <a:r>
              <a:rPr lang="de-DE" altLang="de-DE">
                <a:latin typeface="Times New Roman" panose="02020603050405020304" pitchFamily="18" charset="0"/>
              </a:rPr>
              <a: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0962">
                                            <p:txEl>
                                              <p:pRg st="0" end="0"/>
                                            </p:txEl>
                                          </p:spTgt>
                                        </p:tgtEl>
                                        <p:attrNameLst>
                                          <p:attrName>style.visibility</p:attrName>
                                        </p:attrNameLst>
                                      </p:cBhvr>
                                      <p:to>
                                        <p:strVal val="visible"/>
                                      </p:to>
                                    </p:set>
                                    <p:anim calcmode="lin" valueType="num">
                                      <p:cBhvr additive="base">
                                        <p:cTn id="7" dur="300" fill="hold"/>
                                        <p:tgtEl>
                                          <p:spTgt spid="4096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096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40962">
                                            <p:txEl>
                                              <p:pRg st="1" end="1"/>
                                            </p:txEl>
                                          </p:spTgt>
                                        </p:tgtEl>
                                        <p:attrNameLst>
                                          <p:attrName>style.visibility</p:attrName>
                                        </p:attrNameLst>
                                      </p:cBhvr>
                                      <p:to>
                                        <p:strVal val="visible"/>
                                      </p:to>
                                    </p:set>
                                    <p:anim calcmode="lin" valueType="num">
                                      <p:cBhvr additive="base">
                                        <p:cTn id="13" dur="300" fill="hold"/>
                                        <p:tgtEl>
                                          <p:spTgt spid="40962">
                                            <p:txEl>
                                              <p:pRg st="1" end="1"/>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4096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40962">
                                            <p:txEl>
                                              <p:pRg st="2" end="2"/>
                                            </p:txEl>
                                          </p:spTgt>
                                        </p:tgtEl>
                                        <p:attrNameLst>
                                          <p:attrName>style.visibility</p:attrName>
                                        </p:attrNameLst>
                                      </p:cBhvr>
                                      <p:to>
                                        <p:strVal val="visible"/>
                                      </p:to>
                                    </p:set>
                                    <p:anim calcmode="lin" valueType="num">
                                      <p:cBhvr additive="base">
                                        <p:cTn id="19" dur="300" fill="hold"/>
                                        <p:tgtEl>
                                          <p:spTgt spid="40962">
                                            <p:txEl>
                                              <p:pRg st="2" end="2"/>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40962">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985" name="Rechteck 41984">
            <a:extLst>
              <a:ext uri="{FF2B5EF4-FFF2-40B4-BE49-F238E27FC236}">
                <a16:creationId xmlns:a16="http://schemas.microsoft.com/office/drawing/2014/main" id="{75F72576-2EDA-492E-A1E8-613D764AE30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314325"/>
            <a:ext cx="5468938"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Form 41985">
            <a:extLst>
              <a:ext uri="{FF2B5EF4-FFF2-40B4-BE49-F238E27FC236}">
                <a16:creationId xmlns:a16="http://schemas.microsoft.com/office/drawing/2014/main" id="{8DB4E401-2777-4812-933D-1A89F901D42F}"/>
              </a:ext>
            </a:extLst>
          </p:cNvPr>
          <p:cNvSpPr>
            <a:spLocks noGrp="1" noChangeArrowheads="1"/>
          </p:cNvSpPr>
          <p:nvPr>
            <p:ph type="title"/>
          </p:nvPr>
        </p:nvSpPr>
        <p:spPr>
          <a:xfrm>
            <a:off x="5943600" y="1828800"/>
            <a:ext cx="3048000" cy="1143000"/>
          </a:xfrm>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Propion-säure-bakterien Abb.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41985"/>
                                        </p:tgtEl>
                                        <p:attrNameLst>
                                          <p:attrName>style.visibility</p:attrName>
                                        </p:attrNameLst>
                                      </p:cBhvr>
                                      <p:to>
                                        <p:strVal val="visible"/>
                                      </p:to>
                                    </p:set>
                                    <p:animEffect transition="in" filter="box(out)">
                                      <p:cBhvr>
                                        <p:cTn id="7" dur="500"/>
                                        <p:tgtEl>
                                          <p:spTgt spid="41985"/>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1986"/>
                                        </p:tgtEl>
                                        <p:attrNameLst>
                                          <p:attrName>style.visibility</p:attrName>
                                        </p:attrNameLst>
                                      </p:cBhvr>
                                      <p:to>
                                        <p:strVal val="visible"/>
                                      </p:to>
                                    </p:set>
                                    <p:animEffect transition="in" filter="box(out)">
                                      <p:cBhvr>
                                        <p:cTn id="12" dur="500"/>
                                        <p:tgtEl>
                                          <p:spTgt spid="41986"/>
                                        </p:tgtEl>
                                      </p:cBhvr>
                                    </p:animEffect>
                                  </p:childTnLst>
                                  <p:subTnLst>
                                    <p:audio>
                                      <p:cMediaNode>
                                        <p:cTn display="0" masterRel="sameClick">
                                          <p:stCondLst>
                                            <p:cond evt="begin" delay="0">
                                              <p:tn val="10"/>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Form 43008">
            <a:extLst>
              <a:ext uri="{FF2B5EF4-FFF2-40B4-BE49-F238E27FC236}">
                <a16:creationId xmlns:a16="http://schemas.microsoft.com/office/drawing/2014/main" id="{2FD5F4C7-84F8-47D9-84F7-6BA92084F7B1}"/>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3.3.4. Ameisensäure - (gemischte Säure - ) - Gärung</a:t>
            </a:r>
          </a:p>
        </p:txBody>
      </p:sp>
      <p:sp>
        <p:nvSpPr>
          <p:cNvPr id="43010" name="Rechteck 43009">
            <a:extLst>
              <a:ext uri="{FF2B5EF4-FFF2-40B4-BE49-F238E27FC236}">
                <a16:creationId xmlns:a16="http://schemas.microsoft.com/office/drawing/2014/main" id="{173D4676-0BED-4EF6-A092-22FDEE96D22D}"/>
              </a:ext>
            </a:extLst>
          </p:cNvPr>
          <p:cNvSpPr>
            <a:spLocks noChangeArrowheads="1"/>
          </p:cNvSpPr>
          <p:nvPr/>
        </p:nvSpPr>
        <p:spPr bwMode="auto">
          <a:xfrm>
            <a:off x="533400" y="2057400"/>
            <a:ext cx="80772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Hierzu ist eine Gruppe von Bakterien befähigt, die nach dem wohnort einiger ihrer charakteristischer Vertreter (enteron = Darm) als enterobacteriaceae bezeichnet werden. sie sind Gram - negativ und facultativ anaerob. Ameisensäure ist nicht Haupt- produkt aber ein charakteristisches Produkt dieser Gärung. 2 Gärungstypen sind unterscheidbar :</a:t>
            </a:r>
          </a:p>
          <a:p>
            <a:pPr>
              <a:spcBef>
                <a:spcPct val="50000"/>
              </a:spcBef>
            </a:pPr>
            <a:r>
              <a:rPr lang="de-DE" altLang="de-DE">
                <a:latin typeface="Times New Roman" panose="02020603050405020304" pitchFamily="18" charset="0"/>
              </a:rPr>
              <a:t>E. -coli - Typ (Produkte hauptsächlich säuren ), b) Enterobakter - Typ. Produkte weniger Säuren, dafür auch Butandiol.</a:t>
            </a:r>
          </a:p>
          <a:p>
            <a:pPr>
              <a:spcBef>
                <a:spcPct val="50000"/>
              </a:spcBef>
            </a:pPr>
            <a:r>
              <a:rPr lang="de-DE" altLang="de-DE">
                <a:latin typeface="Times New Roman" panose="02020603050405020304" pitchFamily="18" charset="0"/>
              </a:rPr>
              <a:t>Kenntnis der  unterschiedlichen Stoffwechselprodukte ist wichtig für mikrobiologisches Gewässer und Trinkwasser-untersuchung (E.coli als Indikator für Krankheitskeime)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3009"/>
                                        </p:tgtEl>
                                        <p:attrNameLst>
                                          <p:attrName>style.visibility</p:attrName>
                                        </p:attrNameLst>
                                      </p:cBhvr>
                                      <p:to>
                                        <p:strVal val="visible"/>
                                      </p:to>
                                    </p:set>
                                    <p:anim calcmode="lin" valueType="num">
                                      <p:cBhvr additive="base">
                                        <p:cTn id="7" dur="500" fill="hold"/>
                                        <p:tgtEl>
                                          <p:spTgt spid="43009"/>
                                        </p:tgtEl>
                                        <p:attrNameLst>
                                          <p:attrName>ppt_x</p:attrName>
                                        </p:attrNameLst>
                                      </p:cBhvr>
                                      <p:tavLst>
                                        <p:tav tm="0">
                                          <p:val>
                                            <p:strVal val="#ppt_x"/>
                                          </p:val>
                                        </p:tav>
                                        <p:tav tm="100000">
                                          <p:val>
                                            <p:strVal val="#ppt_x"/>
                                          </p:val>
                                        </p:tav>
                                      </p:tavLst>
                                    </p:anim>
                                    <p:anim calcmode="lin" valueType="num">
                                      <p:cBhvr additive="base">
                                        <p:cTn id="8" dur="500" fill="hold"/>
                                        <p:tgtEl>
                                          <p:spTgt spid="4300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43010"/>
                                        </p:tgtEl>
                                        <p:attrNameLst>
                                          <p:attrName>style.visibility</p:attrName>
                                        </p:attrNameLst>
                                      </p:cBhvr>
                                      <p:to>
                                        <p:strVal val="visible"/>
                                      </p:to>
                                    </p:set>
                                    <p:animEffect transition="in" filter="box(out)">
                                      <p:cBhvr>
                                        <p:cTn id="13" dur="500"/>
                                        <p:tgtEl>
                                          <p:spTgt spid="43010"/>
                                        </p:tgtEl>
                                      </p:cBhvr>
                                    </p:animEffect>
                                  </p:childTnLst>
                                  <p:subTnLst>
                                    <p:audio>
                                      <p:cMediaNode>
                                        <p:cTn display="0" masterRel="sameClick">
                                          <p:stCondLst>
                                            <p:cond evt="begin" delay="0">
                                              <p:tn val="11"/>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 grpId="0" autoUpdateAnimBg="0"/>
      <p:bldP spid="4301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hteck 7168">
            <a:extLst>
              <a:ext uri="{FF2B5EF4-FFF2-40B4-BE49-F238E27FC236}">
                <a16:creationId xmlns:a16="http://schemas.microsoft.com/office/drawing/2014/main" id="{461C3A41-AB1B-4B2C-99B9-9C8C91224ED2}"/>
              </a:ext>
            </a:extLst>
          </p:cNvPr>
          <p:cNvSpPr>
            <a:spLocks noChangeArrowheads="1"/>
          </p:cNvSpPr>
          <p:nvPr/>
        </p:nvSpPr>
        <p:spPr bwMode="auto">
          <a:xfrm>
            <a:off x="304800" y="457200"/>
            <a:ext cx="8305800" cy="589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44000"/>
              </a:lnSpc>
            </a:pPr>
            <a:r>
              <a:rPr lang="de-DE" altLang="de-DE" b="1">
                <a:latin typeface="Times New Roman" panose="02020603050405020304" pitchFamily="18" charset="0"/>
              </a:rPr>
              <a:t>Katabolismus</a:t>
            </a:r>
            <a:r>
              <a:rPr lang="de-DE" altLang="de-DE">
                <a:latin typeface="Times New Roman" panose="02020603050405020304" pitchFamily="18" charset="0"/>
              </a:rPr>
              <a:t>: Zerlegung der Nährstoffe in einfache Bruchstücke (z.B. GIycolyse).</a:t>
            </a:r>
          </a:p>
          <a:p>
            <a:pPr>
              <a:lnSpc>
                <a:spcPct val="144000"/>
              </a:lnSpc>
            </a:pPr>
            <a:r>
              <a:rPr lang="de-DE" altLang="de-DE" b="1">
                <a:latin typeface="Times New Roman" panose="02020603050405020304" pitchFamily="18" charset="0"/>
              </a:rPr>
              <a:t>Intermediärstoffwechsel</a:t>
            </a:r>
            <a:r>
              <a:rPr lang="de-DE" altLang="de-DE">
                <a:latin typeface="Times New Roman" panose="02020603050405020304" pitchFamily="18" charset="0"/>
              </a:rPr>
              <a:t>: Bildung einer Reihe organischer Säuren (z. Citratcyclus).</a:t>
            </a:r>
          </a:p>
          <a:p>
            <a:pPr>
              <a:lnSpc>
                <a:spcPct val="144000"/>
              </a:lnSpc>
            </a:pPr>
            <a:r>
              <a:rPr lang="de-DE" altLang="de-DE" b="1">
                <a:latin typeface="Times New Roman" panose="02020603050405020304" pitchFamily="18" charset="0"/>
              </a:rPr>
              <a:t>Anabolismus</a:t>
            </a:r>
            <a:r>
              <a:rPr lang="de-DE" altLang="de-DE">
                <a:latin typeface="Times New Roman" panose="02020603050405020304" pitchFamily="18" charset="0"/>
              </a:rPr>
              <a:t>: Baustein- und Polymersynthese (z.B. Synthese von Aminosäuren oder Proteinen).'</a:t>
            </a:r>
          </a:p>
          <a:p>
            <a:pPr>
              <a:lnSpc>
                <a:spcPct val="144000"/>
              </a:lnSpc>
            </a:pPr>
            <a:endParaRPr lang="de-DE" altLang="de-DE">
              <a:latin typeface="Times New Roman" panose="02020603050405020304" pitchFamily="18" charset="0"/>
            </a:endParaRPr>
          </a:p>
          <a:p>
            <a:pPr>
              <a:lnSpc>
                <a:spcPct val="144000"/>
              </a:lnSpc>
            </a:pPr>
            <a:r>
              <a:rPr lang="de-DE" altLang="de-DE">
                <a:latin typeface="Times New Roman" panose="02020603050405020304" pitchFamily="18" charset="0"/>
              </a:rPr>
              <a:t>Wie schon besprochen lassen sich nach Art der C- und Energiequelle sowie der Wasserstoffdonatoren verschieden Stoffwechseltypen unterscheiden.</a:t>
            </a:r>
          </a:p>
          <a:p>
            <a:pPr>
              <a:spcBef>
                <a:spcPct val="50000"/>
              </a:spcBef>
            </a:pPr>
            <a:endParaRPr lang="de-DE" altLang="de-DE">
              <a:latin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Rechteck 44032">
            <a:extLst>
              <a:ext uri="{FF2B5EF4-FFF2-40B4-BE49-F238E27FC236}">
                <a16:creationId xmlns:a16="http://schemas.microsoft.com/office/drawing/2014/main" id="{C89F071E-360A-4EF7-8AB4-00A112F5C11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525" y="1588"/>
            <a:ext cx="5781675" cy="679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44033"/>
                                        </p:tgtEl>
                                        <p:attrNameLst>
                                          <p:attrName>style.visibility</p:attrName>
                                        </p:attrNameLst>
                                      </p:cBhvr>
                                      <p:to>
                                        <p:strVal val="visible"/>
                                      </p:to>
                                    </p:set>
                                    <p:animEffect transition="in" filter="box(out)">
                                      <p:cBhvr>
                                        <p:cTn id="7" dur="500"/>
                                        <p:tgtEl>
                                          <p:spTgt spid="44033"/>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Form 45056">
            <a:extLst>
              <a:ext uri="{FF2B5EF4-FFF2-40B4-BE49-F238E27FC236}">
                <a16:creationId xmlns:a16="http://schemas.microsoft.com/office/drawing/2014/main" id="{9FB36C93-8197-4B31-A8FD-D5F1D441892A}"/>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3.3.5. Buttersäure- , Butanol - Gärung</a:t>
            </a:r>
          </a:p>
        </p:txBody>
      </p:sp>
      <p:sp>
        <p:nvSpPr>
          <p:cNvPr id="45058" name="Rechteck 45057">
            <a:extLst>
              <a:ext uri="{FF2B5EF4-FFF2-40B4-BE49-F238E27FC236}">
                <a16:creationId xmlns:a16="http://schemas.microsoft.com/office/drawing/2014/main" id="{123D3F9B-5F14-4B02-9E6D-CE3791101E46}"/>
              </a:ext>
            </a:extLst>
          </p:cNvPr>
          <p:cNvSpPr>
            <a:spLocks noChangeArrowheads="1"/>
          </p:cNvSpPr>
          <p:nvPr/>
        </p:nvSpPr>
        <p:spPr bwMode="auto">
          <a:xfrm>
            <a:off x="457200" y="2133600"/>
            <a:ext cx="82296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Buttersäure und Butanol sind neben Aceton, org. Säuren, Ethanol, CO</a:t>
            </a:r>
            <a:r>
              <a:rPr lang="de-DE" altLang="de-DE" baseline="-25000">
                <a:latin typeface="Times New Roman" panose="02020603050405020304" pitchFamily="18" charset="0"/>
              </a:rPr>
              <a:t>2 </a:t>
            </a:r>
            <a:r>
              <a:rPr lang="de-DE" altLang="de-DE">
                <a:latin typeface="Times New Roman" panose="02020603050405020304" pitchFamily="18" charset="0"/>
              </a:rPr>
              <a:t>und H</a:t>
            </a:r>
            <a:r>
              <a:rPr lang="de-DE" altLang="de-DE" baseline="-25000">
                <a:latin typeface="Times New Roman" panose="02020603050405020304" pitchFamily="18" charset="0"/>
              </a:rPr>
              <a:t>2</a:t>
            </a:r>
            <a:r>
              <a:rPr lang="de-DE" altLang="de-DE">
                <a:latin typeface="Times New Roman" panose="02020603050405020304" pitchFamily="18" charset="0"/>
              </a:rPr>
              <a:t>O typische Produkte der gärung von chlostridien. diese sindd anaerobe sporenbildner. als substrate dienen u.a. Kohlenhydrate und Proteine.</a:t>
            </a:r>
          </a:p>
          <a:p>
            <a:pPr>
              <a:spcBef>
                <a:spcPct val="50000"/>
              </a:spcBef>
            </a:pPr>
            <a:r>
              <a:rPr lang="de-DE" altLang="de-DE">
                <a:latin typeface="Times New Roman" panose="02020603050405020304" pitchFamily="18" charset="0"/>
              </a:rPr>
              <a:t>viele Chlostridien sind säureempfundlich, so daß milchsäuregärung die Entwicklung von chlostridien verhindert, was z.b. bie der Silageherstellung wichtig ist.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5057"/>
                                        </p:tgtEl>
                                        <p:attrNameLst>
                                          <p:attrName>style.visibility</p:attrName>
                                        </p:attrNameLst>
                                      </p:cBhvr>
                                      <p:to>
                                        <p:strVal val="visible"/>
                                      </p:to>
                                    </p:set>
                                    <p:anim calcmode="lin" valueType="num">
                                      <p:cBhvr additive="base">
                                        <p:cTn id="7" dur="500" fill="hold"/>
                                        <p:tgtEl>
                                          <p:spTgt spid="45057"/>
                                        </p:tgtEl>
                                        <p:attrNameLst>
                                          <p:attrName>ppt_x</p:attrName>
                                        </p:attrNameLst>
                                      </p:cBhvr>
                                      <p:tavLst>
                                        <p:tav tm="0">
                                          <p:val>
                                            <p:strVal val="#ppt_x"/>
                                          </p:val>
                                        </p:tav>
                                        <p:tav tm="100000">
                                          <p:val>
                                            <p:strVal val="#ppt_x"/>
                                          </p:val>
                                        </p:tav>
                                      </p:tavLst>
                                    </p:anim>
                                    <p:anim calcmode="lin" valueType="num">
                                      <p:cBhvr additive="base">
                                        <p:cTn id="8" dur="500" fill="hold"/>
                                        <p:tgtEl>
                                          <p:spTgt spid="4505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45058">
                                            <p:txEl>
                                              <p:pRg st="0" end="0"/>
                                            </p:txEl>
                                          </p:spTgt>
                                        </p:tgtEl>
                                        <p:attrNameLst>
                                          <p:attrName>style.visibility</p:attrName>
                                        </p:attrNameLst>
                                      </p:cBhvr>
                                      <p:to>
                                        <p:strVal val="visible"/>
                                      </p:to>
                                    </p:set>
                                    <p:anim calcmode="lin" valueType="num">
                                      <p:cBhvr additive="base">
                                        <p:cTn id="13" dur="300" fill="hold"/>
                                        <p:tgtEl>
                                          <p:spTgt spid="45058">
                                            <p:txEl>
                                              <p:pRg st="0" end="0"/>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4505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45058">
                                            <p:txEl>
                                              <p:pRg st="1" end="1"/>
                                            </p:txEl>
                                          </p:spTgt>
                                        </p:tgtEl>
                                        <p:attrNameLst>
                                          <p:attrName>style.visibility</p:attrName>
                                        </p:attrNameLst>
                                      </p:cBhvr>
                                      <p:to>
                                        <p:strVal val="visible"/>
                                      </p:to>
                                    </p:set>
                                    <p:anim calcmode="lin" valueType="num">
                                      <p:cBhvr additive="base">
                                        <p:cTn id="19" dur="300" fill="hold"/>
                                        <p:tgtEl>
                                          <p:spTgt spid="45058">
                                            <p:txEl>
                                              <p:pRg st="1" end="1"/>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45058">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autoUpdateAnimBg="0"/>
      <p:bldP spid="45058"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Rechteck 46080">
            <a:extLst>
              <a:ext uri="{FF2B5EF4-FFF2-40B4-BE49-F238E27FC236}">
                <a16:creationId xmlns:a16="http://schemas.microsoft.com/office/drawing/2014/main" id="{617FB680-5F5D-4C53-A98B-E3D01F4A1F6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209550"/>
            <a:ext cx="5819775"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46081"/>
                                        </p:tgtEl>
                                        <p:attrNameLst>
                                          <p:attrName>style.visibility</p:attrName>
                                        </p:attrNameLst>
                                      </p:cBhvr>
                                      <p:to>
                                        <p:strVal val="visible"/>
                                      </p:to>
                                    </p:set>
                                    <p:animEffect transition="in" filter="box(out)">
                                      <p:cBhvr>
                                        <p:cTn id="7" dur="500"/>
                                        <p:tgtEl>
                                          <p:spTgt spid="46081"/>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Rechteck 47104">
            <a:extLst>
              <a:ext uri="{FF2B5EF4-FFF2-40B4-BE49-F238E27FC236}">
                <a16:creationId xmlns:a16="http://schemas.microsoft.com/office/drawing/2014/main" id="{D53D3021-B870-46F9-A386-66329FF7E93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428625"/>
            <a:ext cx="8010525" cy="599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47105"/>
                                        </p:tgtEl>
                                        <p:attrNameLst>
                                          <p:attrName>style.visibility</p:attrName>
                                        </p:attrNameLst>
                                      </p:cBhvr>
                                      <p:to>
                                        <p:strVal val="visible"/>
                                      </p:to>
                                    </p:set>
                                    <p:animEffect transition="in" filter="box(out)">
                                      <p:cBhvr>
                                        <p:cTn id="7" dur="500"/>
                                        <p:tgtEl>
                                          <p:spTgt spid="47105"/>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9" name="Form 48128">
            <a:extLst>
              <a:ext uri="{FF2B5EF4-FFF2-40B4-BE49-F238E27FC236}">
                <a16:creationId xmlns:a16="http://schemas.microsoft.com/office/drawing/2014/main" id="{649B160D-0E32-45E4-9CC4-3CE974576D40}"/>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Problematik : Chlostridien</a:t>
            </a:r>
          </a:p>
        </p:txBody>
      </p:sp>
      <p:pic>
        <p:nvPicPr>
          <p:cNvPr id="48130" name="Rechteck 48129">
            <a:extLst>
              <a:ext uri="{FF2B5EF4-FFF2-40B4-BE49-F238E27FC236}">
                <a16:creationId xmlns:a16="http://schemas.microsoft.com/office/drawing/2014/main" id="{D484A6B9-760C-44E3-83C3-320DB1A8F44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225" y="1519238"/>
            <a:ext cx="6810375" cy="450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8129"/>
                                        </p:tgtEl>
                                        <p:attrNameLst>
                                          <p:attrName>style.visibility</p:attrName>
                                        </p:attrNameLst>
                                      </p:cBhvr>
                                      <p:to>
                                        <p:strVal val="visible"/>
                                      </p:to>
                                    </p:set>
                                    <p:anim calcmode="lin" valueType="num">
                                      <p:cBhvr additive="base">
                                        <p:cTn id="7" dur="500" fill="hold"/>
                                        <p:tgtEl>
                                          <p:spTgt spid="48129"/>
                                        </p:tgtEl>
                                        <p:attrNameLst>
                                          <p:attrName>ppt_x</p:attrName>
                                        </p:attrNameLst>
                                      </p:cBhvr>
                                      <p:tavLst>
                                        <p:tav tm="0">
                                          <p:val>
                                            <p:strVal val="#ppt_x"/>
                                          </p:val>
                                        </p:tav>
                                        <p:tav tm="100000">
                                          <p:val>
                                            <p:strVal val="#ppt_x"/>
                                          </p:val>
                                        </p:tav>
                                      </p:tavLst>
                                    </p:anim>
                                    <p:anim calcmode="lin" valueType="num">
                                      <p:cBhvr additive="base">
                                        <p:cTn id="8" dur="500" fill="hold"/>
                                        <p:tgtEl>
                                          <p:spTgt spid="4812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48130"/>
                                        </p:tgtEl>
                                        <p:attrNameLst>
                                          <p:attrName>style.visibility</p:attrName>
                                        </p:attrNameLst>
                                      </p:cBhvr>
                                      <p:to>
                                        <p:strVal val="visible"/>
                                      </p:to>
                                    </p:set>
                                    <p:animEffect transition="in" filter="box(out)">
                                      <p:cBhvr>
                                        <p:cTn id="13" dur="500"/>
                                        <p:tgtEl>
                                          <p:spTgt spid="48130"/>
                                        </p:tgtEl>
                                      </p:cBhvr>
                                    </p:animEffect>
                                  </p:childTnLst>
                                  <p:subTnLst>
                                    <p:audio>
                                      <p:cMediaNode>
                                        <p:cTn display="0" masterRel="sameClick">
                                          <p:stCondLst>
                                            <p:cond evt="begin" delay="0">
                                              <p:tn val="11"/>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9"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Rechteck 49152">
            <a:extLst>
              <a:ext uri="{FF2B5EF4-FFF2-40B4-BE49-F238E27FC236}">
                <a16:creationId xmlns:a16="http://schemas.microsoft.com/office/drawing/2014/main" id="{2CDB4BFF-F71F-49C7-93E5-21CD60120F9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638"/>
            <a:ext cx="830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7" name="Form 50176">
            <a:extLst>
              <a:ext uri="{FF2B5EF4-FFF2-40B4-BE49-F238E27FC236}">
                <a16:creationId xmlns:a16="http://schemas.microsoft.com/office/drawing/2014/main" id="{3FC09F40-C82E-4973-92F1-AA61C453FCDC}"/>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3.4. Chemolithotrophie</a:t>
            </a:r>
          </a:p>
        </p:txBody>
      </p:sp>
      <p:sp>
        <p:nvSpPr>
          <p:cNvPr id="50178" name="Rechteck 50177">
            <a:extLst>
              <a:ext uri="{FF2B5EF4-FFF2-40B4-BE49-F238E27FC236}">
                <a16:creationId xmlns:a16="http://schemas.microsoft.com/office/drawing/2014/main" id="{B1885ADE-2564-405D-92C6-B340CC67C342}"/>
              </a:ext>
            </a:extLst>
          </p:cNvPr>
          <p:cNvSpPr>
            <a:spLocks noChangeArrowheads="1"/>
          </p:cNvSpPr>
          <p:nvPr/>
        </p:nvSpPr>
        <p:spPr bwMode="auto">
          <a:xfrm>
            <a:off x="609600" y="2057400"/>
            <a:ext cx="8077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Mehrere Gruppen von Boden- und als Wasserbakterien sind in der Lage anorganische Verbindungen als Donatoren für e</a:t>
            </a:r>
            <a:r>
              <a:rPr lang="de-DE" altLang="de-DE" baseline="30000">
                <a:latin typeface="Times New Roman" panose="02020603050405020304" pitchFamily="18" charset="0"/>
              </a:rPr>
              <a:t>-</a:t>
            </a:r>
            <a:r>
              <a:rPr lang="de-DE" altLang="de-DE">
                <a:latin typeface="Times New Roman" panose="02020603050405020304" pitchFamily="18" charset="0"/>
              </a:rPr>
              <a:t> (H) - Donatoren zu verwenden. die meisten Bakterien dieser Gruppen sind auch autotroph  --&gt; chemoautolithotroph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0177"/>
                                        </p:tgtEl>
                                        <p:attrNameLst>
                                          <p:attrName>style.visibility</p:attrName>
                                        </p:attrNameLst>
                                      </p:cBhvr>
                                      <p:to>
                                        <p:strVal val="visible"/>
                                      </p:to>
                                    </p:set>
                                    <p:anim calcmode="lin" valueType="num">
                                      <p:cBhvr additive="base">
                                        <p:cTn id="7" dur="500" fill="hold"/>
                                        <p:tgtEl>
                                          <p:spTgt spid="50177"/>
                                        </p:tgtEl>
                                        <p:attrNameLst>
                                          <p:attrName>ppt_x</p:attrName>
                                        </p:attrNameLst>
                                      </p:cBhvr>
                                      <p:tavLst>
                                        <p:tav tm="0">
                                          <p:val>
                                            <p:strVal val="#ppt_x"/>
                                          </p:val>
                                        </p:tav>
                                        <p:tav tm="100000">
                                          <p:val>
                                            <p:strVal val="#ppt_x"/>
                                          </p:val>
                                        </p:tav>
                                      </p:tavLst>
                                    </p:anim>
                                    <p:anim calcmode="lin" valueType="num">
                                      <p:cBhvr additive="base">
                                        <p:cTn id="8" dur="500" fill="hold"/>
                                        <p:tgtEl>
                                          <p:spTgt spid="5017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50178">
                                            <p:txEl>
                                              <p:pRg st="0" end="0"/>
                                            </p:txEl>
                                          </p:spTgt>
                                        </p:tgtEl>
                                        <p:attrNameLst>
                                          <p:attrName>style.visibility</p:attrName>
                                        </p:attrNameLst>
                                      </p:cBhvr>
                                      <p:to>
                                        <p:strVal val="visible"/>
                                      </p:to>
                                    </p:set>
                                    <p:anim calcmode="lin" valueType="num">
                                      <p:cBhvr additive="base">
                                        <p:cTn id="13" dur="300" fill="hold"/>
                                        <p:tgtEl>
                                          <p:spTgt spid="50178">
                                            <p:txEl>
                                              <p:pRg st="0" end="0"/>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50178">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7" grpId="0" autoUpdateAnimBg="0"/>
      <p:bldP spid="50178"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Rechteck 51200">
            <a:extLst>
              <a:ext uri="{FF2B5EF4-FFF2-40B4-BE49-F238E27FC236}">
                <a16:creationId xmlns:a16="http://schemas.microsoft.com/office/drawing/2014/main" id="{722EC3C2-CB2D-4612-8835-B6077705F33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366713"/>
            <a:ext cx="8828088" cy="560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1201"/>
                                        </p:tgtEl>
                                        <p:attrNameLst>
                                          <p:attrName>style.visibility</p:attrName>
                                        </p:attrNameLst>
                                      </p:cBhvr>
                                      <p:to>
                                        <p:strVal val="visible"/>
                                      </p:to>
                                    </p:set>
                                    <p:animEffect transition="in" filter="box(out)">
                                      <p:cBhvr>
                                        <p:cTn id="7" dur="500"/>
                                        <p:tgtEl>
                                          <p:spTgt spid="51201"/>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Form 52224">
            <a:extLst>
              <a:ext uri="{FF2B5EF4-FFF2-40B4-BE49-F238E27FC236}">
                <a16:creationId xmlns:a16="http://schemas.microsoft.com/office/drawing/2014/main" id="{8DFD9963-C567-46DC-9F17-0C034D7AAC13}"/>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3.4.2. Oxidation reduzierter Schwefelverbindungen</a:t>
            </a:r>
          </a:p>
        </p:txBody>
      </p:sp>
      <p:sp>
        <p:nvSpPr>
          <p:cNvPr id="52226" name="Rechteck 52225">
            <a:extLst>
              <a:ext uri="{FF2B5EF4-FFF2-40B4-BE49-F238E27FC236}">
                <a16:creationId xmlns:a16="http://schemas.microsoft.com/office/drawing/2014/main" id="{4E2F0FB7-4281-4D54-83AD-F82F72F13B50}"/>
              </a:ext>
            </a:extLst>
          </p:cNvPr>
          <p:cNvSpPr>
            <a:spLocks noChangeArrowheads="1"/>
          </p:cNvSpPr>
          <p:nvPr/>
        </p:nvSpPr>
        <p:spPr bwMode="auto">
          <a:xfrm>
            <a:off x="457200" y="2057400"/>
            <a:ext cx="807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Hierzu ist eine Reihe von Gram - negativen Bakterien geeignet, die</a:t>
            </a:r>
          </a:p>
        </p:txBody>
      </p:sp>
      <p:pic>
        <p:nvPicPr>
          <p:cNvPr id="52227" name="Rechteck 52226">
            <a:extLst>
              <a:ext uri="{FF2B5EF4-FFF2-40B4-BE49-F238E27FC236}">
                <a16:creationId xmlns:a16="http://schemas.microsoft.com/office/drawing/2014/main" id="{1E140CAE-E813-4711-97FD-1EEE40F2FA4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625" y="2514600"/>
            <a:ext cx="7267575"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500" fill="hold"/>
                                        <p:tgtEl>
                                          <p:spTgt spid="52226"/>
                                        </p:tgtEl>
                                        <p:attrNameLst>
                                          <p:attrName>ppt_x</p:attrName>
                                        </p:attrNameLst>
                                      </p:cBhvr>
                                      <p:tavLst>
                                        <p:tav tm="0">
                                          <p:val>
                                            <p:strVal val="0-#ppt_w/2"/>
                                          </p:val>
                                        </p:tav>
                                        <p:tav tm="100000">
                                          <p:val>
                                            <p:strVal val="#ppt_x"/>
                                          </p:val>
                                        </p:tav>
                                      </p:tavLst>
                                    </p:anim>
                                    <p:anim calcmode="lin" valueType="num">
                                      <p:cBhvr additive="base">
                                        <p:cTn id="8" dur="500" fill="hold"/>
                                        <p:tgtEl>
                                          <p:spTgt spid="522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Zischen"/>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52227"/>
                                        </p:tgtEl>
                                        <p:attrNameLst>
                                          <p:attrName>style.visibility</p:attrName>
                                        </p:attrNameLst>
                                      </p:cBhvr>
                                      <p:to>
                                        <p:strVal val="visible"/>
                                      </p:to>
                                    </p:set>
                                    <p:animEffect transition="in" filter="box(out)">
                                      <p:cBhvr>
                                        <p:cTn id="13" dur="500"/>
                                        <p:tgtEl>
                                          <p:spTgt spid="52227"/>
                                        </p:tgtEl>
                                      </p:cBhvr>
                                    </p:animEffect>
                                  </p:childTnLst>
                                  <p:subTnLst>
                                    <p:audio>
                                      <p:cMediaNode>
                                        <p:cTn display="0" masterRel="sameClick">
                                          <p:stCondLst>
                                            <p:cond evt="begin" delay="0">
                                              <p:tn val="11"/>
                                            </p:cond>
                                          </p:stCondLst>
                                          <p:endCondLst>
                                            <p:cond evt="onStopAudio" delay="0">
                                              <p:tgtEl>
                                                <p:sldTgt/>
                                              </p:tgtEl>
                                            </p:cond>
                                          </p:endCondLst>
                                        </p:cTn>
                                        <p:tgtEl>
                                          <p:sndTgt r:embed="rId3"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Rechteck 53248">
            <a:extLst>
              <a:ext uri="{FF2B5EF4-FFF2-40B4-BE49-F238E27FC236}">
                <a16:creationId xmlns:a16="http://schemas.microsoft.com/office/drawing/2014/main" id="{17CE2BA6-0EC5-441E-A270-3A35C662E17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88"/>
            <a:ext cx="666591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3249"/>
                                        </p:tgtEl>
                                        <p:attrNameLst>
                                          <p:attrName>style.visibility</p:attrName>
                                        </p:attrNameLst>
                                      </p:cBhvr>
                                      <p:to>
                                        <p:strVal val="visible"/>
                                      </p:to>
                                    </p:set>
                                    <p:animEffect transition="in" filter="box(out)">
                                      <p:cBhvr>
                                        <p:cTn id="7" dur="500"/>
                                        <p:tgtEl>
                                          <p:spTgt spid="53249"/>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hteck 8192">
            <a:extLst>
              <a:ext uri="{FF2B5EF4-FFF2-40B4-BE49-F238E27FC236}">
                <a16:creationId xmlns:a16="http://schemas.microsoft.com/office/drawing/2014/main" id="{B87B078F-C5E6-4294-A983-36FF72007E97}"/>
              </a:ext>
            </a:extLst>
          </p:cNvPr>
          <p:cNvSpPr>
            <a:spLocks noChangeArrowheads="1"/>
          </p:cNvSpPr>
          <p:nvPr/>
        </p:nvSpPr>
        <p:spPr bwMode="auto">
          <a:xfrm>
            <a:off x="381000" y="457200"/>
            <a:ext cx="853440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44000"/>
              </a:lnSpc>
            </a:pPr>
            <a:r>
              <a:rPr lang="de-DE" altLang="de-DE">
                <a:latin typeface="Times New Roman" panose="02020603050405020304" pitchFamily="18" charset="0"/>
              </a:rPr>
              <a:t>Kenntnis der Grundprozesse des Stoffwechsels sind u.a. eine wichtige Voraussetzung zum Verständnis der Vorgänge bei Abwasserreinigung, logischer Bodenreinigung, Kompostierung und Müllvergärung.</a:t>
            </a:r>
          </a:p>
          <a:p>
            <a:pPr>
              <a:spcBef>
                <a:spcPct val="50000"/>
              </a:spcBef>
            </a:pPr>
            <a:endParaRPr lang="de-DE" altLang="de-DE">
              <a:latin typeface="Times New Roman" panose="02020603050405020304"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Rechteck 54272">
            <a:extLst>
              <a:ext uri="{FF2B5EF4-FFF2-40B4-BE49-F238E27FC236}">
                <a16:creationId xmlns:a16="http://schemas.microsoft.com/office/drawing/2014/main" id="{CA022C09-F05B-4D44-9D40-57BF9448460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22225"/>
            <a:ext cx="9129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4273"/>
                                        </p:tgtEl>
                                        <p:attrNameLst>
                                          <p:attrName>style.visibility</p:attrName>
                                        </p:attrNameLst>
                                      </p:cBhvr>
                                      <p:to>
                                        <p:strVal val="visible"/>
                                      </p:to>
                                    </p:set>
                                    <p:animEffect transition="in" filter="box(out)">
                                      <p:cBhvr>
                                        <p:cTn id="7" dur="500"/>
                                        <p:tgtEl>
                                          <p:spTgt spid="54273"/>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Rechteck 55296">
            <a:extLst>
              <a:ext uri="{FF2B5EF4-FFF2-40B4-BE49-F238E27FC236}">
                <a16:creationId xmlns:a16="http://schemas.microsoft.com/office/drawing/2014/main" id="{BB1A2605-E2DD-437A-AAA2-E658CD08D61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7150"/>
            <a:ext cx="5562600" cy="658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5297"/>
                                        </p:tgtEl>
                                        <p:attrNameLst>
                                          <p:attrName>style.visibility</p:attrName>
                                        </p:attrNameLst>
                                      </p:cBhvr>
                                      <p:to>
                                        <p:strVal val="visible"/>
                                      </p:to>
                                    </p:set>
                                    <p:animEffect transition="in" filter="box(out)">
                                      <p:cBhvr>
                                        <p:cTn id="7" dur="500"/>
                                        <p:tgtEl>
                                          <p:spTgt spid="55297"/>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Rechteck 56320">
            <a:extLst>
              <a:ext uri="{FF2B5EF4-FFF2-40B4-BE49-F238E27FC236}">
                <a16:creationId xmlns:a16="http://schemas.microsoft.com/office/drawing/2014/main" id="{4AAF743C-FAB1-4FBA-AF0A-22716E77176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2562225"/>
            <a:ext cx="9144001"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6321"/>
                                        </p:tgtEl>
                                        <p:attrNameLst>
                                          <p:attrName>style.visibility</p:attrName>
                                        </p:attrNameLst>
                                      </p:cBhvr>
                                      <p:to>
                                        <p:strVal val="visible"/>
                                      </p:to>
                                    </p:set>
                                    <p:animEffect transition="in" filter="box(out)">
                                      <p:cBhvr>
                                        <p:cTn id="7" dur="500"/>
                                        <p:tgtEl>
                                          <p:spTgt spid="56321"/>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Rechteck 57344">
            <a:extLst>
              <a:ext uri="{FF2B5EF4-FFF2-40B4-BE49-F238E27FC236}">
                <a16:creationId xmlns:a16="http://schemas.microsoft.com/office/drawing/2014/main" id="{83EC5372-71DE-4F35-889E-0C20D3D3066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914400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7345"/>
                                        </p:tgtEl>
                                        <p:attrNameLst>
                                          <p:attrName>style.visibility</p:attrName>
                                        </p:attrNameLst>
                                      </p:cBhvr>
                                      <p:to>
                                        <p:strVal val="visible"/>
                                      </p:to>
                                    </p:set>
                                    <p:animEffect transition="in" filter="box(out)">
                                      <p:cBhvr>
                                        <p:cTn id="7" dur="500"/>
                                        <p:tgtEl>
                                          <p:spTgt spid="57345"/>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Rechteck 9216">
            <a:extLst>
              <a:ext uri="{FF2B5EF4-FFF2-40B4-BE49-F238E27FC236}">
                <a16:creationId xmlns:a16="http://schemas.microsoft.com/office/drawing/2014/main" id="{08CF5AA8-425A-4B8D-AE2B-75D130AB906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963" y="0"/>
            <a:ext cx="6951662"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217"/>
                                        </p:tgtEl>
                                        <p:attrNameLst>
                                          <p:attrName>style.visibility</p:attrName>
                                        </p:attrNameLst>
                                      </p:cBhvr>
                                      <p:to>
                                        <p:strVal val="visible"/>
                                      </p:to>
                                    </p:set>
                                    <p:animEffect transition="in" filter="dissolve">
                                      <p:cBhvr>
                                        <p:cTn id="7" dur="500"/>
                                        <p:tgtEl>
                                          <p:spTgt spid="9217"/>
                                        </p:tgtEl>
                                      </p:cBhvr>
                                    </p:animEffect>
                                  </p:childTnLst>
                                  <p:subTnLst>
                                    <p:audio>
                                      <p:cMediaNode>
                                        <p:cTn display="0" masterRel="sameClick">
                                          <p:stCondLst>
                                            <p:cond evt="begin" delay="0">
                                              <p:tn val="5"/>
                                            </p:cond>
                                          </p:stCondLst>
                                          <p:endCondLst>
                                            <p:cond evt="onStopAudio" delay="0">
                                              <p:tgtEl>
                                                <p:sldTgt/>
                                              </p:tgtEl>
                                            </p:cond>
                                          </p:endCondLst>
                                        </p:cTn>
                                        <p:tgtEl>
                                          <p:sndTgt r:embed="rId2" name="Diaprojekto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Rechteck 10240">
            <a:extLst>
              <a:ext uri="{FF2B5EF4-FFF2-40B4-BE49-F238E27FC236}">
                <a16:creationId xmlns:a16="http://schemas.microsoft.com/office/drawing/2014/main" id="{5C29490A-2423-4053-9519-72474ECD209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0"/>
            <a:ext cx="4297362"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Rechteck 10241">
            <a:extLst>
              <a:ext uri="{FF2B5EF4-FFF2-40B4-BE49-F238E27FC236}">
                <a16:creationId xmlns:a16="http://schemas.microsoft.com/office/drawing/2014/main" id="{8021542C-1235-448A-8128-7490BFD66979}"/>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3" y="0"/>
            <a:ext cx="3300412" cy="33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hteck 10242">
            <a:extLst>
              <a:ext uri="{FF2B5EF4-FFF2-40B4-BE49-F238E27FC236}">
                <a16:creationId xmlns:a16="http://schemas.microsoft.com/office/drawing/2014/main" id="{726C5376-6BC8-46A5-8439-75802D899A36}"/>
              </a:ext>
            </a:extLst>
          </p:cNvPr>
          <p:cNvSpPr>
            <a:spLocks noChangeArrowheads="1"/>
          </p:cNvSpPr>
          <p:nvPr/>
        </p:nvSpPr>
        <p:spPr bwMode="auto">
          <a:xfrm>
            <a:off x="990600" y="25908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Glukose</a:t>
            </a:r>
          </a:p>
        </p:txBody>
      </p:sp>
      <p:pic>
        <p:nvPicPr>
          <p:cNvPr id="10244" name="Rechteck 10243">
            <a:extLst>
              <a:ext uri="{FF2B5EF4-FFF2-40B4-BE49-F238E27FC236}">
                <a16:creationId xmlns:a16="http://schemas.microsoft.com/office/drawing/2014/main" id="{61297F21-A30D-4C9D-83E6-A5AA288BAD4E}"/>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308350"/>
            <a:ext cx="3971925" cy="352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241"/>
                                        </p:tgtEl>
                                        <p:attrNameLst>
                                          <p:attrName>style.visibility</p:attrName>
                                        </p:attrNameLst>
                                      </p:cBhvr>
                                      <p:to>
                                        <p:strVal val="visible"/>
                                      </p:to>
                                    </p:set>
                                    <p:animEffect transition="in" filter="dissolve">
                                      <p:cBhvr>
                                        <p:cTn id="7" dur="500"/>
                                        <p:tgtEl>
                                          <p:spTgt spid="10241"/>
                                        </p:tgtEl>
                                      </p:cBhvr>
                                    </p:animEffect>
                                  </p:childTnLst>
                                  <p:subTnLst>
                                    <p:audio>
                                      <p:cMediaNode>
                                        <p:cTn display="0" masterRel="sameClick">
                                          <p:stCondLst>
                                            <p:cond evt="begin" delay="0">
                                              <p:tn val="5"/>
                                            </p:cond>
                                          </p:stCondLst>
                                          <p:endCondLst>
                                            <p:cond evt="onStopAudio" delay="0">
                                              <p:tgtEl>
                                                <p:sldTgt/>
                                              </p:tgtEl>
                                            </p:cond>
                                          </p:endCondLst>
                                        </p:cTn>
                                        <p:tgtEl>
                                          <p:sndTgt r:embed="rId2" name="Diaprojektor"/>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dissolve">
                                      <p:cBhvr>
                                        <p:cTn id="12" dur="500"/>
                                        <p:tgtEl>
                                          <p:spTgt spid="10242"/>
                                        </p:tgtEl>
                                      </p:cBhvr>
                                    </p:animEffect>
                                  </p:childTnLst>
                                  <p:subTnLst>
                                    <p:audio>
                                      <p:cMediaNode>
                                        <p:cTn display="0" masterRel="sameClick">
                                          <p:stCondLst>
                                            <p:cond evt="begin" delay="0">
                                              <p:tn val="10"/>
                                            </p:cond>
                                          </p:stCondLst>
                                          <p:endCondLst>
                                            <p:cond evt="onStopAudio" delay="0">
                                              <p:tgtEl>
                                                <p:sldTgt/>
                                              </p:tgtEl>
                                            </p:cond>
                                          </p:endCondLst>
                                        </p:cTn>
                                        <p:tgtEl>
                                          <p:sndTgt r:embed="rId2" name="Diaprojektor"/>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43"/>
                                        </p:tgtEl>
                                        <p:attrNameLst>
                                          <p:attrName>style.visibility</p:attrName>
                                        </p:attrNameLst>
                                      </p:cBhvr>
                                      <p:to>
                                        <p:strVal val="visible"/>
                                      </p:to>
                                    </p:set>
                                    <p:animEffect transition="in" filter="wipe(left)">
                                      <p:cBhvr>
                                        <p:cTn id="17" dur="500"/>
                                        <p:tgtEl>
                                          <p:spTgt spid="10243"/>
                                        </p:tgtEl>
                                      </p:cBhvr>
                                    </p:animEffect>
                                  </p:childTnLst>
                                  <p:subTnLst>
                                    <p:audio>
                                      <p:cMediaNode>
                                        <p:cTn display="0" masterRel="sameClick">
                                          <p:stCondLst>
                                            <p:cond evt="begin" delay="0">
                                              <p:tn val="15"/>
                                            </p:cond>
                                          </p:stCondLst>
                                          <p:endCondLst>
                                            <p:cond evt="onStopAudio" delay="0">
                                              <p:tgtEl>
                                                <p:sldTgt/>
                                              </p:tgtEl>
                                            </p:cond>
                                          </p:endCondLst>
                                        </p:cTn>
                                        <p:tgtEl>
                                          <p:sndTgt r:embed="rId3" name="Explosion"/>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0244"/>
                                        </p:tgtEl>
                                        <p:attrNameLst>
                                          <p:attrName>style.visibility</p:attrName>
                                        </p:attrNameLst>
                                      </p:cBhvr>
                                      <p:to>
                                        <p:strVal val="visible"/>
                                      </p:to>
                                    </p:set>
                                    <p:animEffect transition="in" filter="dissolve">
                                      <p:cBhvr>
                                        <p:cTn id="22" dur="500"/>
                                        <p:tgtEl>
                                          <p:spTgt spid="10244"/>
                                        </p:tgtEl>
                                      </p:cBhvr>
                                    </p:animEffect>
                                  </p:childTnLst>
                                  <p:subTnLst>
                                    <p:audio>
                                      <p:cMediaNode>
                                        <p:cTn display="0" masterRel="sameClick">
                                          <p:stCondLst>
                                            <p:cond evt="begin" delay="0">
                                              <p:tn val="20"/>
                                            </p:cond>
                                          </p:stCondLst>
                                          <p:endCondLst>
                                            <p:cond evt="onStopAudio" delay="0">
                                              <p:tgtEl>
                                                <p:sldTgt/>
                                              </p:tgtEl>
                                            </p:cond>
                                          </p:endCondLst>
                                        </p:cTn>
                                        <p:tgtEl>
                                          <p:sndTgt r:embed="rId2" name="Diaprojekto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Rechteck 11264">
            <a:extLst>
              <a:ext uri="{FF2B5EF4-FFF2-40B4-BE49-F238E27FC236}">
                <a16:creationId xmlns:a16="http://schemas.microsoft.com/office/drawing/2014/main" id="{1B6DDFFD-B850-4903-A109-E1625F932C7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hteck 11265">
            <a:extLst>
              <a:ext uri="{FF2B5EF4-FFF2-40B4-BE49-F238E27FC236}">
                <a16:creationId xmlns:a16="http://schemas.microsoft.com/office/drawing/2014/main" id="{981EFC11-A37F-488F-830C-E34574A2DCB8}"/>
              </a:ext>
            </a:extLst>
          </p:cNvPr>
          <p:cNvSpPr>
            <a:spLocks noChangeArrowheads="1"/>
          </p:cNvSpPr>
          <p:nvPr/>
        </p:nvSpPr>
        <p:spPr bwMode="auto">
          <a:xfrm>
            <a:off x="1371600" y="25908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Glucose</a:t>
            </a:r>
          </a:p>
        </p:txBody>
      </p:sp>
      <p:pic>
        <p:nvPicPr>
          <p:cNvPr id="11267" name="Rechteck 11266">
            <a:extLst>
              <a:ext uri="{FF2B5EF4-FFF2-40B4-BE49-F238E27FC236}">
                <a16:creationId xmlns:a16="http://schemas.microsoft.com/office/drawing/2014/main" id="{4AE1696D-045A-49ED-A4AE-4B03E6224497}"/>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1400" y="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hteck 11267">
            <a:extLst>
              <a:ext uri="{FF2B5EF4-FFF2-40B4-BE49-F238E27FC236}">
                <a16:creationId xmlns:a16="http://schemas.microsoft.com/office/drawing/2014/main" id="{3F8BDE03-5E52-431E-AC3E-C415F61D8436}"/>
              </a:ext>
            </a:extLst>
          </p:cNvPr>
          <p:cNvSpPr>
            <a:spLocks noChangeArrowheads="1"/>
          </p:cNvSpPr>
          <p:nvPr/>
        </p:nvSpPr>
        <p:spPr bwMode="auto">
          <a:xfrm>
            <a:off x="6323013" y="25146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Fructose</a:t>
            </a:r>
          </a:p>
        </p:txBody>
      </p:sp>
      <p:pic>
        <p:nvPicPr>
          <p:cNvPr id="11269" name="Rechteck 11268">
            <a:extLst>
              <a:ext uri="{FF2B5EF4-FFF2-40B4-BE49-F238E27FC236}">
                <a16:creationId xmlns:a16="http://schemas.microsoft.com/office/drawing/2014/main" id="{7AAC07DF-8527-40D1-A01D-F79FDD080EB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2946400"/>
            <a:ext cx="4038600"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hteck 11269">
            <a:extLst>
              <a:ext uri="{FF2B5EF4-FFF2-40B4-BE49-F238E27FC236}">
                <a16:creationId xmlns:a16="http://schemas.microsoft.com/office/drawing/2014/main" id="{8F8C7581-88F8-4F44-A37E-860414854BC4}"/>
              </a:ext>
            </a:extLst>
          </p:cNvPr>
          <p:cNvSpPr>
            <a:spLocks noChangeArrowheads="1"/>
          </p:cNvSpPr>
          <p:nvPr/>
        </p:nvSpPr>
        <p:spPr bwMode="auto">
          <a:xfrm>
            <a:off x="6780213" y="44958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solidFill>
                  <a:srgbClr val="FFFF99"/>
                </a:solidFill>
                <a:effectLst>
                  <a:outerShdw blurRad="38100" dist="38100" dir="2700000" algn="tl">
                    <a:srgbClr val="FFFFFF"/>
                  </a:outerShdw>
                </a:effectLst>
                <a:latin typeface="Times New Roman" panose="02020603050405020304" pitchFamily="18" charset="0"/>
              </a:rPr>
              <a:t>Zitratzyklus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1265"/>
                                        </p:tgtEl>
                                        <p:attrNameLst>
                                          <p:attrName>style.visibility</p:attrName>
                                        </p:attrNameLst>
                                      </p:cBhvr>
                                      <p:to>
                                        <p:strVal val="visible"/>
                                      </p:to>
                                    </p:set>
                                    <p:animEffect transition="in" filter="box(out)">
                                      <p:cBhvr>
                                        <p:cTn id="7" dur="500"/>
                                        <p:tgtEl>
                                          <p:spTgt spid="11265"/>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iterate type="wd">
                                    <p:tmPct val="100000"/>
                                  </p:iterate>
                                  <p:childTnLst>
                                    <p:set>
                                      <p:cBhvr>
                                        <p:cTn id="11" dur="1" fill="hold">
                                          <p:stCondLst>
                                            <p:cond delay="0"/>
                                          </p:stCondLst>
                                        </p:cTn>
                                        <p:tgtEl>
                                          <p:spTgt spid="11266">
                                            <p:txEl>
                                              <p:pRg st="0" end="0"/>
                                            </p:txEl>
                                          </p:spTgt>
                                        </p:tgtEl>
                                        <p:attrNameLst>
                                          <p:attrName>style.visibility</p:attrName>
                                        </p:attrNameLst>
                                      </p:cBhvr>
                                      <p:to>
                                        <p:strVal val="visible"/>
                                      </p:to>
                                    </p:set>
                                    <p:anim calcmode="lin" valueType="num">
                                      <p:cBhvr additive="base">
                                        <p:cTn id="12" dur="300" fill="hold"/>
                                        <p:tgtEl>
                                          <p:spTgt spid="11266">
                                            <p:txEl>
                                              <p:pRg st="0" end="0"/>
                                            </p:txEl>
                                          </p:spTgt>
                                        </p:tgtEl>
                                        <p:attrNameLst>
                                          <p:attrName>ppt_x</p:attrName>
                                        </p:attrNameLst>
                                      </p:cBhvr>
                                      <p:tavLst>
                                        <p:tav tm="0">
                                          <p:val>
                                            <p:strVal val="#ppt_x"/>
                                          </p:val>
                                        </p:tav>
                                        <p:tav tm="100000">
                                          <p:val>
                                            <p:strVal val="#ppt_x"/>
                                          </p:val>
                                        </p:tav>
                                      </p:tavLst>
                                    </p:anim>
                                    <p:anim calcmode="lin" valueType="num">
                                      <p:cBhvr additive="base">
                                        <p:cTn id="13" dur="300" fill="hold"/>
                                        <p:tgtEl>
                                          <p:spTgt spid="1126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11267"/>
                                        </p:tgtEl>
                                        <p:attrNameLst>
                                          <p:attrName>style.visibility</p:attrName>
                                        </p:attrNameLst>
                                      </p:cBhvr>
                                      <p:to>
                                        <p:strVal val="visible"/>
                                      </p:to>
                                    </p:set>
                                    <p:animEffect transition="in" filter="box(out)">
                                      <p:cBhvr>
                                        <p:cTn id="18" dur="500"/>
                                        <p:tgtEl>
                                          <p:spTgt spid="11267"/>
                                        </p:tgtEl>
                                      </p:cBhvr>
                                    </p:animEffect>
                                  </p:childTnLst>
                                  <p:subTnLst>
                                    <p:audio>
                                      <p:cMediaNode>
                                        <p:cTn display="0" masterRel="sameClick">
                                          <p:stCondLst>
                                            <p:cond evt="begin" delay="0">
                                              <p:tn val="16"/>
                                            </p:cond>
                                          </p:stCondLst>
                                          <p:endCondLst>
                                            <p:cond evt="onStopAudio" delay="0">
                                              <p:tgtEl>
                                                <p:sldTgt/>
                                              </p:tgtEl>
                                            </p:cond>
                                          </p:endCondLst>
                                        </p:cTn>
                                        <p:tgtEl>
                                          <p:sndTgt r:embed="rId2" name="Kamera"/>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 fill="hold" grpId="0" nodeType="clickEffect">
                                  <p:stCondLst>
                                    <p:cond delay="0"/>
                                  </p:stCondLst>
                                  <p:iterate type="wd">
                                    <p:tmPct val="100000"/>
                                  </p:iterate>
                                  <p:childTnLst>
                                    <p:set>
                                      <p:cBhvr>
                                        <p:cTn id="22" dur="1" fill="hold">
                                          <p:stCondLst>
                                            <p:cond delay="0"/>
                                          </p:stCondLst>
                                        </p:cTn>
                                        <p:tgtEl>
                                          <p:spTgt spid="11268">
                                            <p:txEl>
                                              <p:pRg st="0" end="0"/>
                                            </p:txEl>
                                          </p:spTgt>
                                        </p:tgtEl>
                                        <p:attrNameLst>
                                          <p:attrName>style.visibility</p:attrName>
                                        </p:attrNameLst>
                                      </p:cBhvr>
                                      <p:to>
                                        <p:strVal val="visible"/>
                                      </p:to>
                                    </p:set>
                                    <p:anim calcmode="lin" valueType="num">
                                      <p:cBhvr additive="base">
                                        <p:cTn id="23" dur="300" fill="hold"/>
                                        <p:tgtEl>
                                          <p:spTgt spid="11268">
                                            <p:txEl>
                                              <p:pRg st="0" end="0"/>
                                            </p:txEl>
                                          </p:spTgt>
                                        </p:tgtEl>
                                        <p:attrNameLst>
                                          <p:attrName>ppt_x</p:attrName>
                                        </p:attrNameLst>
                                      </p:cBhvr>
                                      <p:tavLst>
                                        <p:tav tm="0">
                                          <p:val>
                                            <p:strVal val="#ppt_x"/>
                                          </p:val>
                                        </p:tav>
                                        <p:tav tm="100000">
                                          <p:val>
                                            <p:strVal val="#ppt_x"/>
                                          </p:val>
                                        </p:tav>
                                      </p:tavLst>
                                    </p:anim>
                                    <p:anim calcmode="lin" valueType="num">
                                      <p:cBhvr additive="base">
                                        <p:cTn id="24" dur="300" fill="hold"/>
                                        <p:tgtEl>
                                          <p:spTgt spid="1126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32" fill="hold" nodeType="clickEffect">
                                  <p:stCondLst>
                                    <p:cond delay="0"/>
                                  </p:stCondLst>
                                  <p:childTnLst>
                                    <p:set>
                                      <p:cBhvr>
                                        <p:cTn id="28" dur="1" fill="hold">
                                          <p:stCondLst>
                                            <p:cond delay="0"/>
                                          </p:stCondLst>
                                        </p:cTn>
                                        <p:tgtEl>
                                          <p:spTgt spid="11269"/>
                                        </p:tgtEl>
                                        <p:attrNameLst>
                                          <p:attrName>style.visibility</p:attrName>
                                        </p:attrNameLst>
                                      </p:cBhvr>
                                      <p:to>
                                        <p:strVal val="visible"/>
                                      </p:to>
                                    </p:set>
                                    <p:animEffect transition="in" filter="box(out)">
                                      <p:cBhvr>
                                        <p:cTn id="29" dur="500"/>
                                        <p:tgtEl>
                                          <p:spTgt spid="11269"/>
                                        </p:tgtEl>
                                      </p:cBhvr>
                                    </p:animEffect>
                                  </p:childTnLst>
                                  <p:subTnLst>
                                    <p:audio>
                                      <p:cMediaNode>
                                        <p:cTn display="0" masterRel="sameClick">
                                          <p:stCondLst>
                                            <p:cond evt="begin" delay="0">
                                              <p:tn val="27"/>
                                            </p:cond>
                                          </p:stCondLst>
                                          <p:endCondLst>
                                            <p:cond evt="onStopAudio" delay="0">
                                              <p:tgtEl>
                                                <p:sldTgt/>
                                              </p:tgtEl>
                                            </p:cond>
                                          </p:endCondLst>
                                        </p:cTn>
                                        <p:tgtEl>
                                          <p:sndTgt r:embed="rId2" name="Kamera"/>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270"/>
                                        </p:tgtEl>
                                        <p:attrNameLst>
                                          <p:attrName>style.visibility</p:attrName>
                                        </p:attrNameLst>
                                      </p:cBhvr>
                                      <p:to>
                                        <p:strVal val="visible"/>
                                      </p:to>
                                    </p:set>
                                    <p:animEffect transition="in" filter="wipe(left)">
                                      <p:cBhvr>
                                        <p:cTn id="34"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autoUpdateAnimBg="0"/>
      <p:bldP spid="11268" grpId="0" build="p" autoUpdateAnimBg="0"/>
      <p:bldP spid="1127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Rechteck 12288">
            <a:extLst>
              <a:ext uri="{FF2B5EF4-FFF2-40B4-BE49-F238E27FC236}">
                <a16:creationId xmlns:a16="http://schemas.microsoft.com/office/drawing/2014/main" id="{898BE797-A0C8-4E0D-AEF2-8A91B5EA486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9550"/>
            <a:ext cx="9142413"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Rechteck 12289">
            <a:extLst>
              <a:ext uri="{FF2B5EF4-FFF2-40B4-BE49-F238E27FC236}">
                <a16:creationId xmlns:a16="http://schemas.microsoft.com/office/drawing/2014/main" id="{44A013D3-90EE-464D-BED5-44F0E6A8245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7038" y="0"/>
            <a:ext cx="9271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2289"/>
                                        </p:tgtEl>
                                        <p:attrNameLst>
                                          <p:attrName>style.visibility</p:attrName>
                                        </p:attrNameLst>
                                      </p:cBhvr>
                                      <p:to>
                                        <p:strVal val="visible"/>
                                      </p:to>
                                    </p:set>
                                    <p:animEffect transition="in" filter="box(out)">
                                      <p:cBhvr>
                                        <p:cTn id="7" dur="500"/>
                                        <p:tgtEl>
                                          <p:spTgt spid="12289"/>
                                        </p:tgtEl>
                                      </p:cBhvr>
                                    </p:animEffect>
                                  </p:childTnLst>
                                  <p:subTnLst>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box(out)">
                                      <p:cBhvr>
                                        <p:cTn id="12" dur="500"/>
                                        <p:tgtEl>
                                          <p:spTgt spid="12290"/>
                                        </p:tgtEl>
                                      </p:cBhvr>
                                    </p:animEffect>
                                  </p:childTnLst>
                                  <p:subTnLst>
                                    <p:audio>
                                      <p:cMediaNode>
                                        <p:cTn display="0" masterRel="sameClick">
                                          <p:stCondLst>
                                            <p:cond evt="begin" delay="0">
                                              <p:tn val="10"/>
                                            </p:cond>
                                          </p:stCondLst>
                                          <p:endCondLst>
                                            <p:cond evt="onStopAudio" delay="0">
                                              <p:tgtEl>
                                                <p:sldTgt/>
                                              </p:tgtEl>
                                            </p:cond>
                                          </p:endCondLst>
                                        </p:cTn>
                                        <p:tgtEl>
                                          <p:sndTgt r:embed="rId2" name="K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reiecke und Punkte">
  <a:themeElements>
    <a:clrScheme name="Dreiecke und Punkte 1">
      <a:dk1>
        <a:srgbClr val="868686"/>
      </a:dk1>
      <a:lt1>
        <a:srgbClr val="FFCC99"/>
      </a:lt1>
      <a:dk2>
        <a:srgbClr val="000000"/>
      </a:dk2>
      <a:lt2>
        <a:srgbClr val="FF9966"/>
      </a:lt2>
      <a:accent1>
        <a:srgbClr val="669900"/>
      </a:accent1>
      <a:accent2>
        <a:srgbClr val="99CCFF"/>
      </a:accent2>
      <a:accent3>
        <a:srgbClr val="AAAAAA"/>
      </a:accent3>
      <a:accent4>
        <a:srgbClr val="DAAE82"/>
      </a:accent4>
      <a:accent5>
        <a:srgbClr val="B8CAAA"/>
      </a:accent5>
      <a:accent6>
        <a:srgbClr val="8AB9E7"/>
      </a:accent6>
      <a:hlink>
        <a:srgbClr val="FF6633"/>
      </a:hlink>
      <a:folHlink>
        <a:srgbClr val="CC3300"/>
      </a:folHlink>
    </a:clrScheme>
    <a:fontScheme name="Dreiecke und Punkte">
      <a:majorFont>
        <a:latin typeface="+mj-lt"/>
        <a:ea typeface="+mj-ea"/>
        <a:cs typeface="+mj-cs"/>
      </a:majorFont>
      <a:minorFont>
        <a:latin typeface="+mn-lt"/>
        <a:ea typeface="+mn-ea"/>
        <a:cs typeface="+mn-cs"/>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anchor="t" compatLnSpc="1"/>
      <a:lstStyle>
        <a:defPPr marL="0" marR="0" indent="0" algn="l" defTabSz="914400" rtl="0" eaLnBrk="0" fontAlgn="base" latinLnBrk="0" hangingPunct="0">
          <a:lnSpc>
            <a:spcPct val="100000"/>
          </a:lnSpc>
          <a:spcBef>
            <a:spcPct val="0"/>
          </a:spcBef>
          <a:spcAft>
            <a:spcPct val="0"/>
          </a:spcAft>
          <a:buNone/>
          <a:tabLst/>
          <a:defRPr kumimoji="0" lang="de-DE" sz="2400" b="0" i="0" u="none" strike="noStrike" baseline="0">
            <a:solidFill>
              <a:schemeClr val="tx1">
                <a:alpha val="100000"/>
              </a:schemeClr>
            </a:solidFill>
            <a:effectLst/>
            <a:latin typeface="Times New Roman"/>
            <a:cs typeface="Arial"/>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anchor="t" compatLnSpc="1"/>
      <a:lstStyle>
        <a:defPPr marL="0" marR="0" indent="0" algn="l" defTabSz="914400" rtl="0" eaLnBrk="0" fontAlgn="base" latinLnBrk="0" hangingPunct="0">
          <a:lnSpc>
            <a:spcPct val="100000"/>
          </a:lnSpc>
          <a:spcBef>
            <a:spcPct val="0"/>
          </a:spcBef>
          <a:spcAft>
            <a:spcPct val="0"/>
          </a:spcAft>
          <a:buNone/>
          <a:tabLst/>
          <a:defRPr kumimoji="0" lang="de-DE" sz="2400" b="0" i="0" u="none" strike="noStrike" baseline="0">
            <a:solidFill>
              <a:schemeClr val="tx1">
                <a:alpha val="100000"/>
              </a:schemeClr>
            </a:solidFill>
            <a:effectLst/>
            <a:latin typeface="Times New Roman"/>
            <a:cs typeface="Arial"/>
          </a:defRPr>
        </a:defPPr>
      </a:lstStyle>
    </a:lnDef>
  </a:objectDefaults>
  <a:extraClrSchemeLst>
    <a:extraClrScheme>
      <a:clrScheme name="Dreiecke und Punkte 1">
        <a:dk1>
          <a:srgbClr val="868686"/>
        </a:dk1>
        <a:lt1>
          <a:srgbClr val="FFCC99"/>
        </a:lt1>
        <a:dk2>
          <a:srgbClr val="000000"/>
        </a:dk2>
        <a:lt2>
          <a:srgbClr val="FF9966"/>
        </a:lt2>
        <a:accent1>
          <a:srgbClr val="669900"/>
        </a:accent1>
        <a:accent2>
          <a:srgbClr val="99CCFF"/>
        </a:accent2>
        <a:accent3>
          <a:srgbClr val="AAAAAA"/>
        </a:accent3>
        <a:accent4>
          <a:srgbClr val="DAAE82"/>
        </a:accent4>
        <a:accent5>
          <a:srgbClr val="B8CAAA"/>
        </a:accent5>
        <a:accent6>
          <a:srgbClr val="8AB9E7"/>
        </a:accent6>
        <a:hlink>
          <a:srgbClr val="FF6633"/>
        </a:hlink>
        <a:folHlink>
          <a:srgbClr val="CC3300"/>
        </a:folHlink>
      </a:clrScheme>
      <a:clrMap bg1="dk2" tx1="lt1" bg2="dk1" tx2="lt2" accent1="accent1" accent2="accent2" accent3="accent3" accent4="accent4" accent5="accent5" accent6="accent6" hlink="hlink" folHlink="folHlink"/>
    </a:extraClrScheme>
    <a:extraClrScheme>
      <a:clrScheme name="Dreiecke und Punkte 2">
        <a:dk1>
          <a:srgbClr val="000000"/>
        </a:dk1>
        <a:lt1>
          <a:srgbClr val="FDE3BA"/>
        </a:lt1>
        <a:dk2>
          <a:srgbClr val="000000"/>
        </a:dk2>
        <a:lt2>
          <a:srgbClr val="FF9933"/>
        </a:lt2>
        <a:accent1>
          <a:srgbClr val="FF3300"/>
        </a:accent1>
        <a:accent2>
          <a:srgbClr val="99CCFF"/>
        </a:accent2>
        <a:accent3>
          <a:srgbClr val="FEEFD9"/>
        </a:accent3>
        <a:accent4>
          <a:srgbClr val="000000"/>
        </a:accent4>
        <a:accent5>
          <a:srgbClr val="FFADAA"/>
        </a:accent5>
        <a:accent6>
          <a:srgbClr val="8AB9E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Dreiecke und Punkte 3">
        <a:dk1>
          <a:srgbClr val="000000"/>
        </a:dk1>
        <a:lt1>
          <a:srgbClr val="FFFFFF"/>
        </a:lt1>
        <a:dk2>
          <a:srgbClr val="000000"/>
        </a:dk2>
        <a:lt2>
          <a:srgbClr val="B2B2B2"/>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C:\MSOFFICE\VORLAGEN\Präsentationslayouts\Dreiecke und Punkte.pot</Template>
  <TotalTime>0</TotalTime>
  <Words>1197</Words>
  <Application>Microsoft Office PowerPoint</Application>
  <PresentationFormat>Bildschirmpräsentation (4:3)</PresentationFormat>
  <Paragraphs>105</Paragraphs>
  <Slides>53</Slides>
  <Notes>0</Notes>
  <HiddenSlides>0</HiddenSlides>
  <MMClips>0</MMClips>
  <ScaleCrop>false</ScaleCrop>
  <HeadingPairs>
    <vt:vector size="8" baseType="variant">
      <vt:variant>
        <vt:lpstr>Verwendete Schriftarten</vt:lpstr>
      </vt:variant>
      <vt:variant>
        <vt:i4>9</vt:i4>
      </vt:variant>
      <vt:variant>
        <vt:lpstr>Design</vt:lpstr>
      </vt:variant>
      <vt:variant>
        <vt:i4>1</vt:i4>
      </vt:variant>
      <vt:variant>
        <vt:lpstr>Eingebettete OLE-Server</vt:lpstr>
      </vt:variant>
      <vt:variant>
        <vt:i4>1</vt:i4>
      </vt:variant>
      <vt:variant>
        <vt:lpstr>Folientitel</vt:lpstr>
      </vt:variant>
      <vt:variant>
        <vt:i4>53</vt:i4>
      </vt:variant>
    </vt:vector>
  </HeadingPairs>
  <TitlesOfParts>
    <vt:vector size="64" baseType="lpstr">
      <vt:lpstr>Arial</vt:lpstr>
      <vt:lpstr>+mj-lt</vt:lpstr>
      <vt:lpstr>+mj-ea</vt:lpstr>
      <vt:lpstr>+mj-cs</vt:lpstr>
      <vt:lpstr>+mn-lt</vt:lpstr>
      <vt:lpstr>+mn-ea</vt:lpstr>
      <vt:lpstr>+mn-cs</vt:lpstr>
      <vt:lpstr>Times New Roman</vt:lpstr>
      <vt:lpstr>Monotype Sorts</vt:lpstr>
      <vt:lpstr>Dreiecke und Punkte</vt:lpstr>
      <vt:lpstr>Dokument</vt:lpstr>
      <vt:lpstr>MIKROBIOLOGIE II</vt:lpstr>
      <vt:lpstr>3. Stoffwechselaktivitäten</vt:lpstr>
      <vt:lpstr>3.1. Grundprozesse des Stoffwechsels</vt:lpstr>
      <vt:lpstr>PowerPoint-Präsentation</vt:lpstr>
      <vt:lpstr>PowerPoint-Präsentation</vt:lpstr>
      <vt:lpstr>PowerPoint-Präsentation</vt:lpstr>
      <vt:lpstr>PowerPoint-Präsentation</vt:lpstr>
      <vt:lpstr>PowerPoint-Präsentation</vt:lpstr>
      <vt:lpstr>PowerPoint-Präsentation</vt:lpstr>
      <vt:lpstr>3.2. Atmungsprozesse</vt:lpstr>
      <vt:lpstr>PowerPoint-Präsentation</vt:lpstr>
      <vt:lpstr>3.2.1 Abbau von  Glucose mit O2 als Elektronenakzeptor </vt:lpstr>
      <vt:lpstr>PowerPoint-Präsentation</vt:lpstr>
      <vt:lpstr>PowerPoint-Präsentation</vt:lpstr>
      <vt:lpstr>PowerPoint-Präsentation</vt:lpstr>
      <vt:lpstr>3.2.2  Unvollständige Oxidation zu Essigsäure</vt:lpstr>
      <vt:lpstr>Essigsäure-generator</vt:lpstr>
      <vt:lpstr>PowerPoint-Präsentation</vt:lpstr>
      <vt:lpstr>3.2.3.1 Nitratatmung</vt:lpstr>
      <vt:lpstr>PowerPoint-Präsentation</vt:lpstr>
      <vt:lpstr>3.2.3.2  Sulfatatmung</vt:lpstr>
      <vt:lpstr>PowerPoint-Präsentation</vt:lpstr>
      <vt:lpstr>3.2.3.3 Schwefelatmung</vt:lpstr>
      <vt:lpstr>PowerPoint-Präsentation</vt:lpstr>
      <vt:lpstr>3.2.3.4. Methanbildung durch Carbonatatmung</vt:lpstr>
      <vt:lpstr>PowerPoint-Präsentation</vt:lpstr>
      <vt:lpstr>PowerPoint-Präsentation</vt:lpstr>
      <vt:lpstr>3.3. Gärungen</vt:lpstr>
      <vt:lpstr>PowerPoint-Präsentation</vt:lpstr>
      <vt:lpstr>PowerPoint-Präsentation</vt:lpstr>
      <vt:lpstr>PowerPoint-Präsentation</vt:lpstr>
      <vt:lpstr>3.3.1. Alkoholgärung</vt:lpstr>
      <vt:lpstr>PowerPoint-Präsentation</vt:lpstr>
      <vt:lpstr>3.3.2. Milchsäuregärung</vt:lpstr>
      <vt:lpstr>PowerPoint-Präsentation</vt:lpstr>
      <vt:lpstr>PowerPoint-Präsentation</vt:lpstr>
      <vt:lpstr>3.3.3. Propionsäuregärung</vt:lpstr>
      <vt:lpstr>Propion-säure-bakterien Abb.</vt:lpstr>
      <vt:lpstr>3.3.4. Ameisensäure - (gemischte Säure - ) - Gärung</vt:lpstr>
      <vt:lpstr>PowerPoint-Präsentation</vt:lpstr>
      <vt:lpstr>3.3.5. Buttersäure- , Butanol - Gärung</vt:lpstr>
      <vt:lpstr>PowerPoint-Präsentation</vt:lpstr>
      <vt:lpstr>PowerPoint-Präsentation</vt:lpstr>
      <vt:lpstr>Problematik : Chlostridien</vt:lpstr>
      <vt:lpstr>PowerPoint-Präsentation</vt:lpstr>
      <vt:lpstr>3.4. Chemolithotrophie</vt:lpstr>
      <vt:lpstr>PowerPoint-Präsentation</vt:lpstr>
      <vt:lpstr>3.4.2. Oxidation reduzierter Schwefelverbindungen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MIKROBIOLOGIE II</dc:title>
  <dc:creator>Alexander Voigts</dc:creator>
  <cp:lastModifiedBy>Alexander Voigts</cp:lastModifiedBy>
  <cp:revision>34</cp:revision>
  <dcterms:created xsi:type="dcterms:W3CDTF">1995-06-17T23:31:02Z</dcterms:created>
  <dcterms:modified xsi:type="dcterms:W3CDTF">2020-01-26T12:10:20Z</dcterms:modified>
</cp:coreProperties>
</file>