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41.wmf" ContentType="image/x-wmf"/>
  <Override PartName="/ppt/media/image9.bmp" ContentType="image/bmp"/>
  <Override PartName="/ppt/media/image23.wmf" ContentType="image/x-wmf"/>
  <Override PartName="/ppt/media/image1.bmp" ContentType="image/bmp"/>
  <Override PartName="/ppt/media/image24.wmf" ContentType="image/x-wmf"/>
  <Override PartName="/ppt/media/image2.bmp" ContentType="image/bmp"/>
  <Override PartName="/ppt/media/image28.wmf" ContentType="image/x-wmf"/>
  <Override PartName="/ppt/media/image6.bmp" ContentType="image/bmp"/>
  <Override PartName="/ppt/media/image3.wmf" ContentType="image/x-wmf"/>
  <Override PartName="/ppt/media/image29.wmf" ContentType="image/x-wmf"/>
  <Override PartName="/ppt/media/image7.bmp" ContentType="image/bmp"/>
  <Override PartName="/ppt/media/image4.wmf" ContentType="image/x-wmf"/>
  <Override PartName="/ppt/media/image27.wmf" ContentType="image/x-wmf"/>
  <Override PartName="/ppt/media/image5.bmp" ContentType="image/bmp"/>
  <Override PartName="/ppt/media/image40.wmf" ContentType="image/x-wmf"/>
  <Override PartName="/ppt/media/image8.bmp" ContentType="image/bmp"/>
  <Override PartName="/ppt/media/image33.wmf" ContentType="image/x-wmf"/>
  <Override PartName="/ppt/media/image10.bmp" ContentType="image/bmp"/>
  <Override PartName="/ppt/media/image45.bmp" ContentType="image/bmp"/>
  <Override PartName="/ppt/media/image11.wmf" ContentType="image/x-wmf"/>
  <Override PartName="/ppt/media/image12.wmf" ContentType="image/x-wmf"/>
  <Override PartName="/ppt/media/image13.wmf" ContentType="image/x-wmf"/>
  <Override PartName="/ppt/media/image14.wmf" ContentType="image/x-wmf"/>
  <Override PartName="/ppt/media/image15.wmf" ContentType="image/x-wmf"/>
  <Override PartName="/ppt/media/image16.wmf" ContentType="image/x-wmf"/>
  <Override PartName="/ppt/media/image17.bmp" ContentType="image/bmp"/>
  <Override PartName="/ppt/media/image18.wmf" ContentType="image/x-wmf"/>
  <Override PartName="/ppt/media/image19.wmf" ContentType="image/x-wmf"/>
  <Override PartName="/ppt/media/image32.wmf" ContentType="image/x-wmf"/>
  <Override PartName="/ppt/media/image20.png" ContentType="image/png"/>
  <Override PartName="/ppt/media/image21.wmf" ContentType="image/x-wmf"/>
  <Override PartName="/ppt/media/image22.wmf" ContentType="image/x-wmf"/>
  <Override PartName="/ppt/media/image25.wmf" ContentType="image/x-wmf"/>
  <Override PartName="/ppt/media/image26.wmf" ContentType="image/x-wmf"/>
  <Override PartName="/ppt/media/image30.wmf" ContentType="image/x-wmf"/>
  <Override PartName="/ppt/media/image31.wmf" ContentType="image/x-wmf"/>
  <Override PartName="/ppt/media/image34.wmf" ContentType="image/x-wmf"/>
  <Override PartName="/ppt/media/image35.wmf" ContentType="image/x-wmf"/>
  <Override PartName="/ppt/media/image36.wmf" ContentType="image/x-wmf"/>
  <Override PartName="/ppt/media/image37.wmf" ContentType="image/x-wmf"/>
  <Override PartName="/ppt/media/image38.wmf" ContentType="image/x-wmf"/>
  <Override PartName="/ppt/media/image39.wmf" ContentType="image/x-wmf"/>
  <Override PartName="/ppt/media/image42.wmf" ContentType="image/x-wmf"/>
  <Override PartName="/ppt/media/image43.wmf" ContentType="image/x-wmf"/>
  <Override PartName="/ppt/media/image44.wmf" ContentType="image/x-wmf"/>
  <Override PartName="/ppt/media/image46.wmf" ContentType="image/x-wmf"/>
  <Override PartName="/ppt/media/image47.wmf" ContentType="image/x-wmf"/>
  <Override PartName="/ppt/media/image48.wmf" ContentType="image/x-wmf"/>
  <Override PartName="/ppt/media/image49.wmf" ContentType="image/x-wmf"/>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36" name="PlaceHolder 2"/>
          <p:cNvSpPr>
            <a:spLocks noGrp="1"/>
          </p:cNvSpPr>
          <p:nvPr>
            <p:ph type="body"/>
          </p:nvPr>
        </p:nvSpPr>
        <p:spPr>
          <a:xfrm>
            <a:off x="1280160" y="2090880"/>
            <a:ext cx="6583320" cy="1391040"/>
          </a:xfrm>
          <a:prstGeom prst="rect">
            <a:avLst/>
          </a:prstGeom>
        </p:spPr>
        <p:txBody>
          <a:bodyPr lIns="0" rIns="0" tIns="0" bIns="0">
            <a:normAutofit/>
          </a:bodyPr>
          <a:p>
            <a:endParaRPr b="0" lang="en-US" sz="3200" spc="-1" strike="noStrike">
              <a:latin typeface="Arial"/>
            </a:endParaRPr>
          </a:p>
        </p:txBody>
      </p:sp>
      <p:sp>
        <p:nvSpPr>
          <p:cNvPr id="37" name="PlaceHolder 3"/>
          <p:cNvSpPr>
            <a:spLocks noGrp="1"/>
          </p:cNvSpPr>
          <p:nvPr>
            <p:ph type="body"/>
          </p:nvPr>
        </p:nvSpPr>
        <p:spPr>
          <a:xfrm>
            <a:off x="1280160" y="3614400"/>
            <a:ext cx="658332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39" name="PlaceHolder 2"/>
          <p:cNvSpPr>
            <a:spLocks noGrp="1"/>
          </p:cNvSpPr>
          <p:nvPr>
            <p:ph type="body"/>
          </p:nvPr>
        </p:nvSpPr>
        <p:spPr>
          <a:xfrm>
            <a:off x="1280160" y="2090880"/>
            <a:ext cx="3212640" cy="1391040"/>
          </a:xfrm>
          <a:prstGeom prst="rect">
            <a:avLst/>
          </a:prstGeom>
        </p:spPr>
        <p:txBody>
          <a:bodyPr lIns="0" rIns="0" tIns="0" bIns="0">
            <a:normAutofit/>
          </a:bodyPr>
          <a:p>
            <a:endParaRPr b="0" lang="en-US" sz="3200" spc="-1" strike="noStrike">
              <a:latin typeface="Arial"/>
            </a:endParaRPr>
          </a:p>
        </p:txBody>
      </p:sp>
      <p:sp>
        <p:nvSpPr>
          <p:cNvPr id="40" name="PlaceHolder 3"/>
          <p:cNvSpPr>
            <a:spLocks noGrp="1"/>
          </p:cNvSpPr>
          <p:nvPr>
            <p:ph type="body"/>
          </p:nvPr>
        </p:nvSpPr>
        <p:spPr>
          <a:xfrm>
            <a:off x="4653720" y="2090880"/>
            <a:ext cx="3212640" cy="1391040"/>
          </a:xfrm>
          <a:prstGeom prst="rect">
            <a:avLst/>
          </a:prstGeom>
        </p:spPr>
        <p:txBody>
          <a:bodyPr lIns="0" rIns="0" tIns="0" bIns="0">
            <a:normAutofit/>
          </a:bodyPr>
          <a:p>
            <a:endParaRPr b="0" lang="en-US" sz="3200" spc="-1" strike="noStrike">
              <a:latin typeface="Arial"/>
            </a:endParaRPr>
          </a:p>
        </p:txBody>
      </p:sp>
      <p:sp>
        <p:nvSpPr>
          <p:cNvPr id="41" name="PlaceHolder 4"/>
          <p:cNvSpPr>
            <a:spLocks noGrp="1"/>
          </p:cNvSpPr>
          <p:nvPr>
            <p:ph type="body"/>
          </p:nvPr>
        </p:nvSpPr>
        <p:spPr>
          <a:xfrm>
            <a:off x="1280160" y="3614400"/>
            <a:ext cx="3212640" cy="1391040"/>
          </a:xfrm>
          <a:prstGeom prst="rect">
            <a:avLst/>
          </a:prstGeom>
        </p:spPr>
        <p:txBody>
          <a:bodyPr lIns="0" rIns="0" tIns="0" bIns="0">
            <a:normAutofit/>
          </a:bodyPr>
          <a:p>
            <a:endParaRPr b="0" lang="en-US" sz="3200" spc="-1" strike="noStrike">
              <a:latin typeface="Arial"/>
            </a:endParaRPr>
          </a:p>
        </p:txBody>
      </p:sp>
      <p:sp>
        <p:nvSpPr>
          <p:cNvPr id="42" name="PlaceHolder 5"/>
          <p:cNvSpPr>
            <a:spLocks noGrp="1"/>
          </p:cNvSpPr>
          <p:nvPr>
            <p:ph type="body"/>
          </p:nvPr>
        </p:nvSpPr>
        <p:spPr>
          <a:xfrm>
            <a:off x="4653720" y="3614400"/>
            <a:ext cx="321264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44" name="PlaceHolder 2"/>
          <p:cNvSpPr>
            <a:spLocks noGrp="1"/>
          </p:cNvSpPr>
          <p:nvPr>
            <p:ph type="body"/>
          </p:nvPr>
        </p:nvSpPr>
        <p:spPr>
          <a:xfrm>
            <a:off x="1280160" y="2090880"/>
            <a:ext cx="2119680" cy="1391040"/>
          </a:xfrm>
          <a:prstGeom prst="rect">
            <a:avLst/>
          </a:prstGeom>
        </p:spPr>
        <p:txBody>
          <a:bodyPr lIns="0" rIns="0" tIns="0" bIns="0">
            <a:normAutofit/>
          </a:bodyPr>
          <a:p>
            <a:endParaRPr b="0" lang="en-US" sz="3200" spc="-1" strike="noStrike">
              <a:latin typeface="Arial"/>
            </a:endParaRPr>
          </a:p>
        </p:txBody>
      </p:sp>
      <p:sp>
        <p:nvSpPr>
          <p:cNvPr id="45" name="PlaceHolder 3"/>
          <p:cNvSpPr>
            <a:spLocks noGrp="1"/>
          </p:cNvSpPr>
          <p:nvPr>
            <p:ph type="body"/>
          </p:nvPr>
        </p:nvSpPr>
        <p:spPr>
          <a:xfrm>
            <a:off x="3506040" y="2090880"/>
            <a:ext cx="2119680" cy="1391040"/>
          </a:xfrm>
          <a:prstGeom prst="rect">
            <a:avLst/>
          </a:prstGeom>
        </p:spPr>
        <p:txBody>
          <a:bodyPr lIns="0" rIns="0" tIns="0" bIns="0">
            <a:normAutofit/>
          </a:bodyPr>
          <a:p>
            <a:endParaRPr b="0" lang="en-US" sz="3200" spc="-1" strike="noStrike">
              <a:latin typeface="Arial"/>
            </a:endParaRPr>
          </a:p>
        </p:txBody>
      </p:sp>
      <p:sp>
        <p:nvSpPr>
          <p:cNvPr id="46" name="PlaceHolder 4"/>
          <p:cNvSpPr>
            <a:spLocks noGrp="1"/>
          </p:cNvSpPr>
          <p:nvPr>
            <p:ph type="body"/>
          </p:nvPr>
        </p:nvSpPr>
        <p:spPr>
          <a:xfrm>
            <a:off x="5732280" y="2090880"/>
            <a:ext cx="2119680" cy="1391040"/>
          </a:xfrm>
          <a:prstGeom prst="rect">
            <a:avLst/>
          </a:prstGeom>
        </p:spPr>
        <p:txBody>
          <a:bodyPr lIns="0" rIns="0" tIns="0" bIns="0">
            <a:normAutofit/>
          </a:bodyPr>
          <a:p>
            <a:endParaRPr b="0" lang="en-US" sz="3200" spc="-1" strike="noStrike">
              <a:latin typeface="Arial"/>
            </a:endParaRPr>
          </a:p>
        </p:txBody>
      </p:sp>
      <p:sp>
        <p:nvSpPr>
          <p:cNvPr id="47" name="PlaceHolder 5"/>
          <p:cNvSpPr>
            <a:spLocks noGrp="1"/>
          </p:cNvSpPr>
          <p:nvPr>
            <p:ph type="body"/>
          </p:nvPr>
        </p:nvSpPr>
        <p:spPr>
          <a:xfrm>
            <a:off x="1280160" y="3614400"/>
            <a:ext cx="2119680" cy="1391040"/>
          </a:xfrm>
          <a:prstGeom prst="rect">
            <a:avLst/>
          </a:prstGeom>
        </p:spPr>
        <p:txBody>
          <a:bodyPr lIns="0" rIns="0" tIns="0" bIns="0">
            <a:normAutofit/>
          </a:bodyPr>
          <a:p>
            <a:endParaRPr b="0" lang="en-US" sz="3200" spc="-1" strike="noStrike">
              <a:latin typeface="Arial"/>
            </a:endParaRPr>
          </a:p>
        </p:txBody>
      </p:sp>
      <p:sp>
        <p:nvSpPr>
          <p:cNvPr id="48" name="PlaceHolder 6"/>
          <p:cNvSpPr>
            <a:spLocks noGrp="1"/>
          </p:cNvSpPr>
          <p:nvPr>
            <p:ph type="body"/>
          </p:nvPr>
        </p:nvSpPr>
        <p:spPr>
          <a:xfrm>
            <a:off x="3506040" y="3614400"/>
            <a:ext cx="2119680" cy="1391040"/>
          </a:xfrm>
          <a:prstGeom prst="rect">
            <a:avLst/>
          </a:prstGeom>
        </p:spPr>
        <p:txBody>
          <a:bodyPr lIns="0" rIns="0" tIns="0" bIns="0">
            <a:normAutofit/>
          </a:bodyPr>
          <a:p>
            <a:endParaRPr b="0" lang="en-US" sz="3200" spc="-1" strike="noStrike">
              <a:latin typeface="Arial"/>
            </a:endParaRPr>
          </a:p>
        </p:txBody>
      </p:sp>
      <p:sp>
        <p:nvSpPr>
          <p:cNvPr id="49" name="PlaceHolder 7"/>
          <p:cNvSpPr>
            <a:spLocks noGrp="1"/>
          </p:cNvSpPr>
          <p:nvPr>
            <p:ph type="body"/>
          </p:nvPr>
        </p:nvSpPr>
        <p:spPr>
          <a:xfrm>
            <a:off x="5732280" y="3614400"/>
            <a:ext cx="211968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4"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65" name="PlaceHolder 2"/>
          <p:cNvSpPr>
            <a:spLocks noGrp="1"/>
          </p:cNvSpPr>
          <p:nvPr>
            <p:ph type="subTitle"/>
          </p:nvPr>
        </p:nvSpPr>
        <p:spPr>
          <a:xfrm>
            <a:off x="1280160" y="2090880"/>
            <a:ext cx="6583320" cy="2916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67" name="PlaceHolder 2"/>
          <p:cNvSpPr>
            <a:spLocks noGrp="1"/>
          </p:cNvSpPr>
          <p:nvPr>
            <p:ph type="body"/>
          </p:nvPr>
        </p:nvSpPr>
        <p:spPr>
          <a:xfrm>
            <a:off x="1280160" y="2090880"/>
            <a:ext cx="6583320" cy="29163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69" name="PlaceHolder 2"/>
          <p:cNvSpPr>
            <a:spLocks noGrp="1"/>
          </p:cNvSpPr>
          <p:nvPr>
            <p:ph type="body"/>
          </p:nvPr>
        </p:nvSpPr>
        <p:spPr>
          <a:xfrm>
            <a:off x="1280160" y="2090880"/>
            <a:ext cx="3212640" cy="291636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653720" y="2090880"/>
            <a:ext cx="3212640" cy="29163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1"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2" name="PlaceHolder 1"/>
          <p:cNvSpPr>
            <a:spLocks noGrp="1"/>
          </p:cNvSpPr>
          <p:nvPr>
            <p:ph type="subTitle"/>
          </p:nvPr>
        </p:nvSpPr>
        <p:spPr>
          <a:xfrm>
            <a:off x="1280160" y="1114920"/>
            <a:ext cx="6583320" cy="38912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74" name="PlaceHolder 2"/>
          <p:cNvSpPr>
            <a:spLocks noGrp="1"/>
          </p:cNvSpPr>
          <p:nvPr>
            <p:ph type="body"/>
          </p:nvPr>
        </p:nvSpPr>
        <p:spPr>
          <a:xfrm>
            <a:off x="1280160" y="2090880"/>
            <a:ext cx="3212640" cy="1391040"/>
          </a:xfrm>
          <a:prstGeom prst="rect">
            <a:avLst/>
          </a:prstGeom>
        </p:spPr>
        <p:txBody>
          <a:bodyPr lIns="0" rIns="0" tIns="0" bIns="0">
            <a:normAutofit/>
          </a:bodyPr>
          <a:p>
            <a:endParaRPr b="0" lang="en-US" sz="3200" spc="-1" strike="noStrike">
              <a:latin typeface="Arial"/>
            </a:endParaRPr>
          </a:p>
        </p:txBody>
      </p:sp>
      <p:sp>
        <p:nvSpPr>
          <p:cNvPr id="75" name="PlaceHolder 3"/>
          <p:cNvSpPr>
            <a:spLocks noGrp="1"/>
          </p:cNvSpPr>
          <p:nvPr>
            <p:ph type="body"/>
          </p:nvPr>
        </p:nvSpPr>
        <p:spPr>
          <a:xfrm>
            <a:off x="4653720" y="2090880"/>
            <a:ext cx="3212640" cy="2916360"/>
          </a:xfrm>
          <a:prstGeom prst="rect">
            <a:avLst/>
          </a:prstGeom>
        </p:spPr>
        <p:txBody>
          <a:bodyPr lIns="0" rIns="0" tIns="0" bIns="0">
            <a:normAutofit/>
          </a:bodyPr>
          <a:p>
            <a:endParaRPr b="0" lang="en-US" sz="3200" spc="-1" strike="noStrike">
              <a:latin typeface="Arial"/>
            </a:endParaRPr>
          </a:p>
        </p:txBody>
      </p:sp>
      <p:sp>
        <p:nvSpPr>
          <p:cNvPr id="76" name="PlaceHolder 4"/>
          <p:cNvSpPr>
            <a:spLocks noGrp="1"/>
          </p:cNvSpPr>
          <p:nvPr>
            <p:ph type="body"/>
          </p:nvPr>
        </p:nvSpPr>
        <p:spPr>
          <a:xfrm>
            <a:off x="1280160" y="3614400"/>
            <a:ext cx="321264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15" name="PlaceHolder 2"/>
          <p:cNvSpPr>
            <a:spLocks noGrp="1"/>
          </p:cNvSpPr>
          <p:nvPr>
            <p:ph type="subTitle"/>
          </p:nvPr>
        </p:nvSpPr>
        <p:spPr>
          <a:xfrm>
            <a:off x="1280160" y="2090880"/>
            <a:ext cx="6583320" cy="29163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78" name="PlaceHolder 2"/>
          <p:cNvSpPr>
            <a:spLocks noGrp="1"/>
          </p:cNvSpPr>
          <p:nvPr>
            <p:ph type="body"/>
          </p:nvPr>
        </p:nvSpPr>
        <p:spPr>
          <a:xfrm>
            <a:off x="1280160" y="2090880"/>
            <a:ext cx="3212640" cy="2916360"/>
          </a:xfrm>
          <a:prstGeom prst="rect">
            <a:avLst/>
          </a:prstGeom>
        </p:spPr>
        <p:txBody>
          <a:bodyPr lIns="0" rIns="0" tIns="0" bIns="0">
            <a:normAutofit/>
          </a:bodyPr>
          <a:p>
            <a:endParaRPr b="0" lang="en-US" sz="3200" spc="-1" strike="noStrike">
              <a:latin typeface="Arial"/>
            </a:endParaRPr>
          </a:p>
        </p:txBody>
      </p:sp>
      <p:sp>
        <p:nvSpPr>
          <p:cNvPr id="79" name="PlaceHolder 3"/>
          <p:cNvSpPr>
            <a:spLocks noGrp="1"/>
          </p:cNvSpPr>
          <p:nvPr>
            <p:ph type="body"/>
          </p:nvPr>
        </p:nvSpPr>
        <p:spPr>
          <a:xfrm>
            <a:off x="4653720" y="2090880"/>
            <a:ext cx="3212640" cy="1391040"/>
          </a:xfrm>
          <a:prstGeom prst="rect">
            <a:avLst/>
          </a:prstGeom>
        </p:spPr>
        <p:txBody>
          <a:bodyPr lIns="0" rIns="0" tIns="0" bIns="0">
            <a:normAutofit/>
          </a:bodyPr>
          <a:p>
            <a:endParaRPr b="0" lang="en-US" sz="3200" spc="-1" strike="noStrike">
              <a:latin typeface="Arial"/>
            </a:endParaRPr>
          </a:p>
        </p:txBody>
      </p:sp>
      <p:sp>
        <p:nvSpPr>
          <p:cNvPr id="80" name="PlaceHolder 4"/>
          <p:cNvSpPr>
            <a:spLocks noGrp="1"/>
          </p:cNvSpPr>
          <p:nvPr>
            <p:ph type="body"/>
          </p:nvPr>
        </p:nvSpPr>
        <p:spPr>
          <a:xfrm>
            <a:off x="4653720" y="3614400"/>
            <a:ext cx="321264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82" name="PlaceHolder 2"/>
          <p:cNvSpPr>
            <a:spLocks noGrp="1"/>
          </p:cNvSpPr>
          <p:nvPr>
            <p:ph type="body"/>
          </p:nvPr>
        </p:nvSpPr>
        <p:spPr>
          <a:xfrm>
            <a:off x="1280160" y="2090880"/>
            <a:ext cx="3212640" cy="1391040"/>
          </a:xfrm>
          <a:prstGeom prst="rect">
            <a:avLst/>
          </a:prstGeom>
        </p:spPr>
        <p:txBody>
          <a:bodyPr lIns="0" rIns="0" tIns="0" bIns="0">
            <a:normAutofit/>
          </a:bodyPr>
          <a:p>
            <a:endParaRPr b="0" lang="en-US" sz="3200" spc="-1" strike="noStrike">
              <a:latin typeface="Arial"/>
            </a:endParaRPr>
          </a:p>
        </p:txBody>
      </p:sp>
      <p:sp>
        <p:nvSpPr>
          <p:cNvPr id="83" name="PlaceHolder 3"/>
          <p:cNvSpPr>
            <a:spLocks noGrp="1"/>
          </p:cNvSpPr>
          <p:nvPr>
            <p:ph type="body"/>
          </p:nvPr>
        </p:nvSpPr>
        <p:spPr>
          <a:xfrm>
            <a:off x="4653720" y="2090880"/>
            <a:ext cx="3212640" cy="1391040"/>
          </a:xfrm>
          <a:prstGeom prst="rect">
            <a:avLst/>
          </a:prstGeom>
        </p:spPr>
        <p:txBody>
          <a:bodyPr lIns="0" rIns="0" tIns="0" bIns="0">
            <a:normAutofit/>
          </a:bodyPr>
          <a:p>
            <a:endParaRPr b="0" lang="en-US" sz="3200" spc="-1" strike="noStrike">
              <a:latin typeface="Arial"/>
            </a:endParaRPr>
          </a:p>
        </p:txBody>
      </p:sp>
      <p:sp>
        <p:nvSpPr>
          <p:cNvPr id="84" name="PlaceHolder 4"/>
          <p:cNvSpPr>
            <a:spLocks noGrp="1"/>
          </p:cNvSpPr>
          <p:nvPr>
            <p:ph type="body"/>
          </p:nvPr>
        </p:nvSpPr>
        <p:spPr>
          <a:xfrm>
            <a:off x="1280160" y="3614400"/>
            <a:ext cx="658332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86" name="PlaceHolder 2"/>
          <p:cNvSpPr>
            <a:spLocks noGrp="1"/>
          </p:cNvSpPr>
          <p:nvPr>
            <p:ph type="body"/>
          </p:nvPr>
        </p:nvSpPr>
        <p:spPr>
          <a:xfrm>
            <a:off x="1280160" y="2090880"/>
            <a:ext cx="6583320" cy="1391040"/>
          </a:xfrm>
          <a:prstGeom prst="rect">
            <a:avLst/>
          </a:prstGeom>
        </p:spPr>
        <p:txBody>
          <a:bodyPr lIns="0" rIns="0" tIns="0" bIns="0">
            <a:normAutofit/>
          </a:bodyPr>
          <a:p>
            <a:endParaRPr b="0" lang="en-US" sz="3200" spc="-1" strike="noStrike">
              <a:latin typeface="Arial"/>
            </a:endParaRPr>
          </a:p>
        </p:txBody>
      </p:sp>
      <p:sp>
        <p:nvSpPr>
          <p:cNvPr id="87" name="PlaceHolder 3"/>
          <p:cNvSpPr>
            <a:spLocks noGrp="1"/>
          </p:cNvSpPr>
          <p:nvPr>
            <p:ph type="body"/>
          </p:nvPr>
        </p:nvSpPr>
        <p:spPr>
          <a:xfrm>
            <a:off x="1280160" y="3614400"/>
            <a:ext cx="658332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89" name="PlaceHolder 2"/>
          <p:cNvSpPr>
            <a:spLocks noGrp="1"/>
          </p:cNvSpPr>
          <p:nvPr>
            <p:ph type="body"/>
          </p:nvPr>
        </p:nvSpPr>
        <p:spPr>
          <a:xfrm>
            <a:off x="1280160" y="2090880"/>
            <a:ext cx="3212640" cy="1391040"/>
          </a:xfrm>
          <a:prstGeom prst="rect">
            <a:avLst/>
          </a:prstGeom>
        </p:spPr>
        <p:txBody>
          <a:bodyPr lIns="0" rIns="0" tIns="0" bIns="0">
            <a:normAutofit/>
          </a:bodyPr>
          <a:p>
            <a:endParaRPr b="0" lang="en-US" sz="3200" spc="-1" strike="noStrike">
              <a:latin typeface="Arial"/>
            </a:endParaRPr>
          </a:p>
        </p:txBody>
      </p:sp>
      <p:sp>
        <p:nvSpPr>
          <p:cNvPr id="90" name="PlaceHolder 3"/>
          <p:cNvSpPr>
            <a:spLocks noGrp="1"/>
          </p:cNvSpPr>
          <p:nvPr>
            <p:ph type="body"/>
          </p:nvPr>
        </p:nvSpPr>
        <p:spPr>
          <a:xfrm>
            <a:off x="4653720" y="2090880"/>
            <a:ext cx="3212640" cy="1391040"/>
          </a:xfrm>
          <a:prstGeom prst="rect">
            <a:avLst/>
          </a:prstGeom>
        </p:spPr>
        <p:txBody>
          <a:bodyPr lIns="0" rIns="0" tIns="0" bIns="0">
            <a:normAutofit/>
          </a:bodyPr>
          <a:p>
            <a:endParaRPr b="0" lang="en-US" sz="3200" spc="-1" strike="noStrike">
              <a:latin typeface="Arial"/>
            </a:endParaRPr>
          </a:p>
        </p:txBody>
      </p:sp>
      <p:sp>
        <p:nvSpPr>
          <p:cNvPr id="91" name="PlaceHolder 4"/>
          <p:cNvSpPr>
            <a:spLocks noGrp="1"/>
          </p:cNvSpPr>
          <p:nvPr>
            <p:ph type="body"/>
          </p:nvPr>
        </p:nvSpPr>
        <p:spPr>
          <a:xfrm>
            <a:off x="1280160" y="3614400"/>
            <a:ext cx="3212640" cy="1391040"/>
          </a:xfrm>
          <a:prstGeom prst="rect">
            <a:avLst/>
          </a:prstGeom>
        </p:spPr>
        <p:txBody>
          <a:bodyPr lIns="0" rIns="0" tIns="0" bIns="0">
            <a:normAutofit/>
          </a:bodyPr>
          <a:p>
            <a:endParaRPr b="0" lang="en-US" sz="3200" spc="-1" strike="noStrike">
              <a:latin typeface="Arial"/>
            </a:endParaRPr>
          </a:p>
        </p:txBody>
      </p:sp>
      <p:sp>
        <p:nvSpPr>
          <p:cNvPr id="92" name="PlaceHolder 5"/>
          <p:cNvSpPr>
            <a:spLocks noGrp="1"/>
          </p:cNvSpPr>
          <p:nvPr>
            <p:ph type="body"/>
          </p:nvPr>
        </p:nvSpPr>
        <p:spPr>
          <a:xfrm>
            <a:off x="4653720" y="3614400"/>
            <a:ext cx="321264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94" name="PlaceHolder 2"/>
          <p:cNvSpPr>
            <a:spLocks noGrp="1"/>
          </p:cNvSpPr>
          <p:nvPr>
            <p:ph type="body"/>
          </p:nvPr>
        </p:nvSpPr>
        <p:spPr>
          <a:xfrm>
            <a:off x="1280160" y="2090880"/>
            <a:ext cx="2119680" cy="139104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3506040" y="2090880"/>
            <a:ext cx="2119680" cy="1391040"/>
          </a:xfrm>
          <a:prstGeom prst="rect">
            <a:avLst/>
          </a:prstGeom>
        </p:spPr>
        <p:txBody>
          <a:bodyPr lIns="0" rIns="0" tIns="0" bIns="0">
            <a:normAutofit/>
          </a:bodyPr>
          <a:p>
            <a:endParaRPr b="0" lang="en-US" sz="3200" spc="-1" strike="noStrike">
              <a:latin typeface="Arial"/>
            </a:endParaRPr>
          </a:p>
        </p:txBody>
      </p:sp>
      <p:sp>
        <p:nvSpPr>
          <p:cNvPr id="96" name="PlaceHolder 4"/>
          <p:cNvSpPr>
            <a:spLocks noGrp="1"/>
          </p:cNvSpPr>
          <p:nvPr>
            <p:ph type="body"/>
          </p:nvPr>
        </p:nvSpPr>
        <p:spPr>
          <a:xfrm>
            <a:off x="5732280" y="2090880"/>
            <a:ext cx="2119680" cy="1391040"/>
          </a:xfrm>
          <a:prstGeom prst="rect">
            <a:avLst/>
          </a:prstGeom>
        </p:spPr>
        <p:txBody>
          <a:bodyPr lIns="0" rIns="0" tIns="0" bIns="0">
            <a:normAutofit/>
          </a:bodyPr>
          <a:p>
            <a:endParaRPr b="0" lang="en-US" sz="3200" spc="-1" strike="noStrike">
              <a:latin typeface="Arial"/>
            </a:endParaRPr>
          </a:p>
        </p:txBody>
      </p:sp>
      <p:sp>
        <p:nvSpPr>
          <p:cNvPr id="97" name="PlaceHolder 5"/>
          <p:cNvSpPr>
            <a:spLocks noGrp="1"/>
          </p:cNvSpPr>
          <p:nvPr>
            <p:ph type="body"/>
          </p:nvPr>
        </p:nvSpPr>
        <p:spPr>
          <a:xfrm>
            <a:off x="1280160" y="3614400"/>
            <a:ext cx="2119680" cy="1391040"/>
          </a:xfrm>
          <a:prstGeom prst="rect">
            <a:avLst/>
          </a:prstGeom>
        </p:spPr>
        <p:txBody>
          <a:bodyPr lIns="0" rIns="0" tIns="0" bIns="0">
            <a:normAutofit/>
          </a:bodyPr>
          <a:p>
            <a:endParaRPr b="0" lang="en-US" sz="3200" spc="-1" strike="noStrike">
              <a:latin typeface="Arial"/>
            </a:endParaRPr>
          </a:p>
        </p:txBody>
      </p:sp>
      <p:sp>
        <p:nvSpPr>
          <p:cNvPr id="98" name="PlaceHolder 6"/>
          <p:cNvSpPr>
            <a:spLocks noGrp="1"/>
          </p:cNvSpPr>
          <p:nvPr>
            <p:ph type="body"/>
          </p:nvPr>
        </p:nvSpPr>
        <p:spPr>
          <a:xfrm>
            <a:off x="3506040" y="3614400"/>
            <a:ext cx="2119680" cy="1391040"/>
          </a:xfrm>
          <a:prstGeom prst="rect">
            <a:avLst/>
          </a:prstGeom>
        </p:spPr>
        <p:txBody>
          <a:bodyPr lIns="0" rIns="0" tIns="0" bIns="0">
            <a:normAutofit/>
          </a:bodyPr>
          <a:p>
            <a:endParaRPr b="0" lang="en-US" sz="3200" spc="-1" strike="noStrike">
              <a:latin typeface="Arial"/>
            </a:endParaRPr>
          </a:p>
        </p:txBody>
      </p:sp>
      <p:sp>
        <p:nvSpPr>
          <p:cNvPr id="99" name="PlaceHolder 7"/>
          <p:cNvSpPr>
            <a:spLocks noGrp="1"/>
          </p:cNvSpPr>
          <p:nvPr>
            <p:ph type="body"/>
          </p:nvPr>
        </p:nvSpPr>
        <p:spPr>
          <a:xfrm>
            <a:off x="5732280" y="3614400"/>
            <a:ext cx="211968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17" name="PlaceHolder 2"/>
          <p:cNvSpPr>
            <a:spLocks noGrp="1"/>
          </p:cNvSpPr>
          <p:nvPr>
            <p:ph type="body"/>
          </p:nvPr>
        </p:nvSpPr>
        <p:spPr>
          <a:xfrm>
            <a:off x="1280160" y="2090880"/>
            <a:ext cx="6583320" cy="29163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19" name="PlaceHolder 2"/>
          <p:cNvSpPr>
            <a:spLocks noGrp="1"/>
          </p:cNvSpPr>
          <p:nvPr>
            <p:ph type="body"/>
          </p:nvPr>
        </p:nvSpPr>
        <p:spPr>
          <a:xfrm>
            <a:off x="1280160" y="2090880"/>
            <a:ext cx="3212640" cy="291636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4653720" y="2090880"/>
            <a:ext cx="3212640" cy="29163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1280160" y="1114920"/>
            <a:ext cx="6583320" cy="38912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1280160" y="2090880"/>
            <a:ext cx="3212640" cy="13910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653720" y="2090880"/>
            <a:ext cx="3212640" cy="2916360"/>
          </a:xfrm>
          <a:prstGeom prst="rect">
            <a:avLst/>
          </a:prstGeom>
        </p:spPr>
        <p:txBody>
          <a:bodyPr lIns="0" rIns="0" tIns="0" bIns="0">
            <a:normAutofit/>
          </a:bodyPr>
          <a:p>
            <a:endParaRPr b="0" lang="en-US" sz="3200" spc="-1" strike="noStrike">
              <a:latin typeface="Arial"/>
            </a:endParaRPr>
          </a:p>
        </p:txBody>
      </p:sp>
      <p:sp>
        <p:nvSpPr>
          <p:cNvPr id="26" name="PlaceHolder 4"/>
          <p:cNvSpPr>
            <a:spLocks noGrp="1"/>
          </p:cNvSpPr>
          <p:nvPr>
            <p:ph type="body"/>
          </p:nvPr>
        </p:nvSpPr>
        <p:spPr>
          <a:xfrm>
            <a:off x="1280160" y="3614400"/>
            <a:ext cx="321264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28" name="PlaceHolder 2"/>
          <p:cNvSpPr>
            <a:spLocks noGrp="1"/>
          </p:cNvSpPr>
          <p:nvPr>
            <p:ph type="body"/>
          </p:nvPr>
        </p:nvSpPr>
        <p:spPr>
          <a:xfrm>
            <a:off x="1280160" y="2090880"/>
            <a:ext cx="3212640" cy="2916360"/>
          </a:xfrm>
          <a:prstGeom prst="rect">
            <a:avLst/>
          </a:prstGeom>
        </p:spPr>
        <p:txBody>
          <a:bodyPr lIns="0" rIns="0" tIns="0" bIns="0">
            <a:normAutofit/>
          </a:bodyPr>
          <a:p>
            <a:endParaRPr b="0" lang="en-US" sz="3200" spc="-1" strike="noStrike">
              <a:latin typeface="Arial"/>
            </a:endParaRPr>
          </a:p>
        </p:txBody>
      </p:sp>
      <p:sp>
        <p:nvSpPr>
          <p:cNvPr id="29" name="PlaceHolder 3"/>
          <p:cNvSpPr>
            <a:spLocks noGrp="1"/>
          </p:cNvSpPr>
          <p:nvPr>
            <p:ph type="body"/>
          </p:nvPr>
        </p:nvSpPr>
        <p:spPr>
          <a:xfrm>
            <a:off x="4653720" y="2090880"/>
            <a:ext cx="3212640" cy="1391040"/>
          </a:xfrm>
          <a:prstGeom prst="rect">
            <a:avLst/>
          </a:prstGeom>
        </p:spPr>
        <p:txBody>
          <a:bodyPr lIns="0" rIns="0" tIns="0" bIns="0">
            <a:normAutofit/>
          </a:bodyPr>
          <a:p>
            <a:endParaRPr b="0" lang="en-US" sz="3200" spc="-1" strike="noStrike">
              <a:latin typeface="Arial"/>
            </a:endParaRPr>
          </a:p>
        </p:txBody>
      </p:sp>
      <p:sp>
        <p:nvSpPr>
          <p:cNvPr id="30" name="PlaceHolder 4"/>
          <p:cNvSpPr>
            <a:spLocks noGrp="1"/>
          </p:cNvSpPr>
          <p:nvPr>
            <p:ph type="body"/>
          </p:nvPr>
        </p:nvSpPr>
        <p:spPr>
          <a:xfrm>
            <a:off x="4653720" y="3614400"/>
            <a:ext cx="3212640" cy="1391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80160" y="1114920"/>
            <a:ext cx="6583320" cy="83916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1280160" y="2090880"/>
            <a:ext cx="3212640" cy="13910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4653720" y="2090880"/>
            <a:ext cx="3212640" cy="13910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1280160" y="3614400"/>
            <a:ext cx="6583320" cy="13910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bmp"/><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bmp"/><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Rectangle 1"/>
          <p:cNvSpPr/>
          <p:nvPr/>
        </p:nvSpPr>
        <p:spPr>
          <a:xfrm>
            <a:off x="0" y="0"/>
            <a:ext cx="9144000" cy="6858000"/>
          </a:xfrm>
          <a:prstGeom prst="rect">
            <a:avLst/>
          </a:prstGeom>
          <a:solidFill>
            <a:srgbClr val="006699"/>
          </a:solidFill>
          <a:ln>
            <a:noFill/>
          </a:ln>
        </p:spPr>
      </p:sp>
      <p:grpSp>
        <p:nvGrpSpPr>
          <p:cNvPr id="1" name="Group 2"/>
          <p:cNvGrpSpPr/>
          <p:nvPr/>
        </p:nvGrpSpPr>
        <p:grpSpPr>
          <a:xfrm>
            <a:off x="0" y="0"/>
            <a:ext cx="1524240" cy="6856560"/>
            <a:chOff x="0" y="0"/>
            <a:chExt cx="1524240" cy="6856560"/>
          </a:xfrm>
        </p:grpSpPr>
        <p:sp>
          <p:nvSpPr>
            <p:cNvPr id="2" name="Rectangle 3"/>
            <p:cNvSpPr/>
            <p:nvPr/>
          </p:nvSpPr>
          <p:spPr>
            <a:xfrm>
              <a:off x="0" y="0"/>
              <a:ext cx="1219320" cy="6856560"/>
            </a:xfrm>
            <a:prstGeom prst="rect">
              <a:avLst/>
            </a:prstGeom>
            <a:blipFill rotWithShape="0">
              <a:blip r:embed="rId2"/>
              <a:tile/>
            </a:blipFill>
            <a:ln>
              <a:noFill/>
            </a:ln>
          </p:spPr>
        </p:sp>
        <p:sp>
          <p:nvSpPr>
            <p:cNvPr id="3" name="Rectangle 4"/>
            <p:cNvSpPr/>
            <p:nvPr/>
          </p:nvSpPr>
          <p:spPr>
            <a:xfrm>
              <a:off x="1219320" y="0"/>
              <a:ext cx="304920" cy="6856560"/>
            </a:xfrm>
            <a:prstGeom prst="rect">
              <a:avLst/>
            </a:prstGeom>
            <a:gradFill rotWithShape="0">
              <a:gsLst>
                <a:gs pos="0">
                  <a:srgbClr val="00354e"/>
                </a:gs>
                <a:gs pos="100000">
                  <a:srgbClr val="006699"/>
                </a:gs>
              </a:gsLst>
              <a:lin ang="0"/>
            </a:gradFill>
            <a:ln>
              <a:noFill/>
            </a:ln>
          </p:spPr>
        </p:sp>
        <p:sp>
          <p:nvSpPr>
            <p:cNvPr id="4" name="Rectangle 5"/>
            <p:cNvSpPr/>
            <p:nvPr/>
          </p:nvSpPr>
          <p:spPr>
            <a:xfrm>
              <a:off x="304920" y="380880"/>
              <a:ext cx="914400" cy="3276720"/>
            </a:xfrm>
            <a:prstGeom prst="rect">
              <a:avLst/>
            </a:prstGeom>
            <a:solidFill>
              <a:srgbClr val="6699ff">
                <a:alpha val="50000"/>
              </a:srgbClr>
            </a:solidFill>
            <a:ln>
              <a:noFill/>
            </a:ln>
          </p:spPr>
        </p:sp>
        <p:sp>
          <p:nvSpPr>
            <p:cNvPr id="5" name="Rectangle 6"/>
            <p:cNvSpPr/>
            <p:nvPr/>
          </p:nvSpPr>
          <p:spPr>
            <a:xfrm>
              <a:off x="0" y="1523880"/>
              <a:ext cx="1219320" cy="838080"/>
            </a:xfrm>
            <a:prstGeom prst="rect">
              <a:avLst/>
            </a:prstGeom>
            <a:solidFill>
              <a:srgbClr val="5e6fd4">
                <a:alpha val="50000"/>
              </a:srgbClr>
            </a:solidFill>
            <a:ln>
              <a:noFill/>
            </a:ln>
          </p:spPr>
        </p:sp>
        <p:sp>
          <p:nvSpPr>
            <p:cNvPr id="6" name="Rectangle 7"/>
            <p:cNvSpPr/>
            <p:nvPr/>
          </p:nvSpPr>
          <p:spPr>
            <a:xfrm>
              <a:off x="762120" y="685800"/>
              <a:ext cx="228600" cy="6019920"/>
            </a:xfrm>
            <a:prstGeom prst="rect">
              <a:avLst/>
            </a:prstGeom>
            <a:solidFill>
              <a:srgbClr val="ccccff">
                <a:alpha val="50000"/>
              </a:srgbClr>
            </a:solidFill>
            <a:ln>
              <a:noFill/>
            </a:ln>
          </p:spPr>
        </p:sp>
        <p:sp>
          <p:nvSpPr>
            <p:cNvPr id="7" name="Ellipse 8"/>
            <p:cNvSpPr/>
            <p:nvPr/>
          </p:nvSpPr>
          <p:spPr>
            <a:xfrm>
              <a:off x="0" y="1066680"/>
              <a:ext cx="1066680" cy="990720"/>
            </a:xfrm>
            <a:prstGeom prst="ellipse">
              <a:avLst/>
            </a:prstGeom>
            <a:solidFill>
              <a:srgbClr val="006699">
                <a:alpha val="50000"/>
              </a:srgbClr>
            </a:solidFill>
            <a:ln>
              <a:noFill/>
            </a:ln>
          </p:spPr>
        </p:sp>
        <p:sp>
          <p:nvSpPr>
            <p:cNvPr id="8" name="Rectangle 9"/>
            <p:cNvSpPr/>
            <p:nvPr/>
          </p:nvSpPr>
          <p:spPr>
            <a:xfrm>
              <a:off x="0" y="4800600"/>
              <a:ext cx="838080" cy="152280"/>
            </a:xfrm>
            <a:prstGeom prst="rect">
              <a:avLst/>
            </a:prstGeom>
            <a:solidFill>
              <a:srgbClr val="006699">
                <a:alpha val="50000"/>
              </a:srgbClr>
            </a:solidFill>
            <a:ln>
              <a:noFill/>
            </a:ln>
          </p:spPr>
        </p:sp>
        <p:sp>
          <p:nvSpPr>
            <p:cNvPr id="9" name="Rectangle 10"/>
            <p:cNvSpPr/>
            <p:nvPr/>
          </p:nvSpPr>
          <p:spPr>
            <a:xfrm>
              <a:off x="0" y="5105520"/>
              <a:ext cx="838080" cy="152280"/>
            </a:xfrm>
            <a:prstGeom prst="rect">
              <a:avLst/>
            </a:prstGeom>
            <a:solidFill>
              <a:srgbClr val="006699">
                <a:alpha val="50000"/>
              </a:srgbClr>
            </a:solidFill>
            <a:ln>
              <a:noFill/>
            </a:ln>
          </p:spPr>
        </p:sp>
        <p:sp>
          <p:nvSpPr>
            <p:cNvPr id="10" name="Rectangle 11"/>
            <p:cNvSpPr/>
            <p:nvPr/>
          </p:nvSpPr>
          <p:spPr>
            <a:xfrm>
              <a:off x="0" y="5410080"/>
              <a:ext cx="838080" cy="152280"/>
            </a:xfrm>
            <a:prstGeom prst="rect">
              <a:avLst/>
            </a:prstGeom>
            <a:solidFill>
              <a:srgbClr val="006699">
                <a:alpha val="50000"/>
              </a:srgbClr>
            </a:solidFill>
            <a:ln>
              <a:noFill/>
            </a:ln>
          </p:spPr>
        </p:sp>
        <p:sp>
          <p:nvSpPr>
            <p:cNvPr id="11" name="Freeform 12"/>
            <p:cNvSpPr/>
            <p:nvPr/>
          </p:nvSpPr>
          <p:spPr>
            <a:xfrm>
              <a:off x="914400" y="3580560"/>
              <a:ext cx="316440" cy="1830240"/>
            </a:xfrm>
            <a:custGeom>
              <a:avLst/>
              <a:gdLst/>
              <a:ahLst/>
              <a:rect l="0" t="0" r="r" b="b"/>
              <a:pathLst>
                <a:path w="879" h="5084">
                  <a:moveTo>
                    <a:pt x="863" y="2540"/>
                  </a:moveTo>
                  <a:lnTo>
                    <a:pt x="824" y="0"/>
                  </a:lnTo>
                  <a:lnTo>
                    <a:pt x="824" y="0"/>
                  </a:lnTo>
                  <a:cubicBezTo>
                    <a:pt x="679" y="19"/>
                    <a:pt x="557" y="124"/>
                    <a:pt x="432" y="338"/>
                  </a:cubicBezTo>
                  <a:cubicBezTo>
                    <a:pt x="294" y="572"/>
                    <a:pt x="195" y="863"/>
                    <a:pt x="116" y="1269"/>
                  </a:cubicBezTo>
                  <a:cubicBezTo>
                    <a:pt x="36" y="1674"/>
                    <a:pt x="0" y="2072"/>
                    <a:pt x="0" y="2540"/>
                  </a:cubicBezTo>
                  <a:cubicBezTo>
                    <a:pt x="0" y="3009"/>
                    <a:pt x="36" y="3406"/>
                    <a:pt x="116" y="3812"/>
                  </a:cubicBezTo>
                  <a:cubicBezTo>
                    <a:pt x="195" y="4217"/>
                    <a:pt x="294" y="4509"/>
                    <a:pt x="432" y="4743"/>
                  </a:cubicBezTo>
                  <a:cubicBezTo>
                    <a:pt x="569" y="4977"/>
                    <a:pt x="704" y="5083"/>
                    <a:pt x="863" y="5083"/>
                  </a:cubicBezTo>
                  <a:cubicBezTo>
                    <a:pt x="868" y="5083"/>
                    <a:pt x="873" y="5083"/>
                    <a:pt x="878" y="5083"/>
                  </a:cubicBezTo>
                  <a:lnTo>
                    <a:pt x="863" y="2540"/>
                  </a:lnTo>
                </a:path>
              </a:pathLst>
            </a:custGeom>
            <a:solidFill>
              <a:srgbClr val="5e6fd4">
                <a:alpha val="50000"/>
              </a:srgbClr>
            </a:solidFill>
            <a:ln>
              <a:noFill/>
            </a:ln>
          </p:spPr>
        </p:sp>
      </p:grpSp>
      <p:sp>
        <p:nvSpPr>
          <p:cNvPr id="12" name="PlaceHolder 13"/>
          <p:cNvSpPr>
            <a:spLocks noGrp="1"/>
          </p:cNvSpPr>
          <p:nvPr>
            <p:ph type="title"/>
          </p:nvPr>
        </p:nvSpPr>
        <p:spPr>
          <a:xfrm>
            <a:off x="1280160" y="1114920"/>
            <a:ext cx="6583320" cy="83916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3" name="PlaceHolder 14"/>
          <p:cNvSpPr>
            <a:spLocks noGrp="1"/>
          </p:cNvSpPr>
          <p:nvPr>
            <p:ph type="body"/>
          </p:nvPr>
        </p:nvSpPr>
        <p:spPr>
          <a:xfrm>
            <a:off x="1280160" y="2090880"/>
            <a:ext cx="6583320" cy="29163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Rectangle 1"/>
          <p:cNvSpPr/>
          <p:nvPr/>
        </p:nvSpPr>
        <p:spPr>
          <a:xfrm>
            <a:off x="0" y="0"/>
            <a:ext cx="9144000" cy="6858000"/>
          </a:xfrm>
          <a:prstGeom prst="rect">
            <a:avLst/>
          </a:prstGeom>
          <a:solidFill>
            <a:srgbClr val="006699"/>
          </a:solidFill>
          <a:ln>
            <a:noFill/>
          </a:ln>
        </p:spPr>
      </p:sp>
      <p:grpSp>
        <p:nvGrpSpPr>
          <p:cNvPr id="51" name="Group 2"/>
          <p:cNvGrpSpPr/>
          <p:nvPr/>
        </p:nvGrpSpPr>
        <p:grpSpPr>
          <a:xfrm>
            <a:off x="0" y="0"/>
            <a:ext cx="1524240" cy="6856560"/>
            <a:chOff x="0" y="0"/>
            <a:chExt cx="1524240" cy="6856560"/>
          </a:xfrm>
        </p:grpSpPr>
        <p:sp>
          <p:nvSpPr>
            <p:cNvPr id="52" name="Rectangle 3"/>
            <p:cNvSpPr/>
            <p:nvPr/>
          </p:nvSpPr>
          <p:spPr>
            <a:xfrm>
              <a:off x="0" y="0"/>
              <a:ext cx="1219320" cy="6856560"/>
            </a:xfrm>
            <a:prstGeom prst="rect">
              <a:avLst/>
            </a:prstGeom>
            <a:blipFill rotWithShape="0">
              <a:blip r:embed="rId2"/>
              <a:tile/>
            </a:blipFill>
            <a:ln>
              <a:noFill/>
            </a:ln>
          </p:spPr>
        </p:sp>
        <p:sp>
          <p:nvSpPr>
            <p:cNvPr id="53" name="Rectangle 4"/>
            <p:cNvSpPr/>
            <p:nvPr/>
          </p:nvSpPr>
          <p:spPr>
            <a:xfrm>
              <a:off x="1219320" y="0"/>
              <a:ext cx="304920" cy="6856560"/>
            </a:xfrm>
            <a:prstGeom prst="rect">
              <a:avLst/>
            </a:prstGeom>
            <a:gradFill rotWithShape="0">
              <a:gsLst>
                <a:gs pos="0">
                  <a:srgbClr val="00354e"/>
                </a:gs>
                <a:gs pos="100000">
                  <a:srgbClr val="006699"/>
                </a:gs>
              </a:gsLst>
              <a:lin ang="0"/>
            </a:gradFill>
            <a:ln>
              <a:noFill/>
            </a:ln>
          </p:spPr>
        </p:sp>
        <p:sp>
          <p:nvSpPr>
            <p:cNvPr id="54" name="Rectangle 5"/>
            <p:cNvSpPr/>
            <p:nvPr/>
          </p:nvSpPr>
          <p:spPr>
            <a:xfrm>
              <a:off x="304920" y="380880"/>
              <a:ext cx="914400" cy="3276720"/>
            </a:xfrm>
            <a:prstGeom prst="rect">
              <a:avLst/>
            </a:prstGeom>
            <a:solidFill>
              <a:srgbClr val="6699ff">
                <a:alpha val="50000"/>
              </a:srgbClr>
            </a:solidFill>
            <a:ln>
              <a:noFill/>
            </a:ln>
          </p:spPr>
        </p:sp>
        <p:sp>
          <p:nvSpPr>
            <p:cNvPr id="55" name="Rectangle 6"/>
            <p:cNvSpPr/>
            <p:nvPr/>
          </p:nvSpPr>
          <p:spPr>
            <a:xfrm>
              <a:off x="0" y="1523880"/>
              <a:ext cx="1219320" cy="838080"/>
            </a:xfrm>
            <a:prstGeom prst="rect">
              <a:avLst/>
            </a:prstGeom>
            <a:solidFill>
              <a:srgbClr val="5e6fd4">
                <a:alpha val="50000"/>
              </a:srgbClr>
            </a:solidFill>
            <a:ln>
              <a:noFill/>
            </a:ln>
          </p:spPr>
        </p:sp>
        <p:sp>
          <p:nvSpPr>
            <p:cNvPr id="56" name="Rectangle 7"/>
            <p:cNvSpPr/>
            <p:nvPr/>
          </p:nvSpPr>
          <p:spPr>
            <a:xfrm>
              <a:off x="762120" y="685800"/>
              <a:ext cx="228600" cy="6019920"/>
            </a:xfrm>
            <a:prstGeom prst="rect">
              <a:avLst/>
            </a:prstGeom>
            <a:solidFill>
              <a:srgbClr val="ccccff">
                <a:alpha val="50000"/>
              </a:srgbClr>
            </a:solidFill>
            <a:ln>
              <a:noFill/>
            </a:ln>
          </p:spPr>
        </p:sp>
        <p:sp>
          <p:nvSpPr>
            <p:cNvPr id="57" name="Ellipse 8"/>
            <p:cNvSpPr/>
            <p:nvPr/>
          </p:nvSpPr>
          <p:spPr>
            <a:xfrm>
              <a:off x="0" y="1066680"/>
              <a:ext cx="1066680" cy="990720"/>
            </a:xfrm>
            <a:prstGeom prst="ellipse">
              <a:avLst/>
            </a:prstGeom>
            <a:solidFill>
              <a:srgbClr val="006699">
                <a:alpha val="50000"/>
              </a:srgbClr>
            </a:solidFill>
            <a:ln>
              <a:noFill/>
            </a:ln>
          </p:spPr>
        </p:sp>
        <p:sp>
          <p:nvSpPr>
            <p:cNvPr id="58" name="Rectangle 9"/>
            <p:cNvSpPr/>
            <p:nvPr/>
          </p:nvSpPr>
          <p:spPr>
            <a:xfrm>
              <a:off x="0" y="4800600"/>
              <a:ext cx="838080" cy="152280"/>
            </a:xfrm>
            <a:prstGeom prst="rect">
              <a:avLst/>
            </a:prstGeom>
            <a:solidFill>
              <a:srgbClr val="006699">
                <a:alpha val="50000"/>
              </a:srgbClr>
            </a:solidFill>
            <a:ln>
              <a:noFill/>
            </a:ln>
          </p:spPr>
        </p:sp>
        <p:sp>
          <p:nvSpPr>
            <p:cNvPr id="59" name="Rectangle 10"/>
            <p:cNvSpPr/>
            <p:nvPr/>
          </p:nvSpPr>
          <p:spPr>
            <a:xfrm>
              <a:off x="0" y="5105520"/>
              <a:ext cx="838080" cy="152280"/>
            </a:xfrm>
            <a:prstGeom prst="rect">
              <a:avLst/>
            </a:prstGeom>
            <a:solidFill>
              <a:srgbClr val="006699">
                <a:alpha val="50000"/>
              </a:srgbClr>
            </a:solidFill>
            <a:ln>
              <a:noFill/>
            </a:ln>
          </p:spPr>
        </p:sp>
        <p:sp>
          <p:nvSpPr>
            <p:cNvPr id="60" name="Rectangle 11"/>
            <p:cNvSpPr/>
            <p:nvPr/>
          </p:nvSpPr>
          <p:spPr>
            <a:xfrm>
              <a:off x="0" y="5410080"/>
              <a:ext cx="838080" cy="152280"/>
            </a:xfrm>
            <a:prstGeom prst="rect">
              <a:avLst/>
            </a:prstGeom>
            <a:solidFill>
              <a:srgbClr val="006699">
                <a:alpha val="50000"/>
              </a:srgbClr>
            </a:solidFill>
            <a:ln>
              <a:noFill/>
            </a:ln>
          </p:spPr>
        </p:sp>
        <p:sp>
          <p:nvSpPr>
            <p:cNvPr id="61" name="Freeform 12"/>
            <p:cNvSpPr/>
            <p:nvPr/>
          </p:nvSpPr>
          <p:spPr>
            <a:xfrm>
              <a:off x="914400" y="3580560"/>
              <a:ext cx="316440" cy="1830240"/>
            </a:xfrm>
            <a:custGeom>
              <a:avLst/>
              <a:gdLst/>
              <a:ahLst/>
              <a:rect l="0" t="0" r="r" b="b"/>
              <a:pathLst>
                <a:path w="879" h="5084">
                  <a:moveTo>
                    <a:pt x="863" y="2540"/>
                  </a:moveTo>
                  <a:lnTo>
                    <a:pt x="824" y="0"/>
                  </a:lnTo>
                  <a:lnTo>
                    <a:pt x="824" y="0"/>
                  </a:lnTo>
                  <a:cubicBezTo>
                    <a:pt x="679" y="19"/>
                    <a:pt x="557" y="124"/>
                    <a:pt x="432" y="338"/>
                  </a:cubicBezTo>
                  <a:cubicBezTo>
                    <a:pt x="294" y="572"/>
                    <a:pt x="195" y="863"/>
                    <a:pt x="116" y="1269"/>
                  </a:cubicBezTo>
                  <a:cubicBezTo>
                    <a:pt x="36" y="1674"/>
                    <a:pt x="0" y="2072"/>
                    <a:pt x="0" y="2540"/>
                  </a:cubicBezTo>
                  <a:cubicBezTo>
                    <a:pt x="0" y="3009"/>
                    <a:pt x="36" y="3406"/>
                    <a:pt x="116" y="3812"/>
                  </a:cubicBezTo>
                  <a:cubicBezTo>
                    <a:pt x="195" y="4217"/>
                    <a:pt x="294" y="4509"/>
                    <a:pt x="432" y="4743"/>
                  </a:cubicBezTo>
                  <a:cubicBezTo>
                    <a:pt x="569" y="4977"/>
                    <a:pt x="704" y="5083"/>
                    <a:pt x="863" y="5083"/>
                  </a:cubicBezTo>
                  <a:cubicBezTo>
                    <a:pt x="868" y="5083"/>
                    <a:pt x="873" y="5083"/>
                    <a:pt x="878" y="5083"/>
                  </a:cubicBezTo>
                  <a:lnTo>
                    <a:pt x="863" y="2540"/>
                  </a:lnTo>
                </a:path>
              </a:pathLst>
            </a:custGeom>
            <a:solidFill>
              <a:srgbClr val="5e6fd4">
                <a:alpha val="50000"/>
              </a:srgbClr>
            </a:solidFill>
            <a:ln>
              <a:noFill/>
            </a:ln>
          </p:spPr>
        </p:sp>
      </p:grpSp>
      <p:sp>
        <p:nvSpPr>
          <p:cNvPr id="62" name="PlaceHolder 13"/>
          <p:cNvSpPr>
            <a:spLocks noGrp="1"/>
          </p:cNvSpPr>
          <p:nvPr>
            <p:ph type="title"/>
          </p:nvPr>
        </p:nvSpPr>
        <p:spPr>
          <a:xfrm>
            <a:off x="1280160" y="1114920"/>
            <a:ext cx="6583320" cy="83916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63" name="PlaceHolder 14"/>
          <p:cNvSpPr>
            <a:spLocks noGrp="1"/>
          </p:cNvSpPr>
          <p:nvPr>
            <p:ph type="body"/>
          </p:nvPr>
        </p:nvSpPr>
        <p:spPr>
          <a:xfrm>
            <a:off x="1280160" y="2090880"/>
            <a:ext cx="6583320" cy="29163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bmp"/><Relationship Id="rId2" Type="http://schemas.openxmlformats.org/officeDocument/2006/relationships/image" Target="../media/image10.bmp"/><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13.wmf"/><Relationship Id="rId4"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5.wmf"/><Relationship Id="rId2" Type="http://schemas.openxmlformats.org/officeDocument/2006/relationships/image" Target="../media/image16.wmf"/><Relationship Id="rId3" Type="http://schemas.openxmlformats.org/officeDocument/2006/relationships/image" Target="../media/image17.bmp"/><Relationship Id="rId4"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8.wmf"/><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png"/><Relationship Id="rId3" Type="http://schemas.openxmlformats.org/officeDocument/2006/relationships/image" Target="../media/image21.wmf"/><Relationship Id="rId4" Type="http://schemas.openxmlformats.org/officeDocument/2006/relationships/image" Target="../media/image22.wmf"/><Relationship Id="rId5" Type="http://schemas.openxmlformats.org/officeDocument/2006/relationships/image" Target="../media/image23.wmf"/><Relationship Id="rId6" Type="http://schemas.openxmlformats.org/officeDocument/2006/relationships/image" Target="../media/image24.wmf"/><Relationship Id="rId7"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5.wmf"/><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6.wmf"/><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27.wmf"/><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8.wmf"/><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29.wmf"/><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30.wmf"/><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31.wmf"/><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32.wmf"/><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33.wmf"/><Relationship Id="rId2" Type="http://schemas.openxmlformats.org/officeDocument/2006/relationships/image" Target="../media/image34.wmf"/><Relationship Id="rId3"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35.wmf"/><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36.wmf"/><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37.wmf"/><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38.wmf"/><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image" Target="../media/image39.wmf"/><Relationship Id="rId2"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image" Target="../media/image40.wmf"/><Relationship Id="rId2"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image" Target="../media/image41.wmf"/><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image" Target="../media/image42.wmf"/><Relationship Id="rId2"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43.wmf"/><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image" Target="../media/image45.bmp"/><Relationship Id="rId2"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46.wmf"/><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47.wmf"/><Relationship Id="rId2"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image" Target="../media/image48.wmf"/><Relationship Id="rId2"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image" Target="../media/image49.wmf"/><Relationship Id="rId2"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5.bmp"/><Relationship Id="rId2" Type="http://schemas.openxmlformats.org/officeDocument/2006/relationships/image" Target="../media/image6.bmp"/><Relationship Id="rId3" Type="http://schemas.openxmlformats.org/officeDocument/2006/relationships/image" Target="../media/image7.bmp"/><Relationship Id="rId4" Type="http://schemas.openxmlformats.org/officeDocument/2006/relationships/image" Target="../media/image8.bmp"/><Relationship Id="rId5"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1371600" y="2286000"/>
            <a:ext cx="7467480" cy="1143000"/>
          </a:xfrm>
          <a:prstGeom prst="rect">
            <a:avLst/>
          </a:prstGeom>
          <a:noFill/>
          <a:ln>
            <a:noFill/>
          </a:ln>
        </p:spPr>
        <p:txBody>
          <a:bodyPr lIns="0" rIns="0" tIns="0" bIns="0"/>
          <a:p>
            <a:pPr algn="ctr">
              <a:lnSpc>
                <a:spcPct val="100000"/>
              </a:lnSpc>
            </a:pPr>
            <a:r>
              <a:rPr b="0" lang="en-US" sz="4400" spc="-1" strike="noStrike">
                <a:solidFill>
                  <a:srgbClr val="000000"/>
                </a:solidFill>
                <a:latin typeface="Times New Roman"/>
                <a:ea typeface="Times New Roman"/>
              </a:rPr>
              <a:t>Mikrobiologie</a:t>
            </a:r>
            <a:endParaRPr b="0" lang="en-US" sz="4400" spc="-1" strike="noStrike">
              <a:latin typeface="Arial"/>
            </a:endParaRPr>
          </a:p>
        </p:txBody>
      </p:sp>
      <p:sp>
        <p:nvSpPr>
          <p:cNvPr id="101" name="TextShape 2"/>
          <p:cNvSpPr txBox="1"/>
          <p:nvPr/>
        </p:nvSpPr>
        <p:spPr>
          <a:xfrm>
            <a:off x="1371600" y="3886200"/>
            <a:ext cx="6400800" cy="1752480"/>
          </a:xfrm>
          <a:prstGeom prst="rect">
            <a:avLst/>
          </a:prstGeom>
          <a:noFill/>
          <a:ln>
            <a:noFill/>
          </a:ln>
        </p:spPr>
        <p:txBody>
          <a:bodyPr lIns="0" rIns="0" tIns="0" bIns="0"/>
          <a:p>
            <a:pPr marL="343080" indent="-343080" algn="ctr">
              <a:lnSpc>
                <a:spcPct val="100000"/>
              </a:lnSpc>
              <a:spcBef>
                <a:spcPts val="479"/>
              </a:spcBef>
            </a:pPr>
            <a:r>
              <a:rPr b="0" lang="en-US" sz="3200" spc="-1" strike="noStrike">
                <a:solidFill>
                  <a:srgbClr val="000000"/>
                </a:solidFill>
                <a:latin typeface="Times New Roman"/>
                <a:ea typeface="Times New Roman"/>
              </a:rPr>
              <a:t>nach Prof. Hartmann</a:t>
            </a:r>
            <a:endParaRPr b="0" lang="en-US" sz="3200" spc="-1" strike="noStrike">
              <a:latin typeface="Arial"/>
            </a:endParaRPr>
          </a:p>
          <a:p>
            <a:pPr marL="343080" indent="-343080" algn="ctr">
              <a:lnSpc>
                <a:spcPct val="100000"/>
              </a:lnSpc>
              <a:spcBef>
                <a:spcPts val="479"/>
              </a:spcBef>
            </a:pPr>
            <a:r>
              <a:rPr b="0" lang="en-US" sz="3200" spc="-1" strike="noStrike">
                <a:solidFill>
                  <a:srgbClr val="000000"/>
                </a:solidFill>
                <a:latin typeface="Times New Roman"/>
                <a:ea typeface="Times New Roman"/>
              </a:rPr>
              <a:t>©1998 by Alexander Voigts</a:t>
            </a:r>
            <a:endParaRPr b="0" lang="en-US" sz="3200" spc="-1" strike="noStrike">
              <a:latin typeface="Arial"/>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73" name="Group 1"/>
          <p:cNvGrpSpPr/>
          <p:nvPr/>
        </p:nvGrpSpPr>
        <p:grpSpPr>
          <a:xfrm>
            <a:off x="1557360" y="0"/>
            <a:ext cx="7585560" cy="6155280"/>
            <a:chOff x="1557360" y="0"/>
            <a:chExt cx="7585560" cy="6155280"/>
          </a:xfrm>
        </p:grpSpPr>
        <p:sp>
          <p:nvSpPr>
            <p:cNvPr id="174" name="Ellipse 2"/>
            <p:cNvSpPr/>
            <p:nvPr/>
          </p:nvSpPr>
          <p:spPr>
            <a:xfrm>
              <a:off x="3200400" y="365040"/>
              <a:ext cx="1066680" cy="1752480"/>
            </a:xfrm>
            <a:prstGeom prst="ellipse">
              <a:avLst/>
            </a:prstGeom>
            <a:gradFill rotWithShape="0">
              <a:gsLst>
                <a:gs pos="0">
                  <a:srgbClr val="cebcc8"/>
                </a:gs>
                <a:gs pos="100000">
                  <a:srgbClr val="c9bd8e"/>
                </a:gs>
              </a:gsLst>
              <a:path path="rect"/>
            </a:gradFill>
            <a:ln w="12600">
              <a:solidFill>
                <a:srgbClr val="eaeaea"/>
              </a:solidFill>
              <a:round/>
            </a:ln>
          </p:spPr>
        </p:sp>
        <p:sp>
          <p:nvSpPr>
            <p:cNvPr id="175" name="Freeform 3"/>
            <p:cNvSpPr/>
            <p:nvPr/>
          </p:nvSpPr>
          <p:spPr>
            <a:xfrm>
              <a:off x="3424320" y="1592280"/>
              <a:ext cx="691200" cy="450000"/>
            </a:xfrm>
            <a:custGeom>
              <a:avLst/>
              <a:gdLst/>
              <a:ahLst/>
              <a:rect l="0" t="0" r="r" b="b"/>
              <a:pathLst>
                <a:path w="1920" h="1250">
                  <a:moveTo>
                    <a:pt x="502" y="241"/>
                  </a:moveTo>
                  <a:lnTo>
                    <a:pt x="705" y="140"/>
                  </a:lnTo>
                  <a:lnTo>
                    <a:pt x="832" y="89"/>
                  </a:lnTo>
                  <a:lnTo>
                    <a:pt x="1000" y="44"/>
                  </a:lnTo>
                  <a:lnTo>
                    <a:pt x="1127" y="0"/>
                  </a:lnTo>
                  <a:lnTo>
                    <a:pt x="1249" y="0"/>
                  </a:lnTo>
                  <a:lnTo>
                    <a:pt x="1335" y="0"/>
                  </a:lnTo>
                  <a:lnTo>
                    <a:pt x="1335" y="140"/>
                  </a:lnTo>
                  <a:lnTo>
                    <a:pt x="1457" y="89"/>
                  </a:lnTo>
                  <a:lnTo>
                    <a:pt x="1584" y="44"/>
                  </a:lnTo>
                  <a:lnTo>
                    <a:pt x="1751" y="0"/>
                  </a:lnTo>
                  <a:lnTo>
                    <a:pt x="1919" y="89"/>
                  </a:lnTo>
                  <a:lnTo>
                    <a:pt x="1919" y="275"/>
                  </a:lnTo>
                  <a:lnTo>
                    <a:pt x="1919" y="372"/>
                  </a:lnTo>
                  <a:lnTo>
                    <a:pt x="1878" y="557"/>
                  </a:lnTo>
                  <a:lnTo>
                    <a:pt x="1792" y="647"/>
                  </a:lnTo>
                  <a:lnTo>
                    <a:pt x="1665" y="743"/>
                  </a:lnTo>
                  <a:lnTo>
                    <a:pt x="1503" y="877"/>
                  </a:lnTo>
                  <a:lnTo>
                    <a:pt x="1457" y="974"/>
                  </a:lnTo>
                  <a:lnTo>
                    <a:pt x="1335" y="1064"/>
                  </a:lnTo>
                  <a:lnTo>
                    <a:pt x="1249" y="1154"/>
                  </a:lnTo>
                  <a:lnTo>
                    <a:pt x="1041" y="1204"/>
                  </a:lnTo>
                  <a:lnTo>
                    <a:pt x="791" y="1249"/>
                  </a:lnTo>
                  <a:lnTo>
                    <a:pt x="705" y="1249"/>
                  </a:lnTo>
                  <a:lnTo>
                    <a:pt x="537" y="1249"/>
                  </a:lnTo>
                  <a:lnTo>
                    <a:pt x="329" y="1154"/>
                  </a:lnTo>
                  <a:lnTo>
                    <a:pt x="208" y="1064"/>
                  </a:lnTo>
                  <a:lnTo>
                    <a:pt x="121" y="1019"/>
                  </a:lnTo>
                  <a:lnTo>
                    <a:pt x="0" y="922"/>
                  </a:lnTo>
                  <a:lnTo>
                    <a:pt x="40" y="743"/>
                  </a:lnTo>
                  <a:lnTo>
                    <a:pt x="162" y="602"/>
                  </a:lnTo>
                  <a:lnTo>
                    <a:pt x="248" y="506"/>
                  </a:lnTo>
                  <a:lnTo>
                    <a:pt x="502" y="241"/>
                  </a:lnTo>
                </a:path>
              </a:pathLst>
            </a:custGeom>
            <a:solidFill>
              <a:srgbClr val="ff7c80"/>
            </a:solidFill>
            <a:ln>
              <a:noFill/>
            </a:ln>
          </p:spPr>
        </p:sp>
        <p:sp>
          <p:nvSpPr>
            <p:cNvPr id="176" name="Freeform 4"/>
            <p:cNvSpPr/>
            <p:nvPr/>
          </p:nvSpPr>
          <p:spPr>
            <a:xfrm>
              <a:off x="3579840" y="1709640"/>
              <a:ext cx="365760" cy="183240"/>
            </a:xfrm>
            <a:custGeom>
              <a:avLst/>
              <a:gdLst/>
              <a:ahLst/>
              <a:rect l="0" t="0" r="r" b="b"/>
              <a:pathLst>
                <a:path w="1016" h="509">
                  <a:moveTo>
                    <a:pt x="4" y="74"/>
                  </a:moveTo>
                  <a:lnTo>
                    <a:pt x="0" y="256"/>
                  </a:lnTo>
                  <a:lnTo>
                    <a:pt x="74" y="362"/>
                  </a:lnTo>
                  <a:lnTo>
                    <a:pt x="145" y="437"/>
                  </a:lnTo>
                  <a:lnTo>
                    <a:pt x="220" y="472"/>
                  </a:lnTo>
                  <a:lnTo>
                    <a:pt x="326" y="472"/>
                  </a:lnTo>
                  <a:lnTo>
                    <a:pt x="401" y="508"/>
                  </a:lnTo>
                  <a:lnTo>
                    <a:pt x="547" y="508"/>
                  </a:lnTo>
                  <a:lnTo>
                    <a:pt x="728" y="508"/>
                  </a:lnTo>
                  <a:lnTo>
                    <a:pt x="874" y="397"/>
                  </a:lnTo>
                  <a:lnTo>
                    <a:pt x="979" y="327"/>
                  </a:lnTo>
                  <a:lnTo>
                    <a:pt x="1015" y="180"/>
                  </a:lnTo>
                  <a:lnTo>
                    <a:pt x="1015" y="35"/>
                  </a:lnTo>
                  <a:lnTo>
                    <a:pt x="653" y="35"/>
                  </a:lnTo>
                  <a:lnTo>
                    <a:pt x="507" y="35"/>
                  </a:lnTo>
                  <a:lnTo>
                    <a:pt x="361" y="0"/>
                  </a:lnTo>
                  <a:lnTo>
                    <a:pt x="255" y="0"/>
                  </a:lnTo>
                  <a:lnTo>
                    <a:pt x="180" y="70"/>
                  </a:lnTo>
                  <a:lnTo>
                    <a:pt x="4" y="74"/>
                  </a:lnTo>
                </a:path>
              </a:pathLst>
            </a:custGeom>
            <a:solidFill>
              <a:srgbClr val="555144"/>
            </a:solidFill>
            <a:ln>
              <a:noFill/>
            </a:ln>
          </p:spPr>
        </p:sp>
        <p:sp>
          <p:nvSpPr>
            <p:cNvPr id="177" name="Freeform 5"/>
            <p:cNvSpPr/>
            <p:nvPr/>
          </p:nvSpPr>
          <p:spPr>
            <a:xfrm>
              <a:off x="3645000" y="1660680"/>
              <a:ext cx="241920" cy="153000"/>
            </a:xfrm>
            <a:custGeom>
              <a:avLst/>
              <a:gdLst/>
              <a:ahLst/>
              <a:rect l="0" t="0" r="r" b="b"/>
              <a:pathLst>
                <a:path w="672" h="425">
                  <a:moveTo>
                    <a:pt x="32" y="0"/>
                  </a:moveTo>
                  <a:lnTo>
                    <a:pt x="0" y="153"/>
                  </a:lnTo>
                  <a:lnTo>
                    <a:pt x="36" y="261"/>
                  </a:lnTo>
                  <a:lnTo>
                    <a:pt x="134" y="342"/>
                  </a:lnTo>
                  <a:lnTo>
                    <a:pt x="268" y="368"/>
                  </a:lnTo>
                  <a:lnTo>
                    <a:pt x="338" y="235"/>
                  </a:lnTo>
                  <a:lnTo>
                    <a:pt x="370" y="290"/>
                  </a:lnTo>
                  <a:lnTo>
                    <a:pt x="370" y="368"/>
                  </a:lnTo>
                  <a:lnTo>
                    <a:pt x="370" y="424"/>
                  </a:lnTo>
                  <a:lnTo>
                    <a:pt x="537" y="424"/>
                  </a:lnTo>
                  <a:lnTo>
                    <a:pt x="638" y="368"/>
                  </a:lnTo>
                  <a:lnTo>
                    <a:pt x="671" y="235"/>
                  </a:lnTo>
                  <a:lnTo>
                    <a:pt x="537" y="235"/>
                  </a:lnTo>
                  <a:lnTo>
                    <a:pt x="435" y="208"/>
                  </a:lnTo>
                  <a:lnTo>
                    <a:pt x="370" y="126"/>
                  </a:lnTo>
                  <a:lnTo>
                    <a:pt x="504" y="153"/>
                  </a:lnTo>
                  <a:lnTo>
                    <a:pt x="203" y="182"/>
                  </a:lnTo>
                  <a:lnTo>
                    <a:pt x="134" y="182"/>
                  </a:lnTo>
                  <a:lnTo>
                    <a:pt x="36" y="182"/>
                  </a:lnTo>
                  <a:lnTo>
                    <a:pt x="32" y="156"/>
                  </a:lnTo>
                  <a:lnTo>
                    <a:pt x="32" y="0"/>
                  </a:lnTo>
                </a:path>
              </a:pathLst>
            </a:custGeom>
            <a:solidFill>
              <a:srgbClr val="eaeaea"/>
            </a:solidFill>
            <a:ln w="12600">
              <a:solidFill>
                <a:srgbClr val="eaeaea"/>
              </a:solidFill>
              <a:round/>
            </a:ln>
          </p:spPr>
        </p:sp>
        <p:sp>
          <p:nvSpPr>
            <p:cNvPr id="178" name="Ellipse 6"/>
            <p:cNvSpPr/>
            <p:nvPr/>
          </p:nvSpPr>
          <p:spPr>
            <a:xfrm>
              <a:off x="3352680" y="746280"/>
              <a:ext cx="380880" cy="152280"/>
            </a:xfrm>
            <a:prstGeom prst="ellipse">
              <a:avLst/>
            </a:prstGeom>
            <a:gradFill rotWithShape="0">
              <a:gsLst>
                <a:gs pos="0">
                  <a:srgbClr val="6699ff"/>
                </a:gs>
                <a:gs pos="100000">
                  <a:srgbClr val="eaeaea"/>
                </a:gs>
              </a:gsLst>
              <a:path path="rect"/>
            </a:gradFill>
            <a:ln w="12600">
              <a:solidFill>
                <a:srgbClr val="eaeaea"/>
              </a:solidFill>
              <a:round/>
            </a:ln>
          </p:spPr>
        </p:sp>
        <p:sp>
          <p:nvSpPr>
            <p:cNvPr id="179" name="Ellipse 7"/>
            <p:cNvSpPr/>
            <p:nvPr/>
          </p:nvSpPr>
          <p:spPr>
            <a:xfrm>
              <a:off x="3886200" y="746280"/>
              <a:ext cx="304920" cy="152280"/>
            </a:xfrm>
            <a:prstGeom prst="ellipse">
              <a:avLst/>
            </a:prstGeom>
            <a:gradFill rotWithShape="0">
              <a:gsLst>
                <a:gs pos="0">
                  <a:srgbClr val="6699ff"/>
                </a:gs>
                <a:gs pos="100000">
                  <a:srgbClr val="eaeaea"/>
                </a:gs>
              </a:gsLst>
              <a:path path="rect"/>
            </a:gradFill>
            <a:ln w="12600">
              <a:solidFill>
                <a:srgbClr val="eaeaea"/>
              </a:solidFill>
              <a:round/>
            </a:ln>
          </p:spPr>
        </p:sp>
        <p:sp>
          <p:nvSpPr>
            <p:cNvPr id="180" name="Freeform 8"/>
            <p:cNvSpPr/>
            <p:nvPr/>
          </p:nvSpPr>
          <p:spPr>
            <a:xfrm>
              <a:off x="2940120" y="0"/>
              <a:ext cx="1789920" cy="1645200"/>
            </a:xfrm>
            <a:custGeom>
              <a:avLst/>
              <a:gdLst/>
              <a:ahLst/>
              <a:rect l="0" t="0" r="r" b="b"/>
              <a:pathLst>
                <a:path w="4972" h="4570">
                  <a:moveTo>
                    <a:pt x="723" y="3131"/>
                  </a:moveTo>
                  <a:lnTo>
                    <a:pt x="833" y="3480"/>
                  </a:lnTo>
                  <a:lnTo>
                    <a:pt x="833" y="3590"/>
                  </a:lnTo>
                  <a:lnTo>
                    <a:pt x="762" y="3736"/>
                  </a:lnTo>
                  <a:lnTo>
                    <a:pt x="762" y="3846"/>
                  </a:lnTo>
                  <a:lnTo>
                    <a:pt x="727" y="3952"/>
                  </a:lnTo>
                  <a:lnTo>
                    <a:pt x="692" y="4027"/>
                  </a:lnTo>
                  <a:lnTo>
                    <a:pt x="546" y="4062"/>
                  </a:lnTo>
                  <a:lnTo>
                    <a:pt x="436" y="4062"/>
                  </a:lnTo>
                  <a:lnTo>
                    <a:pt x="326" y="4062"/>
                  </a:lnTo>
                  <a:lnTo>
                    <a:pt x="185" y="3987"/>
                  </a:lnTo>
                  <a:lnTo>
                    <a:pt x="110" y="3881"/>
                  </a:lnTo>
                  <a:lnTo>
                    <a:pt x="74" y="3771"/>
                  </a:lnTo>
                  <a:lnTo>
                    <a:pt x="39" y="3625"/>
                  </a:lnTo>
                  <a:lnTo>
                    <a:pt x="0" y="3444"/>
                  </a:lnTo>
                  <a:lnTo>
                    <a:pt x="0" y="3299"/>
                  </a:lnTo>
                  <a:lnTo>
                    <a:pt x="0" y="3153"/>
                  </a:lnTo>
                  <a:lnTo>
                    <a:pt x="0" y="2792"/>
                  </a:lnTo>
                  <a:lnTo>
                    <a:pt x="0" y="2430"/>
                  </a:lnTo>
                  <a:lnTo>
                    <a:pt x="39" y="2068"/>
                  </a:lnTo>
                  <a:lnTo>
                    <a:pt x="74" y="1922"/>
                  </a:lnTo>
                  <a:lnTo>
                    <a:pt x="110" y="1561"/>
                  </a:lnTo>
                  <a:lnTo>
                    <a:pt x="145" y="1415"/>
                  </a:lnTo>
                  <a:lnTo>
                    <a:pt x="145" y="1340"/>
                  </a:lnTo>
                  <a:lnTo>
                    <a:pt x="185" y="1199"/>
                  </a:lnTo>
                  <a:lnTo>
                    <a:pt x="220" y="1053"/>
                  </a:lnTo>
                  <a:lnTo>
                    <a:pt x="291" y="908"/>
                  </a:lnTo>
                  <a:lnTo>
                    <a:pt x="366" y="762"/>
                  </a:lnTo>
                  <a:lnTo>
                    <a:pt x="471" y="652"/>
                  </a:lnTo>
                  <a:lnTo>
                    <a:pt x="582" y="546"/>
                  </a:lnTo>
                  <a:lnTo>
                    <a:pt x="692" y="471"/>
                  </a:lnTo>
                  <a:lnTo>
                    <a:pt x="798" y="401"/>
                  </a:lnTo>
                  <a:lnTo>
                    <a:pt x="908" y="326"/>
                  </a:lnTo>
                  <a:lnTo>
                    <a:pt x="1089" y="255"/>
                  </a:lnTo>
                  <a:lnTo>
                    <a:pt x="1199" y="220"/>
                  </a:lnTo>
                  <a:lnTo>
                    <a:pt x="1345" y="145"/>
                  </a:lnTo>
                  <a:lnTo>
                    <a:pt x="1451" y="110"/>
                  </a:lnTo>
                  <a:lnTo>
                    <a:pt x="1562" y="110"/>
                  </a:lnTo>
                  <a:lnTo>
                    <a:pt x="1998" y="110"/>
                  </a:lnTo>
                  <a:lnTo>
                    <a:pt x="2505" y="74"/>
                  </a:lnTo>
                  <a:lnTo>
                    <a:pt x="3012" y="39"/>
                  </a:lnTo>
                  <a:lnTo>
                    <a:pt x="3444" y="0"/>
                  </a:lnTo>
                  <a:lnTo>
                    <a:pt x="3590" y="0"/>
                  </a:lnTo>
                  <a:lnTo>
                    <a:pt x="3737" y="0"/>
                  </a:lnTo>
                  <a:lnTo>
                    <a:pt x="4098" y="0"/>
                  </a:lnTo>
                  <a:lnTo>
                    <a:pt x="4244" y="0"/>
                  </a:lnTo>
                  <a:lnTo>
                    <a:pt x="4535" y="0"/>
                  </a:lnTo>
                  <a:lnTo>
                    <a:pt x="4535" y="110"/>
                  </a:lnTo>
                  <a:lnTo>
                    <a:pt x="4826" y="220"/>
                  </a:lnTo>
                  <a:lnTo>
                    <a:pt x="4896" y="582"/>
                  </a:lnTo>
                  <a:lnTo>
                    <a:pt x="4971" y="1018"/>
                  </a:lnTo>
                  <a:lnTo>
                    <a:pt x="4971" y="1450"/>
                  </a:lnTo>
                  <a:lnTo>
                    <a:pt x="4971" y="1957"/>
                  </a:lnTo>
                  <a:lnTo>
                    <a:pt x="4971" y="2320"/>
                  </a:lnTo>
                  <a:lnTo>
                    <a:pt x="4971" y="2686"/>
                  </a:lnTo>
                  <a:lnTo>
                    <a:pt x="4971" y="2827"/>
                  </a:lnTo>
                  <a:lnTo>
                    <a:pt x="4971" y="3193"/>
                  </a:lnTo>
                  <a:lnTo>
                    <a:pt x="4971" y="3334"/>
                  </a:lnTo>
                  <a:lnTo>
                    <a:pt x="4971" y="3444"/>
                  </a:lnTo>
                  <a:lnTo>
                    <a:pt x="4932" y="3555"/>
                  </a:lnTo>
                  <a:lnTo>
                    <a:pt x="4861" y="3736"/>
                  </a:lnTo>
                  <a:lnTo>
                    <a:pt x="4535" y="4097"/>
                  </a:lnTo>
                  <a:lnTo>
                    <a:pt x="4535" y="4207"/>
                  </a:lnTo>
                  <a:lnTo>
                    <a:pt x="4535" y="4278"/>
                  </a:lnTo>
                  <a:lnTo>
                    <a:pt x="4535" y="4353"/>
                  </a:lnTo>
                  <a:lnTo>
                    <a:pt x="4535" y="4494"/>
                  </a:lnTo>
                  <a:lnTo>
                    <a:pt x="4535" y="4569"/>
                  </a:lnTo>
                  <a:lnTo>
                    <a:pt x="4208" y="4569"/>
                  </a:lnTo>
                  <a:lnTo>
                    <a:pt x="4063" y="4423"/>
                  </a:lnTo>
                  <a:lnTo>
                    <a:pt x="3992" y="4313"/>
                  </a:lnTo>
                  <a:lnTo>
                    <a:pt x="3847" y="4168"/>
                  </a:lnTo>
                  <a:lnTo>
                    <a:pt x="3772" y="4132"/>
                  </a:lnTo>
                  <a:lnTo>
                    <a:pt x="3772" y="4027"/>
                  </a:lnTo>
                  <a:lnTo>
                    <a:pt x="3772" y="3952"/>
                  </a:lnTo>
                  <a:lnTo>
                    <a:pt x="3737" y="3846"/>
                  </a:lnTo>
                  <a:lnTo>
                    <a:pt x="3737" y="3736"/>
                  </a:lnTo>
                  <a:lnTo>
                    <a:pt x="3737" y="3625"/>
                  </a:lnTo>
                  <a:lnTo>
                    <a:pt x="3737" y="3519"/>
                  </a:lnTo>
                  <a:lnTo>
                    <a:pt x="3737" y="3444"/>
                  </a:lnTo>
                  <a:lnTo>
                    <a:pt x="3737" y="3299"/>
                  </a:lnTo>
                  <a:lnTo>
                    <a:pt x="3737" y="3193"/>
                  </a:lnTo>
                  <a:lnTo>
                    <a:pt x="3737" y="3118"/>
                  </a:lnTo>
                  <a:lnTo>
                    <a:pt x="3737" y="3012"/>
                  </a:lnTo>
                  <a:lnTo>
                    <a:pt x="3737" y="2937"/>
                  </a:lnTo>
                  <a:lnTo>
                    <a:pt x="3737" y="2757"/>
                  </a:lnTo>
                  <a:lnTo>
                    <a:pt x="3665" y="2576"/>
                  </a:lnTo>
                  <a:lnTo>
                    <a:pt x="3625" y="2430"/>
                  </a:lnTo>
                  <a:lnTo>
                    <a:pt x="3555" y="2285"/>
                  </a:lnTo>
                  <a:lnTo>
                    <a:pt x="3444" y="2138"/>
                  </a:lnTo>
                  <a:lnTo>
                    <a:pt x="3409" y="1993"/>
                  </a:lnTo>
                  <a:lnTo>
                    <a:pt x="3339" y="1887"/>
                  </a:lnTo>
                  <a:lnTo>
                    <a:pt x="3299" y="1777"/>
                  </a:lnTo>
                  <a:lnTo>
                    <a:pt x="3264" y="1631"/>
                  </a:lnTo>
                  <a:lnTo>
                    <a:pt x="3193" y="1486"/>
                  </a:lnTo>
                  <a:lnTo>
                    <a:pt x="3083" y="1340"/>
                  </a:lnTo>
                  <a:lnTo>
                    <a:pt x="2324" y="1234"/>
                  </a:lnTo>
                  <a:lnTo>
                    <a:pt x="1853" y="1234"/>
                  </a:lnTo>
                  <a:lnTo>
                    <a:pt x="1778" y="1234"/>
                  </a:lnTo>
                  <a:lnTo>
                    <a:pt x="1672" y="1340"/>
                  </a:lnTo>
                  <a:lnTo>
                    <a:pt x="1597" y="1415"/>
                  </a:lnTo>
                  <a:lnTo>
                    <a:pt x="1562" y="1561"/>
                  </a:lnTo>
                  <a:lnTo>
                    <a:pt x="1562" y="1666"/>
                  </a:lnTo>
                  <a:lnTo>
                    <a:pt x="1526" y="1777"/>
                  </a:lnTo>
                  <a:lnTo>
                    <a:pt x="1451" y="1887"/>
                  </a:lnTo>
                  <a:lnTo>
                    <a:pt x="1306" y="2103"/>
                  </a:lnTo>
                  <a:lnTo>
                    <a:pt x="1271" y="2248"/>
                  </a:lnTo>
                  <a:lnTo>
                    <a:pt x="1124" y="2430"/>
                  </a:lnTo>
                  <a:lnTo>
                    <a:pt x="1089" y="2541"/>
                  </a:lnTo>
                  <a:lnTo>
                    <a:pt x="1018" y="2646"/>
                  </a:lnTo>
                  <a:lnTo>
                    <a:pt x="943" y="2757"/>
                  </a:lnTo>
                  <a:lnTo>
                    <a:pt x="833" y="2937"/>
                  </a:lnTo>
                  <a:lnTo>
                    <a:pt x="723" y="3131"/>
                  </a:lnTo>
                </a:path>
              </a:pathLst>
            </a:custGeom>
            <a:solidFill>
              <a:srgbClr val="00354e"/>
            </a:solidFill>
            <a:ln w="12600">
              <a:solidFill>
                <a:srgbClr val="eaeaea"/>
              </a:solidFill>
              <a:round/>
            </a:ln>
          </p:spPr>
        </p:sp>
        <p:sp>
          <p:nvSpPr>
            <p:cNvPr id="181" name="Freeform 9"/>
            <p:cNvSpPr/>
            <p:nvPr/>
          </p:nvSpPr>
          <p:spPr>
            <a:xfrm>
              <a:off x="1557360" y="1617840"/>
              <a:ext cx="7585920" cy="4537800"/>
            </a:xfrm>
            <a:custGeom>
              <a:avLst/>
              <a:gdLst/>
              <a:ahLst/>
              <a:rect l="0" t="0" r="r" b="b"/>
              <a:pathLst>
                <a:path w="21072" h="12605">
                  <a:moveTo>
                    <a:pt x="5199" y="754"/>
                  </a:moveTo>
                  <a:lnTo>
                    <a:pt x="4819" y="762"/>
                  </a:lnTo>
                  <a:lnTo>
                    <a:pt x="4387" y="798"/>
                  </a:lnTo>
                  <a:lnTo>
                    <a:pt x="4026" y="908"/>
                  </a:lnTo>
                  <a:lnTo>
                    <a:pt x="3880" y="1018"/>
                  </a:lnTo>
                  <a:lnTo>
                    <a:pt x="3770" y="1159"/>
                  </a:lnTo>
                  <a:lnTo>
                    <a:pt x="3589" y="1234"/>
                  </a:lnTo>
                  <a:lnTo>
                    <a:pt x="3443" y="1234"/>
                  </a:lnTo>
                  <a:lnTo>
                    <a:pt x="3007" y="1305"/>
                  </a:lnTo>
                  <a:lnTo>
                    <a:pt x="2861" y="1305"/>
                  </a:lnTo>
                  <a:lnTo>
                    <a:pt x="2756" y="1305"/>
                  </a:lnTo>
                  <a:lnTo>
                    <a:pt x="2681" y="1305"/>
                  </a:lnTo>
                  <a:lnTo>
                    <a:pt x="2535" y="1344"/>
                  </a:lnTo>
                  <a:lnTo>
                    <a:pt x="2354" y="1344"/>
                  </a:lnTo>
                  <a:lnTo>
                    <a:pt x="2209" y="1380"/>
                  </a:lnTo>
                  <a:lnTo>
                    <a:pt x="2028" y="1415"/>
                  </a:lnTo>
                  <a:lnTo>
                    <a:pt x="1882" y="1486"/>
                  </a:lnTo>
                  <a:lnTo>
                    <a:pt x="1702" y="1596"/>
                  </a:lnTo>
                  <a:lnTo>
                    <a:pt x="1596" y="1631"/>
                  </a:lnTo>
                  <a:lnTo>
                    <a:pt x="1521" y="1706"/>
                  </a:lnTo>
                  <a:lnTo>
                    <a:pt x="1415" y="1777"/>
                  </a:lnTo>
                  <a:lnTo>
                    <a:pt x="1340" y="1852"/>
                  </a:lnTo>
                  <a:lnTo>
                    <a:pt x="1234" y="1922"/>
                  </a:lnTo>
                  <a:lnTo>
                    <a:pt x="1195" y="2032"/>
                  </a:lnTo>
                  <a:lnTo>
                    <a:pt x="1124" y="2178"/>
                  </a:lnTo>
                  <a:lnTo>
                    <a:pt x="1049" y="2248"/>
                  </a:lnTo>
                  <a:lnTo>
                    <a:pt x="978" y="2359"/>
                  </a:lnTo>
                  <a:lnTo>
                    <a:pt x="833" y="2504"/>
                  </a:lnTo>
                  <a:lnTo>
                    <a:pt x="723" y="2645"/>
                  </a:lnTo>
                  <a:lnTo>
                    <a:pt x="617" y="2756"/>
                  </a:lnTo>
                  <a:lnTo>
                    <a:pt x="542" y="3082"/>
                  </a:lnTo>
                  <a:lnTo>
                    <a:pt x="471" y="3082"/>
                  </a:lnTo>
                  <a:lnTo>
                    <a:pt x="361" y="3082"/>
                  </a:lnTo>
                  <a:lnTo>
                    <a:pt x="326" y="3082"/>
                  </a:lnTo>
                  <a:lnTo>
                    <a:pt x="291" y="3374"/>
                  </a:lnTo>
                  <a:lnTo>
                    <a:pt x="255" y="3519"/>
                  </a:lnTo>
                  <a:lnTo>
                    <a:pt x="216" y="3661"/>
                  </a:lnTo>
                  <a:lnTo>
                    <a:pt x="216" y="3771"/>
                  </a:lnTo>
                  <a:lnTo>
                    <a:pt x="216" y="3846"/>
                  </a:lnTo>
                  <a:lnTo>
                    <a:pt x="180" y="4278"/>
                  </a:lnTo>
                  <a:lnTo>
                    <a:pt x="180" y="4388"/>
                  </a:lnTo>
                  <a:lnTo>
                    <a:pt x="180" y="4569"/>
                  </a:lnTo>
                  <a:lnTo>
                    <a:pt x="145" y="4750"/>
                  </a:lnTo>
                  <a:lnTo>
                    <a:pt x="145" y="4895"/>
                  </a:lnTo>
                  <a:lnTo>
                    <a:pt x="145" y="5006"/>
                  </a:lnTo>
                  <a:lnTo>
                    <a:pt x="145" y="5111"/>
                  </a:lnTo>
                  <a:lnTo>
                    <a:pt x="145" y="5473"/>
                  </a:lnTo>
                  <a:lnTo>
                    <a:pt x="145" y="5548"/>
                  </a:lnTo>
                  <a:lnTo>
                    <a:pt x="110" y="5654"/>
                  </a:lnTo>
                  <a:lnTo>
                    <a:pt x="110" y="5729"/>
                  </a:lnTo>
                  <a:lnTo>
                    <a:pt x="70" y="5910"/>
                  </a:lnTo>
                  <a:lnTo>
                    <a:pt x="70" y="6020"/>
                  </a:lnTo>
                  <a:lnTo>
                    <a:pt x="35" y="6126"/>
                  </a:lnTo>
                  <a:lnTo>
                    <a:pt x="35" y="6236"/>
                  </a:lnTo>
                  <a:lnTo>
                    <a:pt x="0" y="6346"/>
                  </a:lnTo>
                  <a:lnTo>
                    <a:pt x="0" y="6527"/>
                  </a:lnTo>
                  <a:lnTo>
                    <a:pt x="0" y="6672"/>
                  </a:lnTo>
                  <a:lnTo>
                    <a:pt x="0" y="6778"/>
                  </a:lnTo>
                  <a:lnTo>
                    <a:pt x="0" y="6853"/>
                  </a:lnTo>
                  <a:lnTo>
                    <a:pt x="110" y="6924"/>
                  </a:lnTo>
                  <a:lnTo>
                    <a:pt x="216" y="6959"/>
                  </a:lnTo>
                  <a:lnTo>
                    <a:pt x="291" y="6999"/>
                  </a:lnTo>
                  <a:lnTo>
                    <a:pt x="396" y="7792"/>
                  </a:lnTo>
                  <a:lnTo>
                    <a:pt x="396" y="8300"/>
                  </a:lnTo>
                  <a:lnTo>
                    <a:pt x="436" y="8666"/>
                  </a:lnTo>
                  <a:lnTo>
                    <a:pt x="582" y="8701"/>
                  </a:lnTo>
                  <a:lnTo>
                    <a:pt x="723" y="8626"/>
                  </a:lnTo>
                  <a:lnTo>
                    <a:pt x="1089" y="8626"/>
                  </a:lnTo>
                  <a:lnTo>
                    <a:pt x="1234" y="8626"/>
                  </a:lnTo>
                  <a:lnTo>
                    <a:pt x="1666" y="8626"/>
                  </a:lnTo>
                  <a:lnTo>
                    <a:pt x="2173" y="8666"/>
                  </a:lnTo>
                  <a:lnTo>
                    <a:pt x="2535" y="8736"/>
                  </a:lnTo>
                  <a:lnTo>
                    <a:pt x="2901" y="8771"/>
                  </a:lnTo>
                  <a:lnTo>
                    <a:pt x="3408" y="8846"/>
                  </a:lnTo>
                  <a:lnTo>
                    <a:pt x="4131" y="8952"/>
                  </a:lnTo>
                  <a:lnTo>
                    <a:pt x="5000" y="9062"/>
                  </a:lnTo>
                  <a:lnTo>
                    <a:pt x="5654" y="9173"/>
                  </a:lnTo>
                  <a:lnTo>
                    <a:pt x="6306" y="9243"/>
                  </a:lnTo>
                  <a:lnTo>
                    <a:pt x="6818" y="9318"/>
                  </a:lnTo>
                  <a:lnTo>
                    <a:pt x="7250" y="9389"/>
                  </a:lnTo>
                  <a:lnTo>
                    <a:pt x="7360" y="9424"/>
                  </a:lnTo>
                  <a:lnTo>
                    <a:pt x="7722" y="9460"/>
                  </a:lnTo>
                  <a:lnTo>
                    <a:pt x="8084" y="9535"/>
                  </a:lnTo>
                  <a:lnTo>
                    <a:pt x="8375" y="8771"/>
                  </a:lnTo>
                  <a:lnTo>
                    <a:pt x="8375" y="8626"/>
                  </a:lnTo>
                  <a:lnTo>
                    <a:pt x="8375" y="8591"/>
                  </a:lnTo>
                  <a:lnTo>
                    <a:pt x="8013" y="8229"/>
                  </a:lnTo>
                  <a:lnTo>
                    <a:pt x="7651" y="7867"/>
                  </a:lnTo>
                  <a:lnTo>
                    <a:pt x="7285" y="7722"/>
                  </a:lnTo>
                  <a:lnTo>
                    <a:pt x="7215" y="7612"/>
                  </a:lnTo>
                  <a:lnTo>
                    <a:pt x="7105" y="7576"/>
                  </a:lnTo>
                  <a:lnTo>
                    <a:pt x="6999" y="7466"/>
                  </a:lnTo>
                  <a:lnTo>
                    <a:pt x="6633" y="7360"/>
                  </a:lnTo>
                  <a:lnTo>
                    <a:pt x="6201" y="7285"/>
                  </a:lnTo>
                  <a:lnTo>
                    <a:pt x="6055" y="7250"/>
                  </a:lnTo>
                  <a:lnTo>
                    <a:pt x="5980" y="7215"/>
                  </a:lnTo>
                  <a:lnTo>
                    <a:pt x="5110" y="7215"/>
                  </a:lnTo>
                  <a:lnTo>
                    <a:pt x="3082" y="7180"/>
                  </a:lnTo>
                  <a:lnTo>
                    <a:pt x="2500" y="7180"/>
                  </a:lnTo>
                  <a:lnTo>
                    <a:pt x="2394" y="7180"/>
                  </a:lnTo>
                  <a:lnTo>
                    <a:pt x="1957" y="7180"/>
                  </a:lnTo>
                  <a:lnTo>
                    <a:pt x="1882" y="7140"/>
                  </a:lnTo>
                  <a:lnTo>
                    <a:pt x="1957" y="6778"/>
                  </a:lnTo>
                  <a:lnTo>
                    <a:pt x="2103" y="6633"/>
                  </a:lnTo>
                  <a:lnTo>
                    <a:pt x="2610" y="6527"/>
                  </a:lnTo>
                  <a:lnTo>
                    <a:pt x="3188" y="6452"/>
                  </a:lnTo>
                  <a:lnTo>
                    <a:pt x="3699" y="6346"/>
                  </a:lnTo>
                  <a:lnTo>
                    <a:pt x="3840" y="6201"/>
                  </a:lnTo>
                  <a:lnTo>
                    <a:pt x="3951" y="6090"/>
                  </a:lnTo>
                  <a:lnTo>
                    <a:pt x="4061" y="6020"/>
                  </a:lnTo>
                  <a:lnTo>
                    <a:pt x="4131" y="5910"/>
                  </a:lnTo>
                  <a:lnTo>
                    <a:pt x="4167" y="5799"/>
                  </a:lnTo>
                  <a:lnTo>
                    <a:pt x="4206" y="5693"/>
                  </a:lnTo>
                  <a:lnTo>
                    <a:pt x="4242" y="5548"/>
                  </a:lnTo>
                  <a:lnTo>
                    <a:pt x="4242" y="5438"/>
                  </a:lnTo>
                  <a:lnTo>
                    <a:pt x="4242" y="5332"/>
                  </a:lnTo>
                  <a:lnTo>
                    <a:pt x="4206" y="4895"/>
                  </a:lnTo>
                  <a:lnTo>
                    <a:pt x="4131" y="4750"/>
                  </a:lnTo>
                  <a:lnTo>
                    <a:pt x="4061" y="4388"/>
                  </a:lnTo>
                  <a:lnTo>
                    <a:pt x="3986" y="4278"/>
                  </a:lnTo>
                  <a:lnTo>
                    <a:pt x="3880" y="4172"/>
                  </a:lnTo>
                  <a:lnTo>
                    <a:pt x="3840" y="4062"/>
                  </a:lnTo>
                  <a:lnTo>
                    <a:pt x="3770" y="3916"/>
                  </a:lnTo>
                  <a:lnTo>
                    <a:pt x="3660" y="3771"/>
                  </a:lnTo>
                  <a:lnTo>
                    <a:pt x="3298" y="3082"/>
                  </a:lnTo>
                  <a:lnTo>
                    <a:pt x="2936" y="3082"/>
                  </a:lnTo>
                  <a:lnTo>
                    <a:pt x="2936" y="2791"/>
                  </a:lnTo>
                  <a:lnTo>
                    <a:pt x="2936" y="2685"/>
                  </a:lnTo>
                  <a:lnTo>
                    <a:pt x="2936" y="2575"/>
                  </a:lnTo>
                  <a:lnTo>
                    <a:pt x="2936" y="2465"/>
                  </a:lnTo>
                  <a:lnTo>
                    <a:pt x="3082" y="2429"/>
                  </a:lnTo>
                  <a:lnTo>
                    <a:pt x="3188" y="2429"/>
                  </a:lnTo>
                  <a:lnTo>
                    <a:pt x="3298" y="2394"/>
                  </a:lnTo>
                  <a:lnTo>
                    <a:pt x="3735" y="2394"/>
                  </a:lnTo>
                  <a:lnTo>
                    <a:pt x="4096" y="2394"/>
                  </a:lnTo>
                  <a:lnTo>
                    <a:pt x="4603" y="2429"/>
                  </a:lnTo>
                  <a:lnTo>
                    <a:pt x="4713" y="2540"/>
                  </a:lnTo>
                  <a:lnTo>
                    <a:pt x="4713" y="2645"/>
                  </a:lnTo>
                  <a:lnTo>
                    <a:pt x="4713" y="2791"/>
                  </a:lnTo>
                  <a:lnTo>
                    <a:pt x="4713" y="3082"/>
                  </a:lnTo>
                  <a:lnTo>
                    <a:pt x="4674" y="3590"/>
                  </a:lnTo>
                  <a:lnTo>
                    <a:pt x="4639" y="4027"/>
                  </a:lnTo>
                  <a:lnTo>
                    <a:pt x="4639" y="4172"/>
                  </a:lnTo>
                  <a:lnTo>
                    <a:pt x="4639" y="4313"/>
                  </a:lnTo>
                  <a:lnTo>
                    <a:pt x="4603" y="4679"/>
                  </a:lnTo>
                  <a:lnTo>
                    <a:pt x="4603" y="5041"/>
                  </a:lnTo>
                  <a:lnTo>
                    <a:pt x="4603" y="5186"/>
                  </a:lnTo>
                  <a:lnTo>
                    <a:pt x="4603" y="5292"/>
                  </a:lnTo>
                  <a:lnTo>
                    <a:pt x="4603" y="5367"/>
                  </a:lnTo>
                  <a:lnTo>
                    <a:pt x="4603" y="5729"/>
                  </a:lnTo>
                  <a:lnTo>
                    <a:pt x="4603" y="6090"/>
                  </a:lnTo>
                  <a:lnTo>
                    <a:pt x="4603" y="6236"/>
                  </a:lnTo>
                  <a:lnTo>
                    <a:pt x="4603" y="6381"/>
                  </a:lnTo>
                  <a:lnTo>
                    <a:pt x="4568" y="6597"/>
                  </a:lnTo>
                  <a:lnTo>
                    <a:pt x="4568" y="6708"/>
                  </a:lnTo>
                  <a:lnTo>
                    <a:pt x="4568" y="6853"/>
                  </a:lnTo>
                  <a:lnTo>
                    <a:pt x="4533" y="7215"/>
                  </a:lnTo>
                  <a:lnTo>
                    <a:pt x="4674" y="7285"/>
                  </a:lnTo>
                  <a:lnTo>
                    <a:pt x="4819" y="7215"/>
                  </a:lnTo>
                  <a:lnTo>
                    <a:pt x="4894" y="7180"/>
                  </a:lnTo>
                  <a:lnTo>
                    <a:pt x="5040" y="7180"/>
                  </a:lnTo>
                  <a:lnTo>
                    <a:pt x="5256" y="7180"/>
                  </a:lnTo>
                  <a:lnTo>
                    <a:pt x="5402" y="7180"/>
                  </a:lnTo>
                  <a:lnTo>
                    <a:pt x="5513" y="7180"/>
                  </a:lnTo>
                  <a:lnTo>
                    <a:pt x="5618" y="7250"/>
                  </a:lnTo>
                  <a:lnTo>
                    <a:pt x="6055" y="7285"/>
                  </a:lnTo>
                  <a:lnTo>
                    <a:pt x="6562" y="7360"/>
                  </a:lnTo>
                  <a:lnTo>
                    <a:pt x="6778" y="7466"/>
                  </a:lnTo>
                  <a:lnTo>
                    <a:pt x="6853" y="7466"/>
                  </a:lnTo>
                  <a:lnTo>
                    <a:pt x="7034" y="7576"/>
                  </a:lnTo>
                  <a:lnTo>
                    <a:pt x="7466" y="7647"/>
                  </a:lnTo>
                  <a:lnTo>
                    <a:pt x="7612" y="7687"/>
                  </a:lnTo>
                  <a:lnTo>
                    <a:pt x="7978" y="7792"/>
                  </a:lnTo>
                  <a:lnTo>
                    <a:pt x="8375" y="8264"/>
                  </a:lnTo>
                  <a:lnTo>
                    <a:pt x="8375" y="8300"/>
                  </a:lnTo>
                  <a:lnTo>
                    <a:pt x="8375" y="8339"/>
                  </a:lnTo>
                  <a:lnTo>
                    <a:pt x="8375" y="8771"/>
                  </a:lnTo>
                  <a:lnTo>
                    <a:pt x="8375" y="8882"/>
                  </a:lnTo>
                  <a:lnTo>
                    <a:pt x="8375" y="8992"/>
                  </a:lnTo>
                  <a:lnTo>
                    <a:pt x="8375" y="9354"/>
                  </a:lnTo>
                  <a:lnTo>
                    <a:pt x="8375" y="9535"/>
                  </a:lnTo>
                  <a:lnTo>
                    <a:pt x="8375" y="9571"/>
                  </a:lnTo>
                  <a:lnTo>
                    <a:pt x="7541" y="9641"/>
                  </a:lnTo>
                  <a:lnTo>
                    <a:pt x="7396" y="9681"/>
                  </a:lnTo>
                  <a:lnTo>
                    <a:pt x="6778" y="9681"/>
                  </a:lnTo>
                  <a:lnTo>
                    <a:pt x="6417" y="9681"/>
                  </a:lnTo>
                  <a:lnTo>
                    <a:pt x="5764" y="9535"/>
                  </a:lnTo>
                  <a:lnTo>
                    <a:pt x="5040" y="9460"/>
                  </a:lnTo>
                  <a:lnTo>
                    <a:pt x="4930" y="9460"/>
                  </a:lnTo>
                  <a:lnTo>
                    <a:pt x="4819" y="9389"/>
                  </a:lnTo>
                  <a:lnTo>
                    <a:pt x="4458" y="9318"/>
                  </a:lnTo>
                  <a:lnTo>
                    <a:pt x="3951" y="9208"/>
                  </a:lnTo>
                  <a:lnTo>
                    <a:pt x="3514" y="9133"/>
                  </a:lnTo>
                  <a:lnTo>
                    <a:pt x="3408" y="9098"/>
                  </a:lnTo>
                  <a:lnTo>
                    <a:pt x="3373" y="9208"/>
                  </a:lnTo>
                  <a:lnTo>
                    <a:pt x="3373" y="9571"/>
                  </a:lnTo>
                  <a:lnTo>
                    <a:pt x="3373" y="9932"/>
                  </a:lnTo>
                  <a:lnTo>
                    <a:pt x="3373" y="10007"/>
                  </a:lnTo>
                  <a:lnTo>
                    <a:pt x="3443" y="10660"/>
                  </a:lnTo>
                  <a:lnTo>
                    <a:pt x="3514" y="11021"/>
                  </a:lnTo>
                  <a:lnTo>
                    <a:pt x="3554" y="11383"/>
                  </a:lnTo>
                  <a:lnTo>
                    <a:pt x="3589" y="11493"/>
                  </a:lnTo>
                  <a:lnTo>
                    <a:pt x="3735" y="11925"/>
                  </a:lnTo>
                  <a:lnTo>
                    <a:pt x="3880" y="12287"/>
                  </a:lnTo>
                  <a:lnTo>
                    <a:pt x="3986" y="12397"/>
                  </a:lnTo>
                  <a:lnTo>
                    <a:pt x="4096" y="12507"/>
                  </a:lnTo>
                  <a:lnTo>
                    <a:pt x="4242" y="12604"/>
                  </a:lnTo>
                  <a:lnTo>
                    <a:pt x="4674" y="12604"/>
                  </a:lnTo>
                  <a:lnTo>
                    <a:pt x="5110" y="12604"/>
                  </a:lnTo>
                  <a:lnTo>
                    <a:pt x="5473" y="12604"/>
                  </a:lnTo>
                  <a:lnTo>
                    <a:pt x="5618" y="12604"/>
                  </a:lnTo>
                  <a:lnTo>
                    <a:pt x="5980" y="12604"/>
                  </a:lnTo>
                  <a:lnTo>
                    <a:pt x="6417" y="12604"/>
                  </a:lnTo>
                  <a:lnTo>
                    <a:pt x="6853" y="12604"/>
                  </a:lnTo>
                  <a:lnTo>
                    <a:pt x="7360" y="12604"/>
                  </a:lnTo>
                  <a:lnTo>
                    <a:pt x="7867" y="12604"/>
                  </a:lnTo>
                  <a:lnTo>
                    <a:pt x="8375" y="12604"/>
                  </a:lnTo>
                  <a:lnTo>
                    <a:pt x="8666" y="12604"/>
                  </a:lnTo>
                  <a:lnTo>
                    <a:pt x="8811" y="12604"/>
                  </a:lnTo>
                  <a:lnTo>
                    <a:pt x="8957" y="12604"/>
                  </a:lnTo>
                  <a:lnTo>
                    <a:pt x="9318" y="12604"/>
                  </a:lnTo>
                  <a:lnTo>
                    <a:pt x="9750" y="12604"/>
                  </a:lnTo>
                  <a:lnTo>
                    <a:pt x="9896" y="12578"/>
                  </a:lnTo>
                  <a:lnTo>
                    <a:pt x="10258" y="12468"/>
                  </a:lnTo>
                  <a:lnTo>
                    <a:pt x="10624" y="12362"/>
                  </a:lnTo>
                  <a:lnTo>
                    <a:pt x="11056" y="12216"/>
                  </a:lnTo>
                  <a:lnTo>
                    <a:pt x="11131" y="12181"/>
                  </a:lnTo>
                  <a:lnTo>
                    <a:pt x="11492" y="11493"/>
                  </a:lnTo>
                  <a:lnTo>
                    <a:pt x="11602" y="10911"/>
                  </a:lnTo>
                  <a:lnTo>
                    <a:pt x="11673" y="10333"/>
                  </a:lnTo>
                  <a:lnTo>
                    <a:pt x="11673" y="9967"/>
                  </a:lnTo>
                  <a:lnTo>
                    <a:pt x="11708" y="9606"/>
                  </a:lnTo>
                  <a:lnTo>
                    <a:pt x="11708" y="9173"/>
                  </a:lnTo>
                  <a:lnTo>
                    <a:pt x="11708" y="8736"/>
                  </a:lnTo>
                  <a:lnTo>
                    <a:pt x="11708" y="8591"/>
                  </a:lnTo>
                  <a:lnTo>
                    <a:pt x="11638" y="7867"/>
                  </a:lnTo>
                  <a:lnTo>
                    <a:pt x="11528" y="7140"/>
                  </a:lnTo>
                  <a:lnTo>
                    <a:pt x="11457" y="6492"/>
                  </a:lnTo>
                  <a:lnTo>
                    <a:pt x="11347" y="5839"/>
                  </a:lnTo>
                  <a:lnTo>
                    <a:pt x="11236" y="5332"/>
                  </a:lnTo>
                  <a:lnTo>
                    <a:pt x="11166" y="4966"/>
                  </a:lnTo>
                  <a:lnTo>
                    <a:pt x="11131" y="4820"/>
                  </a:lnTo>
                  <a:lnTo>
                    <a:pt x="11056" y="4640"/>
                  </a:lnTo>
                  <a:lnTo>
                    <a:pt x="11020" y="4498"/>
                  </a:lnTo>
                  <a:lnTo>
                    <a:pt x="10950" y="4062"/>
                  </a:lnTo>
                  <a:lnTo>
                    <a:pt x="10910" y="3952"/>
                  </a:lnTo>
                  <a:lnTo>
                    <a:pt x="10910" y="3806"/>
                  </a:lnTo>
                  <a:lnTo>
                    <a:pt x="10910" y="3625"/>
                  </a:lnTo>
                  <a:lnTo>
                    <a:pt x="10910" y="3519"/>
                  </a:lnTo>
                  <a:lnTo>
                    <a:pt x="10910" y="3082"/>
                  </a:lnTo>
                  <a:lnTo>
                    <a:pt x="10910" y="2645"/>
                  </a:lnTo>
                  <a:lnTo>
                    <a:pt x="10910" y="2284"/>
                  </a:lnTo>
                  <a:lnTo>
                    <a:pt x="10910" y="1741"/>
                  </a:lnTo>
                  <a:lnTo>
                    <a:pt x="10840" y="1957"/>
                  </a:lnTo>
                  <a:lnTo>
                    <a:pt x="10950" y="2103"/>
                  </a:lnTo>
                  <a:lnTo>
                    <a:pt x="11020" y="2213"/>
                  </a:lnTo>
                  <a:lnTo>
                    <a:pt x="11095" y="2319"/>
                  </a:lnTo>
                  <a:lnTo>
                    <a:pt x="11236" y="2465"/>
                  </a:lnTo>
                  <a:lnTo>
                    <a:pt x="11311" y="2610"/>
                  </a:lnTo>
                  <a:lnTo>
                    <a:pt x="11673" y="3082"/>
                  </a:lnTo>
                  <a:lnTo>
                    <a:pt x="11819" y="3625"/>
                  </a:lnTo>
                  <a:lnTo>
                    <a:pt x="12180" y="4062"/>
                  </a:lnTo>
                  <a:lnTo>
                    <a:pt x="12326" y="4498"/>
                  </a:lnTo>
                  <a:lnTo>
                    <a:pt x="12471" y="4931"/>
                  </a:lnTo>
                  <a:lnTo>
                    <a:pt x="12617" y="5367"/>
                  </a:lnTo>
                  <a:lnTo>
                    <a:pt x="12978" y="5945"/>
                  </a:lnTo>
                  <a:lnTo>
                    <a:pt x="13124" y="6527"/>
                  </a:lnTo>
                  <a:lnTo>
                    <a:pt x="13269" y="6959"/>
                  </a:lnTo>
                  <a:lnTo>
                    <a:pt x="13415" y="7396"/>
                  </a:lnTo>
                  <a:lnTo>
                    <a:pt x="13485" y="7506"/>
                  </a:lnTo>
                  <a:lnTo>
                    <a:pt x="13631" y="8084"/>
                  </a:lnTo>
                  <a:lnTo>
                    <a:pt x="13776" y="8445"/>
                  </a:lnTo>
                  <a:lnTo>
                    <a:pt x="13847" y="8591"/>
                  </a:lnTo>
                  <a:lnTo>
                    <a:pt x="13847" y="8666"/>
                  </a:lnTo>
                  <a:lnTo>
                    <a:pt x="14500" y="8736"/>
                  </a:lnTo>
                  <a:lnTo>
                    <a:pt x="14866" y="8771"/>
                  </a:lnTo>
                  <a:lnTo>
                    <a:pt x="15007" y="8701"/>
                  </a:lnTo>
                  <a:lnTo>
                    <a:pt x="15373" y="8555"/>
                  </a:lnTo>
                  <a:lnTo>
                    <a:pt x="15514" y="8410"/>
                  </a:lnTo>
                  <a:lnTo>
                    <a:pt x="15624" y="8771"/>
                  </a:lnTo>
                  <a:lnTo>
                    <a:pt x="15734" y="8917"/>
                  </a:lnTo>
                  <a:lnTo>
                    <a:pt x="15806" y="9062"/>
                  </a:lnTo>
                  <a:lnTo>
                    <a:pt x="15881" y="9173"/>
                  </a:lnTo>
                  <a:lnTo>
                    <a:pt x="16062" y="9318"/>
                  </a:lnTo>
                  <a:lnTo>
                    <a:pt x="16639" y="9681"/>
                  </a:lnTo>
                  <a:lnTo>
                    <a:pt x="17221" y="9787"/>
                  </a:lnTo>
                  <a:lnTo>
                    <a:pt x="17583" y="9862"/>
                  </a:lnTo>
                  <a:lnTo>
                    <a:pt x="17729" y="9932"/>
                  </a:lnTo>
                  <a:lnTo>
                    <a:pt x="17839" y="9967"/>
                  </a:lnTo>
                  <a:lnTo>
                    <a:pt x="18200" y="9967"/>
                  </a:lnTo>
                  <a:lnTo>
                    <a:pt x="18346" y="10042"/>
                  </a:lnTo>
                  <a:lnTo>
                    <a:pt x="19104" y="10475"/>
                  </a:lnTo>
                  <a:lnTo>
                    <a:pt x="19757" y="10585"/>
                  </a:lnTo>
                  <a:lnTo>
                    <a:pt x="19832" y="10620"/>
                  </a:lnTo>
                  <a:lnTo>
                    <a:pt x="20590" y="11057"/>
                  </a:lnTo>
                  <a:lnTo>
                    <a:pt x="21071" y="11167"/>
                  </a:lnTo>
                  <a:lnTo>
                    <a:pt x="21071" y="11202"/>
                  </a:lnTo>
                  <a:lnTo>
                    <a:pt x="21071" y="11167"/>
                  </a:lnTo>
                  <a:lnTo>
                    <a:pt x="21071" y="10585"/>
                  </a:lnTo>
                  <a:lnTo>
                    <a:pt x="20957" y="10007"/>
                  </a:lnTo>
                  <a:lnTo>
                    <a:pt x="20846" y="9862"/>
                  </a:lnTo>
                  <a:lnTo>
                    <a:pt x="20771" y="9751"/>
                  </a:lnTo>
                  <a:lnTo>
                    <a:pt x="20701" y="9641"/>
                  </a:lnTo>
                  <a:lnTo>
                    <a:pt x="20555" y="9460"/>
                  </a:lnTo>
                  <a:lnTo>
                    <a:pt x="20410" y="9279"/>
                  </a:lnTo>
                  <a:lnTo>
                    <a:pt x="20264" y="9173"/>
                  </a:lnTo>
                  <a:lnTo>
                    <a:pt x="20158" y="9027"/>
                  </a:lnTo>
                  <a:lnTo>
                    <a:pt x="20013" y="8882"/>
                  </a:lnTo>
                  <a:lnTo>
                    <a:pt x="19867" y="8736"/>
                  </a:lnTo>
                  <a:lnTo>
                    <a:pt x="19506" y="8300"/>
                  </a:lnTo>
                  <a:lnTo>
                    <a:pt x="18999" y="7792"/>
                  </a:lnTo>
                  <a:lnTo>
                    <a:pt x="18853" y="7360"/>
                  </a:lnTo>
                  <a:lnTo>
                    <a:pt x="18491" y="6999"/>
                  </a:lnTo>
                  <a:lnTo>
                    <a:pt x="18381" y="6888"/>
                  </a:lnTo>
                  <a:lnTo>
                    <a:pt x="18236" y="6743"/>
                  </a:lnTo>
                  <a:lnTo>
                    <a:pt x="18125" y="6597"/>
                  </a:lnTo>
                  <a:lnTo>
                    <a:pt x="18020" y="6452"/>
                  </a:lnTo>
                  <a:lnTo>
                    <a:pt x="17658" y="6020"/>
                  </a:lnTo>
                  <a:lnTo>
                    <a:pt x="17513" y="5654"/>
                  </a:lnTo>
                  <a:lnTo>
                    <a:pt x="17402" y="5292"/>
                  </a:lnTo>
                  <a:lnTo>
                    <a:pt x="17257" y="4860"/>
                  </a:lnTo>
                  <a:lnTo>
                    <a:pt x="16750" y="4353"/>
                  </a:lnTo>
                  <a:lnTo>
                    <a:pt x="16679" y="4243"/>
                  </a:lnTo>
                  <a:lnTo>
                    <a:pt x="16604" y="4132"/>
                  </a:lnTo>
                  <a:lnTo>
                    <a:pt x="16459" y="3771"/>
                  </a:lnTo>
                  <a:lnTo>
                    <a:pt x="16097" y="3082"/>
                  </a:lnTo>
                  <a:lnTo>
                    <a:pt x="15987" y="3082"/>
                  </a:lnTo>
                  <a:lnTo>
                    <a:pt x="15881" y="3082"/>
                  </a:lnTo>
                  <a:lnTo>
                    <a:pt x="15770" y="3082"/>
                  </a:lnTo>
                  <a:lnTo>
                    <a:pt x="15624" y="2504"/>
                  </a:lnTo>
                  <a:lnTo>
                    <a:pt x="15479" y="2359"/>
                  </a:lnTo>
                  <a:lnTo>
                    <a:pt x="15373" y="2248"/>
                  </a:lnTo>
                  <a:lnTo>
                    <a:pt x="15227" y="2103"/>
                  </a:lnTo>
                  <a:lnTo>
                    <a:pt x="14791" y="1957"/>
                  </a:lnTo>
                  <a:lnTo>
                    <a:pt x="14213" y="1596"/>
                  </a:lnTo>
                  <a:lnTo>
                    <a:pt x="13702" y="1234"/>
                  </a:lnTo>
                  <a:lnTo>
                    <a:pt x="13560" y="1199"/>
                  </a:lnTo>
                  <a:lnTo>
                    <a:pt x="13124" y="1053"/>
                  </a:lnTo>
                  <a:lnTo>
                    <a:pt x="12978" y="978"/>
                  </a:lnTo>
                  <a:lnTo>
                    <a:pt x="12833" y="908"/>
                  </a:lnTo>
                  <a:lnTo>
                    <a:pt x="12617" y="798"/>
                  </a:lnTo>
                  <a:lnTo>
                    <a:pt x="12180" y="652"/>
                  </a:lnTo>
                  <a:lnTo>
                    <a:pt x="11819" y="582"/>
                  </a:lnTo>
                  <a:lnTo>
                    <a:pt x="11457" y="511"/>
                  </a:lnTo>
                  <a:lnTo>
                    <a:pt x="11020" y="366"/>
                  </a:lnTo>
                  <a:lnTo>
                    <a:pt x="10584" y="291"/>
                  </a:lnTo>
                  <a:lnTo>
                    <a:pt x="10152" y="220"/>
                  </a:lnTo>
                  <a:lnTo>
                    <a:pt x="9715" y="145"/>
                  </a:lnTo>
                  <a:lnTo>
                    <a:pt x="9354" y="74"/>
                  </a:lnTo>
                  <a:lnTo>
                    <a:pt x="9243" y="74"/>
                  </a:lnTo>
                  <a:lnTo>
                    <a:pt x="8736" y="39"/>
                  </a:lnTo>
                  <a:lnTo>
                    <a:pt x="8375" y="0"/>
                  </a:lnTo>
                  <a:lnTo>
                    <a:pt x="7867" y="0"/>
                  </a:lnTo>
                  <a:lnTo>
                    <a:pt x="7722" y="145"/>
                  </a:lnTo>
                  <a:lnTo>
                    <a:pt x="7612" y="220"/>
                  </a:lnTo>
                  <a:lnTo>
                    <a:pt x="7506" y="291"/>
                  </a:lnTo>
                  <a:lnTo>
                    <a:pt x="7360" y="436"/>
                  </a:lnTo>
                  <a:lnTo>
                    <a:pt x="7250" y="471"/>
                  </a:lnTo>
                  <a:lnTo>
                    <a:pt x="7215" y="873"/>
                  </a:lnTo>
                  <a:lnTo>
                    <a:pt x="7140" y="1018"/>
                  </a:lnTo>
                  <a:lnTo>
                    <a:pt x="6999" y="1199"/>
                  </a:lnTo>
                  <a:lnTo>
                    <a:pt x="6924" y="1270"/>
                  </a:lnTo>
                  <a:lnTo>
                    <a:pt x="6492" y="1344"/>
                  </a:lnTo>
                  <a:lnTo>
                    <a:pt x="6126" y="1344"/>
                  </a:lnTo>
                  <a:lnTo>
                    <a:pt x="5980" y="1344"/>
                  </a:lnTo>
                  <a:lnTo>
                    <a:pt x="5473" y="1305"/>
                  </a:lnTo>
                  <a:lnTo>
                    <a:pt x="5110" y="1270"/>
                  </a:lnTo>
                  <a:lnTo>
                    <a:pt x="5000" y="1124"/>
                  </a:lnTo>
                  <a:lnTo>
                    <a:pt x="5000" y="1018"/>
                  </a:lnTo>
                  <a:lnTo>
                    <a:pt x="5000" y="908"/>
                  </a:lnTo>
                  <a:lnTo>
                    <a:pt x="5000" y="833"/>
                  </a:lnTo>
                  <a:lnTo>
                    <a:pt x="4894" y="798"/>
                  </a:lnTo>
                  <a:lnTo>
                    <a:pt x="4775" y="754"/>
                  </a:lnTo>
                  <a:lnTo>
                    <a:pt x="5199" y="754"/>
                  </a:lnTo>
                </a:path>
              </a:pathLst>
            </a:custGeom>
            <a:solidFill>
              <a:srgbClr val="ccecff"/>
            </a:solidFill>
            <a:ln w="12600">
              <a:solidFill>
                <a:srgbClr val="eaeaea"/>
              </a:solidFill>
              <a:round/>
            </a:ln>
          </p:spPr>
        </p:sp>
      </p:grpSp>
      <p:grpSp>
        <p:nvGrpSpPr>
          <p:cNvPr id="182" name="Group 10"/>
          <p:cNvGrpSpPr/>
          <p:nvPr/>
        </p:nvGrpSpPr>
        <p:grpSpPr>
          <a:xfrm>
            <a:off x="7008840" y="912960"/>
            <a:ext cx="1752840" cy="533160"/>
            <a:chOff x="7008840" y="912960"/>
            <a:chExt cx="1752840" cy="533160"/>
          </a:xfrm>
        </p:grpSpPr>
        <p:sp>
          <p:nvSpPr>
            <p:cNvPr id="183" name="Ellipse 11"/>
            <p:cNvSpPr/>
            <p:nvPr/>
          </p:nvSpPr>
          <p:spPr>
            <a:xfrm>
              <a:off x="7008840" y="988920"/>
              <a:ext cx="380880" cy="76320"/>
            </a:xfrm>
            <a:prstGeom prst="ellipse">
              <a:avLst/>
            </a:prstGeom>
            <a:solidFill>
              <a:srgbClr val="99ff33"/>
            </a:solidFill>
            <a:ln w="12600">
              <a:solidFill>
                <a:srgbClr val="eaeaea"/>
              </a:solidFill>
              <a:round/>
            </a:ln>
          </p:spPr>
        </p:sp>
        <p:sp>
          <p:nvSpPr>
            <p:cNvPr id="184" name="Ellipse 12"/>
            <p:cNvSpPr/>
            <p:nvPr/>
          </p:nvSpPr>
          <p:spPr>
            <a:xfrm>
              <a:off x="7237440" y="1293840"/>
              <a:ext cx="380880" cy="152280"/>
            </a:xfrm>
            <a:prstGeom prst="ellipse">
              <a:avLst/>
            </a:prstGeom>
            <a:solidFill>
              <a:srgbClr val="99ff33"/>
            </a:solidFill>
            <a:ln w="12600">
              <a:solidFill>
                <a:srgbClr val="eaeaea"/>
              </a:solidFill>
              <a:round/>
            </a:ln>
          </p:spPr>
        </p:sp>
        <p:sp>
          <p:nvSpPr>
            <p:cNvPr id="185" name="Ellipse 13"/>
            <p:cNvSpPr/>
            <p:nvPr/>
          </p:nvSpPr>
          <p:spPr>
            <a:xfrm>
              <a:off x="7770960" y="1141560"/>
              <a:ext cx="609480" cy="152280"/>
            </a:xfrm>
            <a:prstGeom prst="ellipse">
              <a:avLst/>
            </a:prstGeom>
            <a:solidFill>
              <a:srgbClr val="99ff33"/>
            </a:solidFill>
            <a:ln w="12600">
              <a:solidFill>
                <a:srgbClr val="eaeaea"/>
              </a:solidFill>
              <a:round/>
            </a:ln>
          </p:spPr>
        </p:sp>
        <p:sp>
          <p:nvSpPr>
            <p:cNvPr id="186" name="Ellipse 14"/>
            <p:cNvSpPr/>
            <p:nvPr/>
          </p:nvSpPr>
          <p:spPr>
            <a:xfrm>
              <a:off x="7618320" y="912960"/>
              <a:ext cx="228600" cy="76320"/>
            </a:xfrm>
            <a:prstGeom prst="ellipse">
              <a:avLst/>
            </a:prstGeom>
            <a:solidFill>
              <a:srgbClr val="99ff33"/>
            </a:solidFill>
            <a:ln w="12600">
              <a:solidFill>
                <a:srgbClr val="eaeaea"/>
              </a:solidFill>
              <a:round/>
            </a:ln>
          </p:spPr>
        </p:sp>
        <p:sp>
          <p:nvSpPr>
            <p:cNvPr id="187" name="Ellipse 15"/>
            <p:cNvSpPr/>
            <p:nvPr/>
          </p:nvSpPr>
          <p:spPr>
            <a:xfrm>
              <a:off x="8456760" y="1293840"/>
              <a:ext cx="304920" cy="152280"/>
            </a:xfrm>
            <a:prstGeom prst="ellipse">
              <a:avLst/>
            </a:prstGeom>
            <a:solidFill>
              <a:srgbClr val="99ff33"/>
            </a:solidFill>
            <a:ln w="12600">
              <a:solidFill>
                <a:srgbClr val="eaeaea"/>
              </a:solidFill>
              <a:round/>
            </a:ln>
          </p:spPr>
        </p:sp>
      </p:gr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88" name="Group 1"/>
          <p:cNvGrpSpPr/>
          <p:nvPr/>
        </p:nvGrpSpPr>
        <p:grpSpPr>
          <a:xfrm>
            <a:off x="1600200" y="2438280"/>
            <a:ext cx="2666880" cy="1295280"/>
            <a:chOff x="1600200" y="2438280"/>
            <a:chExt cx="2666880" cy="1295280"/>
          </a:xfrm>
        </p:grpSpPr>
        <p:sp>
          <p:nvSpPr>
            <p:cNvPr id="189" name="Rectangle 2"/>
            <p:cNvSpPr/>
            <p:nvPr/>
          </p:nvSpPr>
          <p:spPr>
            <a:xfrm>
              <a:off x="1600200" y="2438280"/>
              <a:ext cx="2438280" cy="1295280"/>
            </a:xfrm>
            <a:prstGeom prst="rect">
              <a:avLst/>
            </a:prstGeom>
            <a:gradFill rotWithShape="0">
              <a:gsLst>
                <a:gs pos="0">
                  <a:srgbClr val="006699"/>
                </a:gs>
                <a:gs pos="50000">
                  <a:srgbClr val="969696"/>
                </a:gs>
                <a:gs pos="100000">
                  <a:srgbClr val="006699"/>
                </a:gs>
              </a:gsLst>
              <a:lin ang="5400000"/>
            </a:gradFill>
            <a:ln w="12600">
              <a:solidFill>
                <a:srgbClr val="eaeaea"/>
              </a:solidFill>
              <a:round/>
            </a:ln>
          </p:spPr>
        </p:sp>
        <p:sp>
          <p:nvSpPr>
            <p:cNvPr id="190" name="Ellipse 3"/>
            <p:cNvSpPr/>
            <p:nvPr/>
          </p:nvSpPr>
          <p:spPr>
            <a:xfrm>
              <a:off x="3809880" y="2438280"/>
              <a:ext cx="457200" cy="1295280"/>
            </a:xfrm>
            <a:prstGeom prst="ellipse">
              <a:avLst/>
            </a:prstGeom>
            <a:solidFill>
              <a:srgbClr val="006699"/>
            </a:solidFill>
            <a:ln w="12600">
              <a:solidFill>
                <a:srgbClr val="eaeaea"/>
              </a:solidFill>
              <a:round/>
            </a:ln>
          </p:spPr>
        </p:sp>
      </p:grpSp>
      <p:sp>
        <p:nvSpPr>
          <p:cNvPr id="191" name="Freeform 4"/>
          <p:cNvSpPr/>
          <p:nvPr/>
        </p:nvSpPr>
        <p:spPr>
          <a:xfrm>
            <a:off x="3814920" y="2646360"/>
            <a:ext cx="2715480" cy="4096440"/>
          </a:xfrm>
          <a:custGeom>
            <a:avLst/>
            <a:gdLst/>
            <a:ahLst/>
            <a:rect l="0" t="0" r="r" b="b"/>
            <a:pathLst>
              <a:path w="7543" h="11379">
                <a:moveTo>
                  <a:pt x="410" y="2173"/>
                </a:moveTo>
                <a:lnTo>
                  <a:pt x="145" y="2173"/>
                </a:lnTo>
                <a:lnTo>
                  <a:pt x="110" y="2173"/>
                </a:lnTo>
                <a:lnTo>
                  <a:pt x="74" y="1847"/>
                </a:lnTo>
                <a:lnTo>
                  <a:pt x="35" y="1666"/>
                </a:lnTo>
                <a:lnTo>
                  <a:pt x="0" y="1556"/>
                </a:lnTo>
                <a:lnTo>
                  <a:pt x="0" y="1084"/>
                </a:lnTo>
                <a:lnTo>
                  <a:pt x="0" y="723"/>
                </a:lnTo>
                <a:lnTo>
                  <a:pt x="35" y="507"/>
                </a:lnTo>
                <a:lnTo>
                  <a:pt x="110" y="436"/>
                </a:lnTo>
                <a:lnTo>
                  <a:pt x="180" y="291"/>
                </a:lnTo>
                <a:lnTo>
                  <a:pt x="220" y="216"/>
                </a:lnTo>
                <a:lnTo>
                  <a:pt x="291" y="110"/>
                </a:lnTo>
                <a:lnTo>
                  <a:pt x="361" y="0"/>
                </a:lnTo>
                <a:lnTo>
                  <a:pt x="798" y="0"/>
                </a:lnTo>
                <a:lnTo>
                  <a:pt x="943" y="0"/>
                </a:lnTo>
                <a:lnTo>
                  <a:pt x="1380" y="0"/>
                </a:lnTo>
                <a:lnTo>
                  <a:pt x="1521" y="0"/>
                </a:lnTo>
                <a:lnTo>
                  <a:pt x="1666" y="0"/>
                </a:lnTo>
                <a:lnTo>
                  <a:pt x="1812" y="0"/>
                </a:lnTo>
                <a:lnTo>
                  <a:pt x="2104" y="0"/>
                </a:lnTo>
                <a:lnTo>
                  <a:pt x="2686" y="35"/>
                </a:lnTo>
                <a:lnTo>
                  <a:pt x="3118" y="70"/>
                </a:lnTo>
                <a:lnTo>
                  <a:pt x="3625" y="180"/>
                </a:lnTo>
                <a:lnTo>
                  <a:pt x="4062" y="251"/>
                </a:lnTo>
                <a:lnTo>
                  <a:pt x="4498" y="361"/>
                </a:lnTo>
                <a:lnTo>
                  <a:pt x="5006" y="507"/>
                </a:lnTo>
                <a:lnTo>
                  <a:pt x="5583" y="652"/>
                </a:lnTo>
                <a:lnTo>
                  <a:pt x="5946" y="723"/>
                </a:lnTo>
                <a:lnTo>
                  <a:pt x="6091" y="1230"/>
                </a:lnTo>
                <a:lnTo>
                  <a:pt x="6202" y="1737"/>
                </a:lnTo>
                <a:lnTo>
                  <a:pt x="6272" y="1882"/>
                </a:lnTo>
                <a:lnTo>
                  <a:pt x="6312" y="2173"/>
                </a:lnTo>
                <a:lnTo>
                  <a:pt x="6347" y="2173"/>
                </a:lnTo>
                <a:lnTo>
                  <a:pt x="6382" y="2173"/>
                </a:lnTo>
                <a:lnTo>
                  <a:pt x="6453" y="2465"/>
                </a:lnTo>
                <a:lnTo>
                  <a:pt x="6563" y="2972"/>
                </a:lnTo>
                <a:lnTo>
                  <a:pt x="6673" y="3333"/>
                </a:lnTo>
                <a:lnTo>
                  <a:pt x="6779" y="3770"/>
                </a:lnTo>
                <a:lnTo>
                  <a:pt x="6854" y="4131"/>
                </a:lnTo>
                <a:lnTo>
                  <a:pt x="6964" y="4639"/>
                </a:lnTo>
                <a:lnTo>
                  <a:pt x="7070" y="5071"/>
                </a:lnTo>
                <a:lnTo>
                  <a:pt x="7145" y="5437"/>
                </a:lnTo>
                <a:lnTo>
                  <a:pt x="7251" y="5945"/>
                </a:lnTo>
                <a:lnTo>
                  <a:pt x="7361" y="6668"/>
                </a:lnTo>
                <a:lnTo>
                  <a:pt x="7432" y="7250"/>
                </a:lnTo>
                <a:lnTo>
                  <a:pt x="7507" y="7757"/>
                </a:lnTo>
                <a:lnTo>
                  <a:pt x="7542" y="8189"/>
                </a:lnTo>
                <a:lnTo>
                  <a:pt x="7542" y="8626"/>
                </a:lnTo>
                <a:lnTo>
                  <a:pt x="7542" y="8732"/>
                </a:lnTo>
                <a:lnTo>
                  <a:pt x="7507" y="9098"/>
                </a:lnTo>
                <a:lnTo>
                  <a:pt x="7432" y="9530"/>
                </a:lnTo>
                <a:lnTo>
                  <a:pt x="7326" y="9966"/>
                </a:lnTo>
                <a:lnTo>
                  <a:pt x="7251" y="10077"/>
                </a:lnTo>
                <a:lnTo>
                  <a:pt x="7106" y="10293"/>
                </a:lnTo>
                <a:lnTo>
                  <a:pt x="6964" y="10654"/>
                </a:lnTo>
                <a:lnTo>
                  <a:pt x="6854" y="11091"/>
                </a:lnTo>
                <a:lnTo>
                  <a:pt x="6744" y="11236"/>
                </a:lnTo>
                <a:lnTo>
                  <a:pt x="6237" y="11378"/>
                </a:lnTo>
                <a:lnTo>
                  <a:pt x="5875" y="11378"/>
                </a:lnTo>
                <a:lnTo>
                  <a:pt x="5730" y="11378"/>
                </a:lnTo>
                <a:lnTo>
                  <a:pt x="5618" y="11342"/>
                </a:lnTo>
                <a:lnTo>
                  <a:pt x="5041" y="10544"/>
                </a:lnTo>
                <a:lnTo>
                  <a:pt x="4388" y="9750"/>
                </a:lnTo>
                <a:lnTo>
                  <a:pt x="3952" y="9023"/>
                </a:lnTo>
                <a:lnTo>
                  <a:pt x="3881" y="8591"/>
                </a:lnTo>
                <a:lnTo>
                  <a:pt x="3846" y="8480"/>
                </a:lnTo>
                <a:lnTo>
                  <a:pt x="3806" y="8335"/>
                </a:lnTo>
                <a:lnTo>
                  <a:pt x="3661" y="7647"/>
                </a:lnTo>
                <a:lnTo>
                  <a:pt x="3555" y="7210"/>
                </a:lnTo>
                <a:lnTo>
                  <a:pt x="3519" y="6849"/>
                </a:lnTo>
                <a:lnTo>
                  <a:pt x="3444" y="6417"/>
                </a:lnTo>
                <a:lnTo>
                  <a:pt x="3339" y="5905"/>
                </a:lnTo>
                <a:lnTo>
                  <a:pt x="3228" y="5472"/>
                </a:lnTo>
                <a:lnTo>
                  <a:pt x="3118" y="5326"/>
                </a:lnTo>
                <a:lnTo>
                  <a:pt x="2937" y="4744"/>
                </a:lnTo>
                <a:lnTo>
                  <a:pt x="2501" y="4312"/>
                </a:lnTo>
                <a:lnTo>
                  <a:pt x="2104" y="3951"/>
                </a:lnTo>
                <a:lnTo>
                  <a:pt x="2104" y="3876"/>
                </a:lnTo>
                <a:lnTo>
                  <a:pt x="2104" y="3443"/>
                </a:lnTo>
                <a:lnTo>
                  <a:pt x="1812" y="3007"/>
                </a:lnTo>
                <a:lnTo>
                  <a:pt x="1706" y="2861"/>
                </a:lnTo>
                <a:lnTo>
                  <a:pt x="1596" y="2716"/>
                </a:lnTo>
                <a:lnTo>
                  <a:pt x="1521" y="2645"/>
                </a:lnTo>
                <a:lnTo>
                  <a:pt x="1450" y="2570"/>
                </a:lnTo>
                <a:lnTo>
                  <a:pt x="1305" y="2173"/>
                </a:lnTo>
                <a:lnTo>
                  <a:pt x="1159" y="2173"/>
                </a:lnTo>
                <a:lnTo>
                  <a:pt x="1124" y="2173"/>
                </a:lnTo>
                <a:lnTo>
                  <a:pt x="1053" y="2173"/>
                </a:lnTo>
                <a:lnTo>
                  <a:pt x="978" y="2173"/>
                </a:lnTo>
                <a:lnTo>
                  <a:pt x="943" y="2173"/>
                </a:lnTo>
                <a:lnTo>
                  <a:pt x="868" y="2173"/>
                </a:lnTo>
                <a:lnTo>
                  <a:pt x="798" y="2173"/>
                </a:lnTo>
                <a:lnTo>
                  <a:pt x="762" y="2173"/>
                </a:lnTo>
                <a:lnTo>
                  <a:pt x="727" y="2173"/>
                </a:lnTo>
                <a:lnTo>
                  <a:pt x="687" y="2173"/>
                </a:lnTo>
                <a:lnTo>
                  <a:pt x="652" y="2173"/>
                </a:lnTo>
                <a:lnTo>
                  <a:pt x="582" y="2173"/>
                </a:lnTo>
                <a:lnTo>
                  <a:pt x="410" y="2173"/>
                </a:lnTo>
                <a:lnTo>
                  <a:pt x="255" y="2173"/>
                </a:lnTo>
                <a:lnTo>
                  <a:pt x="180" y="2173"/>
                </a:lnTo>
                <a:lnTo>
                  <a:pt x="198" y="2173"/>
                </a:lnTo>
                <a:lnTo>
                  <a:pt x="410" y="2173"/>
                </a:lnTo>
              </a:path>
            </a:pathLst>
          </a:custGeom>
          <a:solidFill>
            <a:srgbClr val="026f6b"/>
          </a:solidFill>
          <a:ln w="12600">
            <a:solidFill>
              <a:srgbClr val="eaeaea"/>
            </a:solidFill>
            <a:round/>
          </a:ln>
        </p:spPr>
      </p:sp>
      <p:sp>
        <p:nvSpPr>
          <p:cNvPr id="192" name="Rectangle 5"/>
          <p:cNvSpPr/>
          <p:nvPr/>
        </p:nvSpPr>
        <p:spPr>
          <a:xfrm>
            <a:off x="1295280" y="6095880"/>
            <a:ext cx="7846920" cy="760320"/>
          </a:xfrm>
          <a:prstGeom prst="rect">
            <a:avLst/>
          </a:prstGeom>
          <a:solidFill>
            <a:srgbClr val="026f6b"/>
          </a:solidFill>
          <a:ln>
            <a:noFill/>
          </a:ln>
        </p:spPr>
      </p:sp>
      <p:grpSp>
        <p:nvGrpSpPr>
          <p:cNvPr id="193" name="Group 6"/>
          <p:cNvGrpSpPr/>
          <p:nvPr/>
        </p:nvGrpSpPr>
        <p:grpSpPr>
          <a:xfrm>
            <a:off x="6553080" y="5638680"/>
            <a:ext cx="1752840" cy="533520"/>
            <a:chOff x="6553080" y="5638680"/>
            <a:chExt cx="1752840" cy="533520"/>
          </a:xfrm>
        </p:grpSpPr>
        <p:sp>
          <p:nvSpPr>
            <p:cNvPr id="194" name="Ellipse 7"/>
            <p:cNvSpPr/>
            <p:nvPr/>
          </p:nvSpPr>
          <p:spPr>
            <a:xfrm>
              <a:off x="6553080" y="5715000"/>
              <a:ext cx="380880" cy="76320"/>
            </a:xfrm>
            <a:prstGeom prst="ellipse">
              <a:avLst/>
            </a:prstGeom>
            <a:solidFill>
              <a:srgbClr val="99ff33"/>
            </a:solidFill>
            <a:ln w="12600">
              <a:solidFill>
                <a:srgbClr val="eaeaea"/>
              </a:solidFill>
              <a:round/>
            </a:ln>
          </p:spPr>
        </p:sp>
        <p:sp>
          <p:nvSpPr>
            <p:cNvPr id="195" name="Ellipse 8"/>
            <p:cNvSpPr/>
            <p:nvPr/>
          </p:nvSpPr>
          <p:spPr>
            <a:xfrm>
              <a:off x="6781680" y="6019920"/>
              <a:ext cx="380880" cy="152280"/>
            </a:xfrm>
            <a:prstGeom prst="ellipse">
              <a:avLst/>
            </a:prstGeom>
            <a:solidFill>
              <a:srgbClr val="99ff33"/>
            </a:solidFill>
            <a:ln w="12600">
              <a:solidFill>
                <a:srgbClr val="eaeaea"/>
              </a:solidFill>
              <a:round/>
            </a:ln>
          </p:spPr>
        </p:sp>
        <p:sp>
          <p:nvSpPr>
            <p:cNvPr id="196" name="Ellipse 9"/>
            <p:cNvSpPr/>
            <p:nvPr/>
          </p:nvSpPr>
          <p:spPr>
            <a:xfrm>
              <a:off x="7315200" y="5867280"/>
              <a:ext cx="609480" cy="152280"/>
            </a:xfrm>
            <a:prstGeom prst="ellipse">
              <a:avLst/>
            </a:prstGeom>
            <a:solidFill>
              <a:srgbClr val="99ff33"/>
            </a:solidFill>
            <a:ln w="12600">
              <a:solidFill>
                <a:srgbClr val="eaeaea"/>
              </a:solidFill>
              <a:round/>
            </a:ln>
          </p:spPr>
        </p:sp>
        <p:sp>
          <p:nvSpPr>
            <p:cNvPr id="197" name="Ellipse 10"/>
            <p:cNvSpPr/>
            <p:nvPr/>
          </p:nvSpPr>
          <p:spPr>
            <a:xfrm>
              <a:off x="7162920" y="5638680"/>
              <a:ext cx="228600" cy="76320"/>
            </a:xfrm>
            <a:prstGeom prst="ellipse">
              <a:avLst/>
            </a:prstGeom>
            <a:solidFill>
              <a:srgbClr val="99ff33"/>
            </a:solidFill>
            <a:ln w="12600">
              <a:solidFill>
                <a:srgbClr val="eaeaea"/>
              </a:solidFill>
              <a:round/>
            </a:ln>
          </p:spPr>
        </p:sp>
        <p:sp>
          <p:nvSpPr>
            <p:cNvPr id="198" name="Ellipse 11"/>
            <p:cNvSpPr/>
            <p:nvPr/>
          </p:nvSpPr>
          <p:spPr>
            <a:xfrm>
              <a:off x="8001000" y="6019920"/>
              <a:ext cx="304920" cy="152280"/>
            </a:xfrm>
            <a:prstGeom prst="ellipse">
              <a:avLst/>
            </a:prstGeom>
            <a:solidFill>
              <a:srgbClr val="99ff33"/>
            </a:solidFill>
            <a:ln w="12600">
              <a:solidFill>
                <a:srgbClr val="eaeaea"/>
              </a:solidFill>
              <a:round/>
            </a:ln>
          </p:spPr>
        </p:sp>
      </p:grpSp>
      <p:sp>
        <p:nvSpPr>
          <p:cNvPr id="199" name="Rectangle 12"/>
          <p:cNvSpPr/>
          <p:nvPr/>
        </p:nvSpPr>
        <p:spPr>
          <a:xfrm>
            <a:off x="1068480" y="6097680"/>
            <a:ext cx="8074080" cy="758880"/>
          </a:xfrm>
          <a:prstGeom prst="rect">
            <a:avLst/>
          </a:prstGeom>
          <a:solidFill>
            <a:srgbClr val="ccecff"/>
          </a:solidFill>
          <a:ln>
            <a:noFill/>
          </a:ln>
        </p:spPr>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1600200" y="380880"/>
            <a:ext cx="7391520" cy="457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Erzlaugung </a:t>
            </a:r>
            <a:endParaRPr b="0" lang="en-US" sz="2400" spc="-1" strike="noStrike">
              <a:latin typeface="Arial"/>
            </a:endParaRPr>
          </a:p>
        </p:txBody>
      </p:sp>
      <p:sp>
        <p:nvSpPr>
          <p:cNvPr id="201" name="Rectangle 2"/>
          <p:cNvSpPr/>
          <p:nvPr/>
        </p:nvSpPr>
        <p:spPr>
          <a:xfrm>
            <a:off x="1752480" y="990720"/>
            <a:ext cx="3429000" cy="2286000"/>
          </a:xfrm>
          <a:prstGeom prst="rect">
            <a:avLst/>
          </a:prstGeom>
          <a:blipFill rotWithShape="0">
            <a:blip r:embed="rId1"/>
            <a:tile/>
          </a:blipFill>
          <a:ln w="12600">
            <a:solidFill>
              <a:srgbClr val="eaeaea"/>
            </a:solidFill>
            <a:round/>
          </a:ln>
        </p:spPr>
      </p:sp>
      <p:sp>
        <p:nvSpPr>
          <p:cNvPr id="202" name="Freeform 3"/>
          <p:cNvSpPr/>
          <p:nvPr/>
        </p:nvSpPr>
        <p:spPr>
          <a:xfrm>
            <a:off x="2362320" y="1171800"/>
            <a:ext cx="2837520" cy="353160"/>
          </a:xfrm>
          <a:custGeom>
            <a:avLst/>
            <a:gdLst/>
            <a:ahLst/>
            <a:rect l="0" t="0" r="r" b="b"/>
            <a:pathLst>
              <a:path w="7882" h="981">
                <a:moveTo>
                  <a:pt x="0" y="769"/>
                </a:moveTo>
                <a:lnTo>
                  <a:pt x="1058" y="344"/>
                </a:lnTo>
                <a:lnTo>
                  <a:pt x="1062" y="437"/>
                </a:lnTo>
                <a:lnTo>
                  <a:pt x="1137" y="472"/>
                </a:lnTo>
                <a:lnTo>
                  <a:pt x="1243" y="437"/>
                </a:lnTo>
                <a:lnTo>
                  <a:pt x="1605" y="327"/>
                </a:lnTo>
                <a:lnTo>
                  <a:pt x="1750" y="327"/>
                </a:lnTo>
                <a:lnTo>
                  <a:pt x="2297" y="220"/>
                </a:lnTo>
                <a:lnTo>
                  <a:pt x="2438" y="220"/>
                </a:lnTo>
                <a:lnTo>
                  <a:pt x="2584" y="180"/>
                </a:lnTo>
                <a:lnTo>
                  <a:pt x="3166" y="145"/>
                </a:lnTo>
                <a:lnTo>
                  <a:pt x="3602" y="145"/>
                </a:lnTo>
                <a:lnTo>
                  <a:pt x="3743" y="145"/>
                </a:lnTo>
                <a:lnTo>
                  <a:pt x="3854" y="110"/>
                </a:lnTo>
                <a:lnTo>
                  <a:pt x="4362" y="110"/>
                </a:lnTo>
                <a:lnTo>
                  <a:pt x="4869" y="110"/>
                </a:lnTo>
                <a:lnTo>
                  <a:pt x="5451" y="110"/>
                </a:lnTo>
                <a:lnTo>
                  <a:pt x="5813" y="110"/>
                </a:lnTo>
                <a:lnTo>
                  <a:pt x="6139" y="110"/>
                </a:lnTo>
                <a:lnTo>
                  <a:pt x="6139" y="35"/>
                </a:lnTo>
                <a:lnTo>
                  <a:pt x="6575" y="35"/>
                </a:lnTo>
                <a:lnTo>
                  <a:pt x="6681" y="0"/>
                </a:lnTo>
                <a:lnTo>
                  <a:pt x="6791" y="0"/>
                </a:lnTo>
                <a:lnTo>
                  <a:pt x="7153" y="0"/>
                </a:lnTo>
                <a:lnTo>
                  <a:pt x="7515" y="0"/>
                </a:lnTo>
                <a:lnTo>
                  <a:pt x="7590" y="145"/>
                </a:lnTo>
                <a:lnTo>
                  <a:pt x="7770" y="145"/>
                </a:lnTo>
                <a:lnTo>
                  <a:pt x="7881" y="145"/>
                </a:lnTo>
                <a:lnTo>
                  <a:pt x="7881" y="292"/>
                </a:lnTo>
                <a:lnTo>
                  <a:pt x="7841" y="437"/>
                </a:lnTo>
                <a:lnTo>
                  <a:pt x="7444" y="402"/>
                </a:lnTo>
                <a:lnTo>
                  <a:pt x="7334" y="402"/>
                </a:lnTo>
                <a:lnTo>
                  <a:pt x="7188" y="402"/>
                </a:lnTo>
                <a:lnTo>
                  <a:pt x="6681" y="437"/>
                </a:lnTo>
                <a:lnTo>
                  <a:pt x="6575" y="437"/>
                </a:lnTo>
                <a:lnTo>
                  <a:pt x="6500" y="472"/>
                </a:lnTo>
                <a:lnTo>
                  <a:pt x="6139" y="508"/>
                </a:lnTo>
                <a:lnTo>
                  <a:pt x="6139" y="583"/>
                </a:lnTo>
                <a:lnTo>
                  <a:pt x="6139" y="653"/>
                </a:lnTo>
                <a:lnTo>
                  <a:pt x="6139" y="688"/>
                </a:lnTo>
                <a:lnTo>
                  <a:pt x="6139" y="728"/>
                </a:lnTo>
                <a:lnTo>
                  <a:pt x="5813" y="728"/>
                </a:lnTo>
                <a:lnTo>
                  <a:pt x="5702" y="728"/>
                </a:lnTo>
                <a:lnTo>
                  <a:pt x="5596" y="728"/>
                </a:lnTo>
                <a:lnTo>
                  <a:pt x="5521" y="728"/>
                </a:lnTo>
                <a:lnTo>
                  <a:pt x="5376" y="728"/>
                </a:lnTo>
                <a:lnTo>
                  <a:pt x="5230" y="728"/>
                </a:lnTo>
                <a:lnTo>
                  <a:pt x="5089" y="728"/>
                </a:lnTo>
                <a:lnTo>
                  <a:pt x="4904" y="688"/>
                </a:lnTo>
                <a:lnTo>
                  <a:pt x="4763" y="688"/>
                </a:lnTo>
                <a:lnTo>
                  <a:pt x="4291" y="688"/>
                </a:lnTo>
                <a:lnTo>
                  <a:pt x="3929" y="688"/>
                </a:lnTo>
                <a:lnTo>
                  <a:pt x="3818" y="688"/>
                </a:lnTo>
                <a:lnTo>
                  <a:pt x="3743" y="688"/>
                </a:lnTo>
                <a:lnTo>
                  <a:pt x="3527" y="688"/>
                </a:lnTo>
                <a:lnTo>
                  <a:pt x="3417" y="688"/>
                </a:lnTo>
                <a:lnTo>
                  <a:pt x="3236" y="728"/>
                </a:lnTo>
                <a:lnTo>
                  <a:pt x="3055" y="728"/>
                </a:lnTo>
                <a:lnTo>
                  <a:pt x="2910" y="764"/>
                </a:lnTo>
                <a:lnTo>
                  <a:pt x="2804" y="800"/>
                </a:lnTo>
                <a:lnTo>
                  <a:pt x="2729" y="800"/>
                </a:lnTo>
                <a:lnTo>
                  <a:pt x="2623" y="800"/>
                </a:lnTo>
                <a:lnTo>
                  <a:pt x="2548" y="835"/>
                </a:lnTo>
                <a:lnTo>
                  <a:pt x="2438" y="835"/>
                </a:lnTo>
                <a:lnTo>
                  <a:pt x="2332" y="835"/>
                </a:lnTo>
                <a:lnTo>
                  <a:pt x="2222" y="835"/>
                </a:lnTo>
                <a:lnTo>
                  <a:pt x="2112" y="870"/>
                </a:lnTo>
                <a:lnTo>
                  <a:pt x="1971" y="870"/>
                </a:lnTo>
                <a:lnTo>
                  <a:pt x="1605" y="870"/>
                </a:lnTo>
                <a:lnTo>
                  <a:pt x="1499" y="870"/>
                </a:lnTo>
                <a:lnTo>
                  <a:pt x="1389" y="870"/>
                </a:lnTo>
                <a:lnTo>
                  <a:pt x="1278" y="870"/>
                </a:lnTo>
                <a:lnTo>
                  <a:pt x="1137" y="870"/>
                </a:lnTo>
                <a:lnTo>
                  <a:pt x="1027" y="870"/>
                </a:lnTo>
                <a:lnTo>
                  <a:pt x="881" y="870"/>
                </a:lnTo>
                <a:lnTo>
                  <a:pt x="771" y="870"/>
                </a:lnTo>
                <a:lnTo>
                  <a:pt x="665" y="910"/>
                </a:lnTo>
                <a:lnTo>
                  <a:pt x="590" y="910"/>
                </a:lnTo>
                <a:lnTo>
                  <a:pt x="485" y="910"/>
                </a:lnTo>
                <a:lnTo>
                  <a:pt x="339" y="945"/>
                </a:lnTo>
                <a:lnTo>
                  <a:pt x="229" y="980"/>
                </a:lnTo>
                <a:lnTo>
                  <a:pt x="119" y="980"/>
                </a:lnTo>
                <a:lnTo>
                  <a:pt x="0" y="769"/>
                </a:lnTo>
              </a:path>
            </a:pathLst>
          </a:custGeom>
          <a:solidFill>
            <a:srgbClr val="c3c3c3"/>
          </a:solidFill>
          <a:ln>
            <a:noFill/>
          </a:ln>
        </p:spPr>
      </p:sp>
      <p:sp>
        <p:nvSpPr>
          <p:cNvPr id="203" name="Freeform 4"/>
          <p:cNvSpPr/>
          <p:nvPr/>
        </p:nvSpPr>
        <p:spPr>
          <a:xfrm>
            <a:off x="2849400" y="1289160"/>
            <a:ext cx="1045440" cy="1280160"/>
          </a:xfrm>
          <a:custGeom>
            <a:avLst/>
            <a:gdLst/>
            <a:ahLst/>
            <a:rect l="0" t="0" r="r" b="b"/>
            <a:pathLst>
              <a:path w="2904" h="3556">
                <a:moveTo>
                  <a:pt x="2458" y="229"/>
                </a:moveTo>
                <a:lnTo>
                  <a:pt x="2321" y="401"/>
                </a:lnTo>
                <a:lnTo>
                  <a:pt x="2321" y="833"/>
                </a:lnTo>
                <a:lnTo>
                  <a:pt x="2321" y="1195"/>
                </a:lnTo>
                <a:lnTo>
                  <a:pt x="2321" y="1561"/>
                </a:lnTo>
                <a:lnTo>
                  <a:pt x="2321" y="1666"/>
                </a:lnTo>
                <a:lnTo>
                  <a:pt x="2321" y="1813"/>
                </a:lnTo>
                <a:lnTo>
                  <a:pt x="2286" y="1958"/>
                </a:lnTo>
                <a:lnTo>
                  <a:pt x="2174" y="2139"/>
                </a:lnTo>
                <a:lnTo>
                  <a:pt x="2174" y="2214"/>
                </a:lnTo>
                <a:lnTo>
                  <a:pt x="2064" y="2395"/>
                </a:lnTo>
                <a:lnTo>
                  <a:pt x="1958" y="2501"/>
                </a:lnTo>
                <a:lnTo>
                  <a:pt x="1883" y="2576"/>
                </a:lnTo>
                <a:lnTo>
                  <a:pt x="1778" y="2646"/>
                </a:lnTo>
                <a:lnTo>
                  <a:pt x="1703" y="2646"/>
                </a:lnTo>
                <a:lnTo>
                  <a:pt x="1597" y="2682"/>
                </a:lnTo>
                <a:lnTo>
                  <a:pt x="1487" y="2682"/>
                </a:lnTo>
                <a:lnTo>
                  <a:pt x="1412" y="2721"/>
                </a:lnTo>
                <a:lnTo>
                  <a:pt x="1231" y="2757"/>
                </a:lnTo>
                <a:lnTo>
                  <a:pt x="1085" y="2792"/>
                </a:lnTo>
                <a:lnTo>
                  <a:pt x="979" y="2827"/>
                </a:lnTo>
                <a:lnTo>
                  <a:pt x="869" y="2862"/>
                </a:lnTo>
                <a:lnTo>
                  <a:pt x="723" y="2937"/>
                </a:lnTo>
                <a:lnTo>
                  <a:pt x="577" y="2973"/>
                </a:lnTo>
                <a:lnTo>
                  <a:pt x="216" y="3048"/>
                </a:lnTo>
                <a:lnTo>
                  <a:pt x="110" y="3083"/>
                </a:lnTo>
                <a:lnTo>
                  <a:pt x="35" y="3189"/>
                </a:lnTo>
                <a:lnTo>
                  <a:pt x="0" y="3264"/>
                </a:lnTo>
                <a:lnTo>
                  <a:pt x="0" y="3444"/>
                </a:lnTo>
                <a:lnTo>
                  <a:pt x="0" y="3555"/>
                </a:lnTo>
                <a:lnTo>
                  <a:pt x="145" y="3555"/>
                </a:lnTo>
                <a:lnTo>
                  <a:pt x="251" y="3444"/>
                </a:lnTo>
                <a:lnTo>
                  <a:pt x="361" y="3374"/>
                </a:lnTo>
                <a:lnTo>
                  <a:pt x="507" y="3334"/>
                </a:lnTo>
                <a:lnTo>
                  <a:pt x="617" y="3299"/>
                </a:lnTo>
                <a:lnTo>
                  <a:pt x="759" y="3299"/>
                </a:lnTo>
                <a:lnTo>
                  <a:pt x="834" y="3299"/>
                </a:lnTo>
                <a:lnTo>
                  <a:pt x="1196" y="3299"/>
                </a:lnTo>
                <a:lnTo>
                  <a:pt x="1306" y="3299"/>
                </a:lnTo>
                <a:lnTo>
                  <a:pt x="1412" y="3299"/>
                </a:lnTo>
                <a:lnTo>
                  <a:pt x="1522" y="3264"/>
                </a:lnTo>
                <a:lnTo>
                  <a:pt x="1597" y="3264"/>
                </a:lnTo>
                <a:lnTo>
                  <a:pt x="1703" y="3228"/>
                </a:lnTo>
                <a:lnTo>
                  <a:pt x="1813" y="3189"/>
                </a:lnTo>
                <a:lnTo>
                  <a:pt x="1958" y="3118"/>
                </a:lnTo>
                <a:lnTo>
                  <a:pt x="2064" y="2973"/>
                </a:lnTo>
                <a:lnTo>
                  <a:pt x="2104" y="2862"/>
                </a:lnTo>
                <a:lnTo>
                  <a:pt x="2211" y="2721"/>
                </a:lnTo>
                <a:lnTo>
                  <a:pt x="2250" y="2611"/>
                </a:lnTo>
                <a:lnTo>
                  <a:pt x="2321" y="2501"/>
                </a:lnTo>
                <a:lnTo>
                  <a:pt x="2392" y="2355"/>
                </a:lnTo>
                <a:lnTo>
                  <a:pt x="2502" y="2214"/>
                </a:lnTo>
                <a:lnTo>
                  <a:pt x="2577" y="2069"/>
                </a:lnTo>
                <a:lnTo>
                  <a:pt x="2683" y="1994"/>
                </a:lnTo>
                <a:lnTo>
                  <a:pt x="2793" y="1888"/>
                </a:lnTo>
                <a:lnTo>
                  <a:pt x="2863" y="1778"/>
                </a:lnTo>
                <a:lnTo>
                  <a:pt x="2903" y="1702"/>
                </a:lnTo>
                <a:lnTo>
                  <a:pt x="2903" y="1596"/>
                </a:lnTo>
                <a:lnTo>
                  <a:pt x="2863" y="1521"/>
                </a:lnTo>
                <a:lnTo>
                  <a:pt x="2758" y="1450"/>
                </a:lnTo>
                <a:lnTo>
                  <a:pt x="2758" y="868"/>
                </a:lnTo>
                <a:lnTo>
                  <a:pt x="2718" y="507"/>
                </a:lnTo>
                <a:lnTo>
                  <a:pt x="2612" y="145"/>
                </a:lnTo>
                <a:lnTo>
                  <a:pt x="2537" y="0"/>
                </a:lnTo>
                <a:lnTo>
                  <a:pt x="2577" y="74"/>
                </a:lnTo>
                <a:lnTo>
                  <a:pt x="2458" y="229"/>
                </a:lnTo>
              </a:path>
            </a:pathLst>
          </a:custGeom>
          <a:solidFill>
            <a:srgbClr val="c3c3c3"/>
          </a:solidFill>
          <a:ln>
            <a:noFill/>
          </a:ln>
        </p:spPr>
      </p:sp>
      <p:sp>
        <p:nvSpPr>
          <p:cNvPr id="204" name="Freeform 5"/>
          <p:cNvSpPr/>
          <p:nvPr/>
        </p:nvSpPr>
        <p:spPr>
          <a:xfrm>
            <a:off x="3724200" y="2057400"/>
            <a:ext cx="1435680" cy="667440"/>
          </a:xfrm>
          <a:custGeom>
            <a:avLst/>
            <a:gdLst/>
            <a:ahLst/>
            <a:rect l="0" t="0" r="r" b="b"/>
            <a:pathLst>
              <a:path w="3988" h="1854">
                <a:moveTo>
                  <a:pt x="26" y="0"/>
                </a:moveTo>
                <a:lnTo>
                  <a:pt x="577" y="79"/>
                </a:lnTo>
                <a:lnTo>
                  <a:pt x="939" y="114"/>
                </a:lnTo>
                <a:lnTo>
                  <a:pt x="1446" y="149"/>
                </a:lnTo>
                <a:lnTo>
                  <a:pt x="1591" y="185"/>
                </a:lnTo>
                <a:lnTo>
                  <a:pt x="1666" y="220"/>
                </a:lnTo>
                <a:lnTo>
                  <a:pt x="1772" y="295"/>
                </a:lnTo>
                <a:lnTo>
                  <a:pt x="2355" y="440"/>
                </a:lnTo>
                <a:lnTo>
                  <a:pt x="2355" y="511"/>
                </a:lnTo>
                <a:lnTo>
                  <a:pt x="2682" y="546"/>
                </a:lnTo>
                <a:lnTo>
                  <a:pt x="2898" y="692"/>
                </a:lnTo>
                <a:lnTo>
                  <a:pt x="3334" y="802"/>
                </a:lnTo>
                <a:lnTo>
                  <a:pt x="3912" y="912"/>
                </a:lnTo>
                <a:lnTo>
                  <a:pt x="3987" y="949"/>
                </a:lnTo>
                <a:lnTo>
                  <a:pt x="3987" y="1381"/>
                </a:lnTo>
                <a:lnTo>
                  <a:pt x="3987" y="1456"/>
                </a:lnTo>
                <a:lnTo>
                  <a:pt x="3952" y="1853"/>
                </a:lnTo>
                <a:lnTo>
                  <a:pt x="3550" y="1853"/>
                </a:lnTo>
                <a:lnTo>
                  <a:pt x="3444" y="1782"/>
                </a:lnTo>
                <a:lnTo>
                  <a:pt x="3370" y="1747"/>
                </a:lnTo>
                <a:lnTo>
                  <a:pt x="3008" y="1601"/>
                </a:lnTo>
                <a:lnTo>
                  <a:pt x="2898" y="1562"/>
                </a:lnTo>
                <a:lnTo>
                  <a:pt x="2752" y="1456"/>
                </a:lnTo>
                <a:lnTo>
                  <a:pt x="2646" y="1456"/>
                </a:lnTo>
                <a:lnTo>
                  <a:pt x="2355" y="1456"/>
                </a:lnTo>
                <a:lnTo>
                  <a:pt x="1918" y="1381"/>
                </a:lnTo>
                <a:lnTo>
                  <a:pt x="1812" y="1381"/>
                </a:lnTo>
                <a:lnTo>
                  <a:pt x="1702" y="1345"/>
                </a:lnTo>
                <a:lnTo>
                  <a:pt x="1556" y="1275"/>
                </a:lnTo>
                <a:lnTo>
                  <a:pt x="1195" y="1165"/>
                </a:lnTo>
                <a:lnTo>
                  <a:pt x="833" y="1094"/>
                </a:lnTo>
                <a:lnTo>
                  <a:pt x="758" y="1054"/>
                </a:lnTo>
                <a:lnTo>
                  <a:pt x="652" y="984"/>
                </a:lnTo>
                <a:lnTo>
                  <a:pt x="286" y="912"/>
                </a:lnTo>
                <a:lnTo>
                  <a:pt x="145" y="873"/>
                </a:lnTo>
                <a:lnTo>
                  <a:pt x="70" y="727"/>
                </a:lnTo>
                <a:lnTo>
                  <a:pt x="0" y="621"/>
                </a:lnTo>
                <a:lnTo>
                  <a:pt x="0" y="511"/>
                </a:lnTo>
                <a:lnTo>
                  <a:pt x="26" y="0"/>
                </a:lnTo>
              </a:path>
            </a:pathLst>
          </a:custGeom>
          <a:solidFill>
            <a:srgbClr val="c3c3c3"/>
          </a:solidFill>
          <a:ln>
            <a:noFill/>
          </a:ln>
        </p:spPr>
      </p:sp>
      <p:sp>
        <p:nvSpPr>
          <p:cNvPr id="205" name="Freeform 6"/>
          <p:cNvSpPr/>
          <p:nvPr/>
        </p:nvSpPr>
        <p:spPr>
          <a:xfrm>
            <a:off x="2066760" y="1811160"/>
            <a:ext cx="2323080" cy="1070640"/>
          </a:xfrm>
          <a:custGeom>
            <a:avLst/>
            <a:gdLst/>
            <a:ahLst/>
            <a:rect l="0" t="0" r="r" b="b"/>
            <a:pathLst>
              <a:path w="6453" h="2974">
                <a:moveTo>
                  <a:pt x="6112" y="1742"/>
                </a:moveTo>
                <a:lnTo>
                  <a:pt x="6015" y="2139"/>
                </a:lnTo>
                <a:lnTo>
                  <a:pt x="5583" y="2501"/>
                </a:lnTo>
                <a:lnTo>
                  <a:pt x="5147" y="2611"/>
                </a:lnTo>
                <a:lnTo>
                  <a:pt x="4785" y="2646"/>
                </a:lnTo>
                <a:lnTo>
                  <a:pt x="4640" y="2682"/>
                </a:lnTo>
                <a:lnTo>
                  <a:pt x="4132" y="2717"/>
                </a:lnTo>
                <a:lnTo>
                  <a:pt x="3696" y="2757"/>
                </a:lnTo>
                <a:lnTo>
                  <a:pt x="3334" y="2757"/>
                </a:lnTo>
                <a:lnTo>
                  <a:pt x="3188" y="2757"/>
                </a:lnTo>
                <a:lnTo>
                  <a:pt x="3077" y="2757"/>
                </a:lnTo>
                <a:lnTo>
                  <a:pt x="2716" y="2757"/>
                </a:lnTo>
                <a:lnTo>
                  <a:pt x="2570" y="2757"/>
                </a:lnTo>
                <a:lnTo>
                  <a:pt x="2138" y="2717"/>
                </a:lnTo>
                <a:lnTo>
                  <a:pt x="1993" y="2682"/>
                </a:lnTo>
                <a:lnTo>
                  <a:pt x="1882" y="2646"/>
                </a:lnTo>
                <a:lnTo>
                  <a:pt x="1666" y="2571"/>
                </a:lnTo>
                <a:lnTo>
                  <a:pt x="1305" y="2466"/>
                </a:lnTo>
                <a:lnTo>
                  <a:pt x="1159" y="2430"/>
                </a:lnTo>
                <a:lnTo>
                  <a:pt x="1084" y="2391"/>
                </a:lnTo>
                <a:lnTo>
                  <a:pt x="868" y="2285"/>
                </a:lnTo>
                <a:lnTo>
                  <a:pt x="793" y="2104"/>
                </a:lnTo>
                <a:lnTo>
                  <a:pt x="758" y="1958"/>
                </a:lnTo>
                <a:lnTo>
                  <a:pt x="758" y="1848"/>
                </a:lnTo>
                <a:lnTo>
                  <a:pt x="758" y="1667"/>
                </a:lnTo>
                <a:lnTo>
                  <a:pt x="758" y="1450"/>
                </a:lnTo>
                <a:lnTo>
                  <a:pt x="758" y="1375"/>
                </a:lnTo>
                <a:lnTo>
                  <a:pt x="793" y="1159"/>
                </a:lnTo>
                <a:lnTo>
                  <a:pt x="833" y="798"/>
                </a:lnTo>
                <a:lnTo>
                  <a:pt x="868" y="687"/>
                </a:lnTo>
                <a:lnTo>
                  <a:pt x="939" y="542"/>
                </a:lnTo>
                <a:lnTo>
                  <a:pt x="1014" y="436"/>
                </a:lnTo>
                <a:lnTo>
                  <a:pt x="1411" y="396"/>
                </a:lnTo>
                <a:lnTo>
                  <a:pt x="1556" y="471"/>
                </a:lnTo>
                <a:lnTo>
                  <a:pt x="1666" y="507"/>
                </a:lnTo>
                <a:lnTo>
                  <a:pt x="1812" y="577"/>
                </a:lnTo>
                <a:lnTo>
                  <a:pt x="1993" y="652"/>
                </a:lnTo>
                <a:lnTo>
                  <a:pt x="2099" y="687"/>
                </a:lnTo>
                <a:lnTo>
                  <a:pt x="2173" y="723"/>
                </a:lnTo>
                <a:lnTo>
                  <a:pt x="2354" y="798"/>
                </a:lnTo>
                <a:lnTo>
                  <a:pt x="2751" y="833"/>
                </a:lnTo>
                <a:lnTo>
                  <a:pt x="2897" y="868"/>
                </a:lnTo>
                <a:lnTo>
                  <a:pt x="3007" y="903"/>
                </a:lnTo>
                <a:lnTo>
                  <a:pt x="3117" y="943"/>
                </a:lnTo>
                <a:lnTo>
                  <a:pt x="3259" y="1049"/>
                </a:lnTo>
                <a:lnTo>
                  <a:pt x="3334" y="1084"/>
                </a:lnTo>
                <a:lnTo>
                  <a:pt x="3444" y="1159"/>
                </a:lnTo>
                <a:lnTo>
                  <a:pt x="3586" y="1305"/>
                </a:lnTo>
                <a:lnTo>
                  <a:pt x="3696" y="1305"/>
                </a:lnTo>
                <a:lnTo>
                  <a:pt x="3771" y="1305"/>
                </a:lnTo>
                <a:lnTo>
                  <a:pt x="3771" y="1230"/>
                </a:lnTo>
                <a:lnTo>
                  <a:pt x="3877" y="1230"/>
                </a:lnTo>
                <a:lnTo>
                  <a:pt x="3952" y="1270"/>
                </a:lnTo>
                <a:lnTo>
                  <a:pt x="4022" y="1195"/>
                </a:lnTo>
                <a:lnTo>
                  <a:pt x="4022" y="577"/>
                </a:lnTo>
                <a:lnTo>
                  <a:pt x="4022" y="471"/>
                </a:lnTo>
                <a:lnTo>
                  <a:pt x="4022" y="396"/>
                </a:lnTo>
                <a:lnTo>
                  <a:pt x="3515" y="396"/>
                </a:lnTo>
                <a:lnTo>
                  <a:pt x="3370" y="361"/>
                </a:lnTo>
                <a:lnTo>
                  <a:pt x="3259" y="361"/>
                </a:lnTo>
                <a:lnTo>
                  <a:pt x="2826" y="291"/>
                </a:lnTo>
                <a:lnTo>
                  <a:pt x="2751" y="251"/>
                </a:lnTo>
                <a:lnTo>
                  <a:pt x="2645" y="180"/>
                </a:lnTo>
                <a:lnTo>
                  <a:pt x="2535" y="145"/>
                </a:lnTo>
                <a:lnTo>
                  <a:pt x="2354" y="145"/>
                </a:lnTo>
                <a:lnTo>
                  <a:pt x="1918" y="70"/>
                </a:lnTo>
                <a:lnTo>
                  <a:pt x="1812" y="35"/>
                </a:lnTo>
                <a:lnTo>
                  <a:pt x="1737" y="35"/>
                </a:lnTo>
                <a:lnTo>
                  <a:pt x="1375" y="0"/>
                </a:lnTo>
                <a:lnTo>
                  <a:pt x="1230" y="0"/>
                </a:lnTo>
                <a:lnTo>
                  <a:pt x="1120" y="0"/>
                </a:lnTo>
                <a:lnTo>
                  <a:pt x="978" y="0"/>
                </a:lnTo>
                <a:lnTo>
                  <a:pt x="868" y="0"/>
                </a:lnTo>
                <a:lnTo>
                  <a:pt x="758" y="0"/>
                </a:lnTo>
                <a:lnTo>
                  <a:pt x="577" y="436"/>
                </a:lnTo>
                <a:lnTo>
                  <a:pt x="216" y="542"/>
                </a:lnTo>
                <a:lnTo>
                  <a:pt x="145" y="617"/>
                </a:lnTo>
                <a:lnTo>
                  <a:pt x="70" y="652"/>
                </a:lnTo>
                <a:lnTo>
                  <a:pt x="0" y="833"/>
                </a:lnTo>
                <a:lnTo>
                  <a:pt x="0" y="1049"/>
                </a:lnTo>
                <a:lnTo>
                  <a:pt x="0" y="1159"/>
                </a:lnTo>
                <a:lnTo>
                  <a:pt x="0" y="1340"/>
                </a:lnTo>
                <a:lnTo>
                  <a:pt x="35" y="1450"/>
                </a:lnTo>
                <a:lnTo>
                  <a:pt x="105" y="1632"/>
                </a:lnTo>
                <a:lnTo>
                  <a:pt x="180" y="1738"/>
                </a:lnTo>
                <a:lnTo>
                  <a:pt x="216" y="1848"/>
                </a:lnTo>
                <a:lnTo>
                  <a:pt x="286" y="1958"/>
                </a:lnTo>
                <a:lnTo>
                  <a:pt x="396" y="2104"/>
                </a:lnTo>
                <a:lnTo>
                  <a:pt x="467" y="2210"/>
                </a:lnTo>
                <a:lnTo>
                  <a:pt x="467" y="2285"/>
                </a:lnTo>
                <a:lnTo>
                  <a:pt x="507" y="2466"/>
                </a:lnTo>
                <a:lnTo>
                  <a:pt x="612" y="2611"/>
                </a:lnTo>
                <a:lnTo>
                  <a:pt x="687" y="2757"/>
                </a:lnTo>
                <a:lnTo>
                  <a:pt x="793" y="2827"/>
                </a:lnTo>
                <a:lnTo>
                  <a:pt x="868" y="2898"/>
                </a:lnTo>
                <a:lnTo>
                  <a:pt x="1230" y="2937"/>
                </a:lnTo>
                <a:lnTo>
                  <a:pt x="1375" y="2937"/>
                </a:lnTo>
                <a:lnTo>
                  <a:pt x="1486" y="2973"/>
                </a:lnTo>
                <a:lnTo>
                  <a:pt x="1666" y="2973"/>
                </a:lnTo>
                <a:lnTo>
                  <a:pt x="1772" y="2973"/>
                </a:lnTo>
                <a:lnTo>
                  <a:pt x="1918" y="2973"/>
                </a:lnTo>
                <a:lnTo>
                  <a:pt x="2284" y="2973"/>
                </a:lnTo>
                <a:lnTo>
                  <a:pt x="2716" y="2973"/>
                </a:lnTo>
                <a:lnTo>
                  <a:pt x="3077" y="2973"/>
                </a:lnTo>
                <a:lnTo>
                  <a:pt x="3188" y="2973"/>
                </a:lnTo>
                <a:lnTo>
                  <a:pt x="3299" y="2973"/>
                </a:lnTo>
                <a:lnTo>
                  <a:pt x="3405" y="2973"/>
                </a:lnTo>
                <a:lnTo>
                  <a:pt x="3550" y="2973"/>
                </a:lnTo>
                <a:lnTo>
                  <a:pt x="3661" y="2973"/>
                </a:lnTo>
                <a:lnTo>
                  <a:pt x="3841" y="2973"/>
                </a:lnTo>
                <a:lnTo>
                  <a:pt x="3987" y="2973"/>
                </a:lnTo>
                <a:lnTo>
                  <a:pt x="4097" y="2973"/>
                </a:lnTo>
                <a:lnTo>
                  <a:pt x="4203" y="2973"/>
                </a:lnTo>
                <a:lnTo>
                  <a:pt x="4348" y="2973"/>
                </a:lnTo>
                <a:lnTo>
                  <a:pt x="4785" y="2973"/>
                </a:lnTo>
                <a:lnTo>
                  <a:pt x="4931" y="2973"/>
                </a:lnTo>
                <a:lnTo>
                  <a:pt x="5036" y="2973"/>
                </a:lnTo>
                <a:lnTo>
                  <a:pt x="5147" y="2973"/>
                </a:lnTo>
                <a:lnTo>
                  <a:pt x="5292" y="2898"/>
                </a:lnTo>
                <a:lnTo>
                  <a:pt x="5438" y="2827"/>
                </a:lnTo>
                <a:lnTo>
                  <a:pt x="5508" y="2717"/>
                </a:lnTo>
                <a:lnTo>
                  <a:pt x="5654" y="2646"/>
                </a:lnTo>
                <a:lnTo>
                  <a:pt x="5764" y="2571"/>
                </a:lnTo>
                <a:lnTo>
                  <a:pt x="5910" y="2501"/>
                </a:lnTo>
                <a:lnTo>
                  <a:pt x="6051" y="2466"/>
                </a:lnTo>
                <a:lnTo>
                  <a:pt x="6196" y="2391"/>
                </a:lnTo>
                <a:lnTo>
                  <a:pt x="6306" y="2391"/>
                </a:lnTo>
                <a:lnTo>
                  <a:pt x="6377" y="2245"/>
                </a:lnTo>
                <a:lnTo>
                  <a:pt x="6452" y="2174"/>
                </a:lnTo>
                <a:lnTo>
                  <a:pt x="6452" y="2064"/>
                </a:lnTo>
                <a:lnTo>
                  <a:pt x="6306" y="2029"/>
                </a:lnTo>
                <a:lnTo>
                  <a:pt x="6196" y="2029"/>
                </a:lnTo>
                <a:lnTo>
                  <a:pt x="6126" y="1923"/>
                </a:lnTo>
                <a:lnTo>
                  <a:pt x="6112" y="1742"/>
                </a:lnTo>
              </a:path>
            </a:pathLst>
          </a:custGeom>
          <a:solidFill>
            <a:srgbClr val="c3c3c3"/>
          </a:solidFill>
          <a:ln>
            <a:noFill/>
          </a:ln>
        </p:spPr>
      </p:sp>
      <p:grpSp>
        <p:nvGrpSpPr>
          <p:cNvPr id="206" name="Group 7"/>
          <p:cNvGrpSpPr/>
          <p:nvPr/>
        </p:nvGrpSpPr>
        <p:grpSpPr>
          <a:xfrm>
            <a:off x="4724280" y="2209680"/>
            <a:ext cx="1752840" cy="533520"/>
            <a:chOff x="4724280" y="2209680"/>
            <a:chExt cx="1752840" cy="533520"/>
          </a:xfrm>
        </p:grpSpPr>
        <p:sp>
          <p:nvSpPr>
            <p:cNvPr id="207" name="Ellipse 8"/>
            <p:cNvSpPr/>
            <p:nvPr/>
          </p:nvSpPr>
          <p:spPr>
            <a:xfrm>
              <a:off x="4724280" y="2286000"/>
              <a:ext cx="380880" cy="76320"/>
            </a:xfrm>
            <a:prstGeom prst="ellipse">
              <a:avLst/>
            </a:prstGeom>
            <a:solidFill>
              <a:srgbClr val="99ff33"/>
            </a:solidFill>
            <a:ln w="12600">
              <a:solidFill>
                <a:srgbClr val="eaeaea"/>
              </a:solidFill>
              <a:round/>
            </a:ln>
          </p:spPr>
        </p:sp>
        <p:sp>
          <p:nvSpPr>
            <p:cNvPr id="208" name="Ellipse 9"/>
            <p:cNvSpPr/>
            <p:nvPr/>
          </p:nvSpPr>
          <p:spPr>
            <a:xfrm>
              <a:off x="4952880" y="2590920"/>
              <a:ext cx="380880" cy="152280"/>
            </a:xfrm>
            <a:prstGeom prst="ellipse">
              <a:avLst/>
            </a:prstGeom>
            <a:solidFill>
              <a:srgbClr val="99ff33"/>
            </a:solidFill>
            <a:ln w="12600">
              <a:solidFill>
                <a:srgbClr val="eaeaea"/>
              </a:solidFill>
              <a:round/>
            </a:ln>
          </p:spPr>
        </p:sp>
        <p:sp>
          <p:nvSpPr>
            <p:cNvPr id="209" name="Ellipse 10"/>
            <p:cNvSpPr/>
            <p:nvPr/>
          </p:nvSpPr>
          <p:spPr>
            <a:xfrm>
              <a:off x="5486400" y="2438280"/>
              <a:ext cx="609480" cy="152280"/>
            </a:xfrm>
            <a:prstGeom prst="ellipse">
              <a:avLst/>
            </a:prstGeom>
            <a:solidFill>
              <a:srgbClr val="99ff33"/>
            </a:solidFill>
            <a:ln w="12600">
              <a:solidFill>
                <a:srgbClr val="eaeaea"/>
              </a:solidFill>
              <a:round/>
            </a:ln>
          </p:spPr>
        </p:sp>
        <p:sp>
          <p:nvSpPr>
            <p:cNvPr id="210" name="Ellipse 11"/>
            <p:cNvSpPr/>
            <p:nvPr/>
          </p:nvSpPr>
          <p:spPr>
            <a:xfrm>
              <a:off x="5334120" y="2209680"/>
              <a:ext cx="228600" cy="76320"/>
            </a:xfrm>
            <a:prstGeom prst="ellipse">
              <a:avLst/>
            </a:prstGeom>
            <a:solidFill>
              <a:srgbClr val="99ff33"/>
            </a:solidFill>
            <a:ln w="12600">
              <a:solidFill>
                <a:srgbClr val="eaeaea"/>
              </a:solidFill>
              <a:round/>
            </a:ln>
          </p:spPr>
        </p:sp>
        <p:sp>
          <p:nvSpPr>
            <p:cNvPr id="211" name="Ellipse 12"/>
            <p:cNvSpPr/>
            <p:nvPr/>
          </p:nvSpPr>
          <p:spPr>
            <a:xfrm>
              <a:off x="6172200" y="2590920"/>
              <a:ext cx="304920" cy="152280"/>
            </a:xfrm>
            <a:prstGeom prst="ellipse">
              <a:avLst/>
            </a:prstGeom>
            <a:solidFill>
              <a:srgbClr val="99ff33"/>
            </a:solidFill>
            <a:ln w="12600">
              <a:solidFill>
                <a:srgbClr val="eaeaea"/>
              </a:solidFill>
              <a:round/>
            </a:ln>
          </p:spPr>
        </p:sp>
      </p:grpSp>
      <p:sp>
        <p:nvSpPr>
          <p:cNvPr id="212" name="Rectangle 13"/>
          <p:cNvSpPr/>
          <p:nvPr/>
        </p:nvSpPr>
        <p:spPr>
          <a:xfrm>
            <a:off x="1752480" y="990720"/>
            <a:ext cx="3429000" cy="2286000"/>
          </a:xfrm>
          <a:prstGeom prst="rect">
            <a:avLst/>
          </a:prstGeom>
          <a:blipFill rotWithShape="0">
            <a:blip r:embed="rId2"/>
            <a:tile/>
          </a:blipFill>
          <a:ln w="12600">
            <a:solidFill>
              <a:srgbClr val="eaeaea"/>
            </a:solidFill>
            <a:round/>
          </a:ln>
        </p:spPr>
      </p:sp>
      <p:sp>
        <p:nvSpPr>
          <p:cNvPr id="213" name="Freeform 14"/>
          <p:cNvSpPr/>
          <p:nvPr/>
        </p:nvSpPr>
        <p:spPr>
          <a:xfrm>
            <a:off x="4794120" y="2895480"/>
            <a:ext cx="4320360" cy="2817000"/>
          </a:xfrm>
          <a:custGeom>
            <a:avLst/>
            <a:gdLst/>
            <a:ahLst/>
            <a:rect l="0" t="0" r="r" b="b"/>
            <a:pathLst>
              <a:path w="12001" h="7825">
                <a:moveTo>
                  <a:pt x="1075" y="0"/>
                </a:moveTo>
                <a:lnTo>
                  <a:pt x="1305" y="30"/>
                </a:lnTo>
                <a:lnTo>
                  <a:pt x="1882" y="537"/>
                </a:lnTo>
                <a:lnTo>
                  <a:pt x="2465" y="683"/>
                </a:lnTo>
                <a:lnTo>
                  <a:pt x="3043" y="1045"/>
                </a:lnTo>
                <a:lnTo>
                  <a:pt x="3409" y="1190"/>
                </a:lnTo>
                <a:lnTo>
                  <a:pt x="3550" y="1481"/>
                </a:lnTo>
                <a:lnTo>
                  <a:pt x="3987" y="2060"/>
                </a:lnTo>
                <a:lnTo>
                  <a:pt x="4348" y="2426"/>
                </a:lnTo>
                <a:lnTo>
                  <a:pt x="4494" y="2787"/>
                </a:lnTo>
                <a:lnTo>
                  <a:pt x="5001" y="3295"/>
                </a:lnTo>
                <a:lnTo>
                  <a:pt x="5508" y="3802"/>
                </a:lnTo>
                <a:lnTo>
                  <a:pt x="6015" y="4309"/>
                </a:lnTo>
                <a:lnTo>
                  <a:pt x="6522" y="4745"/>
                </a:lnTo>
                <a:lnTo>
                  <a:pt x="6888" y="5107"/>
                </a:lnTo>
                <a:lnTo>
                  <a:pt x="6743" y="5288"/>
                </a:lnTo>
                <a:lnTo>
                  <a:pt x="6633" y="5323"/>
                </a:lnTo>
                <a:lnTo>
                  <a:pt x="6708" y="5358"/>
                </a:lnTo>
                <a:lnTo>
                  <a:pt x="6849" y="5323"/>
                </a:lnTo>
                <a:lnTo>
                  <a:pt x="6994" y="5252"/>
                </a:lnTo>
                <a:lnTo>
                  <a:pt x="7140" y="5178"/>
                </a:lnTo>
                <a:lnTo>
                  <a:pt x="7285" y="5142"/>
                </a:lnTo>
                <a:lnTo>
                  <a:pt x="7396" y="5072"/>
                </a:lnTo>
                <a:lnTo>
                  <a:pt x="7757" y="4997"/>
                </a:lnTo>
                <a:lnTo>
                  <a:pt x="8119" y="4926"/>
                </a:lnTo>
                <a:lnTo>
                  <a:pt x="8555" y="4891"/>
                </a:lnTo>
                <a:lnTo>
                  <a:pt x="8917" y="4891"/>
                </a:lnTo>
                <a:lnTo>
                  <a:pt x="9355" y="4891"/>
                </a:lnTo>
                <a:lnTo>
                  <a:pt x="10078" y="4891"/>
                </a:lnTo>
                <a:lnTo>
                  <a:pt x="10805" y="4997"/>
                </a:lnTo>
                <a:lnTo>
                  <a:pt x="11529" y="5072"/>
                </a:lnTo>
                <a:lnTo>
                  <a:pt x="11965" y="5142"/>
                </a:lnTo>
                <a:lnTo>
                  <a:pt x="12000" y="5865"/>
                </a:lnTo>
                <a:lnTo>
                  <a:pt x="12000" y="6303"/>
                </a:lnTo>
                <a:lnTo>
                  <a:pt x="11925" y="6413"/>
                </a:lnTo>
                <a:lnTo>
                  <a:pt x="11820" y="6559"/>
                </a:lnTo>
                <a:lnTo>
                  <a:pt x="11674" y="6665"/>
                </a:lnTo>
                <a:lnTo>
                  <a:pt x="11312" y="6775"/>
                </a:lnTo>
                <a:lnTo>
                  <a:pt x="10876" y="6920"/>
                </a:lnTo>
                <a:lnTo>
                  <a:pt x="10439" y="7066"/>
                </a:lnTo>
                <a:lnTo>
                  <a:pt x="10078" y="7172"/>
                </a:lnTo>
                <a:lnTo>
                  <a:pt x="9932" y="7247"/>
                </a:lnTo>
                <a:lnTo>
                  <a:pt x="9571" y="7353"/>
                </a:lnTo>
                <a:lnTo>
                  <a:pt x="9425" y="7463"/>
                </a:lnTo>
                <a:lnTo>
                  <a:pt x="9063" y="7573"/>
                </a:lnTo>
                <a:lnTo>
                  <a:pt x="8952" y="7608"/>
                </a:lnTo>
                <a:lnTo>
                  <a:pt x="8807" y="7679"/>
                </a:lnTo>
                <a:lnTo>
                  <a:pt x="8375" y="7719"/>
                </a:lnTo>
                <a:lnTo>
                  <a:pt x="7722" y="7754"/>
                </a:lnTo>
                <a:lnTo>
                  <a:pt x="7069" y="7789"/>
                </a:lnTo>
                <a:lnTo>
                  <a:pt x="6562" y="7824"/>
                </a:lnTo>
                <a:lnTo>
                  <a:pt x="6126" y="7824"/>
                </a:lnTo>
                <a:lnTo>
                  <a:pt x="5764" y="7824"/>
                </a:lnTo>
                <a:lnTo>
                  <a:pt x="5257" y="7824"/>
                </a:lnTo>
                <a:lnTo>
                  <a:pt x="4750" y="7824"/>
                </a:lnTo>
                <a:lnTo>
                  <a:pt x="4313" y="7824"/>
                </a:lnTo>
                <a:lnTo>
                  <a:pt x="3806" y="7824"/>
                </a:lnTo>
                <a:lnTo>
                  <a:pt x="3083" y="7824"/>
                </a:lnTo>
                <a:lnTo>
                  <a:pt x="2284" y="7789"/>
                </a:lnTo>
                <a:lnTo>
                  <a:pt x="1556" y="7719"/>
                </a:lnTo>
                <a:lnTo>
                  <a:pt x="1049" y="7644"/>
                </a:lnTo>
                <a:lnTo>
                  <a:pt x="542" y="7282"/>
                </a:lnTo>
                <a:lnTo>
                  <a:pt x="35" y="7172"/>
                </a:lnTo>
                <a:lnTo>
                  <a:pt x="0" y="6991"/>
                </a:lnTo>
                <a:lnTo>
                  <a:pt x="0" y="6484"/>
                </a:lnTo>
                <a:lnTo>
                  <a:pt x="0" y="6122"/>
                </a:lnTo>
                <a:lnTo>
                  <a:pt x="0" y="5977"/>
                </a:lnTo>
                <a:lnTo>
                  <a:pt x="70" y="5865"/>
                </a:lnTo>
                <a:lnTo>
                  <a:pt x="216" y="5724"/>
                </a:lnTo>
                <a:lnTo>
                  <a:pt x="361" y="5614"/>
                </a:lnTo>
                <a:lnTo>
                  <a:pt x="471" y="5579"/>
                </a:lnTo>
                <a:lnTo>
                  <a:pt x="617" y="5504"/>
                </a:lnTo>
                <a:lnTo>
                  <a:pt x="723" y="5433"/>
                </a:lnTo>
                <a:lnTo>
                  <a:pt x="868" y="5398"/>
                </a:lnTo>
                <a:lnTo>
                  <a:pt x="1014" y="5323"/>
                </a:lnTo>
                <a:lnTo>
                  <a:pt x="1159" y="5288"/>
                </a:lnTo>
                <a:lnTo>
                  <a:pt x="1305" y="5252"/>
                </a:lnTo>
                <a:lnTo>
                  <a:pt x="1666" y="5252"/>
                </a:lnTo>
                <a:lnTo>
                  <a:pt x="1812" y="5213"/>
                </a:lnTo>
                <a:lnTo>
                  <a:pt x="2173" y="5213"/>
                </a:lnTo>
                <a:lnTo>
                  <a:pt x="2681" y="5213"/>
                </a:lnTo>
                <a:lnTo>
                  <a:pt x="3334" y="5213"/>
                </a:lnTo>
                <a:lnTo>
                  <a:pt x="3841" y="5213"/>
                </a:lnTo>
                <a:lnTo>
                  <a:pt x="4203" y="5213"/>
                </a:lnTo>
                <a:lnTo>
                  <a:pt x="4710" y="5213"/>
                </a:lnTo>
                <a:lnTo>
                  <a:pt x="4856" y="5213"/>
                </a:lnTo>
                <a:lnTo>
                  <a:pt x="5327" y="5213"/>
                </a:lnTo>
                <a:lnTo>
                  <a:pt x="6126" y="5178"/>
                </a:lnTo>
                <a:lnTo>
                  <a:pt x="6562" y="5142"/>
                </a:lnTo>
                <a:lnTo>
                  <a:pt x="6562" y="4997"/>
                </a:lnTo>
                <a:lnTo>
                  <a:pt x="6196" y="4635"/>
                </a:lnTo>
                <a:lnTo>
                  <a:pt x="5689" y="4274"/>
                </a:lnTo>
                <a:lnTo>
                  <a:pt x="5257" y="4199"/>
                </a:lnTo>
                <a:lnTo>
                  <a:pt x="4895" y="4163"/>
                </a:lnTo>
                <a:lnTo>
                  <a:pt x="4459" y="4053"/>
                </a:lnTo>
                <a:lnTo>
                  <a:pt x="4348" y="4018"/>
                </a:lnTo>
                <a:lnTo>
                  <a:pt x="4203" y="3947"/>
                </a:lnTo>
                <a:lnTo>
                  <a:pt x="4057" y="3475"/>
                </a:lnTo>
                <a:lnTo>
                  <a:pt x="3952" y="3039"/>
                </a:lnTo>
                <a:lnTo>
                  <a:pt x="3806" y="2607"/>
                </a:lnTo>
                <a:lnTo>
                  <a:pt x="3771" y="2532"/>
                </a:lnTo>
                <a:lnTo>
                  <a:pt x="3661" y="2100"/>
                </a:lnTo>
                <a:lnTo>
                  <a:pt x="3590" y="2025"/>
                </a:lnTo>
                <a:lnTo>
                  <a:pt x="3515" y="1918"/>
                </a:lnTo>
                <a:lnTo>
                  <a:pt x="3515" y="1843"/>
                </a:lnTo>
                <a:lnTo>
                  <a:pt x="3370" y="1481"/>
                </a:lnTo>
                <a:lnTo>
                  <a:pt x="3299" y="1481"/>
                </a:lnTo>
                <a:lnTo>
                  <a:pt x="3224" y="1481"/>
                </a:lnTo>
                <a:lnTo>
                  <a:pt x="3083" y="1481"/>
                </a:lnTo>
                <a:lnTo>
                  <a:pt x="3008" y="1481"/>
                </a:lnTo>
                <a:lnTo>
                  <a:pt x="2861" y="1190"/>
                </a:lnTo>
                <a:lnTo>
                  <a:pt x="2826" y="1084"/>
                </a:lnTo>
                <a:lnTo>
                  <a:pt x="2791" y="1009"/>
                </a:lnTo>
                <a:lnTo>
                  <a:pt x="2716" y="903"/>
                </a:lnTo>
                <a:lnTo>
                  <a:pt x="2645" y="793"/>
                </a:lnTo>
                <a:lnTo>
                  <a:pt x="2645" y="718"/>
                </a:lnTo>
                <a:lnTo>
                  <a:pt x="2570" y="612"/>
                </a:lnTo>
                <a:lnTo>
                  <a:pt x="2500" y="502"/>
                </a:lnTo>
                <a:lnTo>
                  <a:pt x="2465" y="612"/>
                </a:lnTo>
                <a:lnTo>
                  <a:pt x="2354" y="1120"/>
                </a:lnTo>
                <a:lnTo>
                  <a:pt x="2209" y="1481"/>
                </a:lnTo>
                <a:lnTo>
                  <a:pt x="2103" y="1481"/>
                </a:lnTo>
                <a:lnTo>
                  <a:pt x="2063" y="1481"/>
                </a:lnTo>
                <a:lnTo>
                  <a:pt x="1918" y="939"/>
                </a:lnTo>
                <a:lnTo>
                  <a:pt x="1812" y="793"/>
                </a:lnTo>
                <a:lnTo>
                  <a:pt x="1737" y="758"/>
                </a:lnTo>
                <a:lnTo>
                  <a:pt x="1591" y="648"/>
                </a:lnTo>
                <a:lnTo>
                  <a:pt x="1521" y="537"/>
                </a:lnTo>
                <a:lnTo>
                  <a:pt x="1450" y="432"/>
                </a:lnTo>
                <a:lnTo>
                  <a:pt x="1305" y="357"/>
                </a:lnTo>
                <a:lnTo>
                  <a:pt x="1265" y="211"/>
                </a:lnTo>
                <a:lnTo>
                  <a:pt x="1265" y="105"/>
                </a:lnTo>
                <a:lnTo>
                  <a:pt x="1265" y="30"/>
                </a:lnTo>
                <a:lnTo>
                  <a:pt x="1075" y="0"/>
                </a:lnTo>
              </a:path>
            </a:pathLst>
          </a:custGeom>
          <a:solidFill>
            <a:srgbClr val="c3c3c3"/>
          </a:solidFill>
          <a:ln w="12600">
            <a:solidFill>
              <a:srgbClr val="eaeaea"/>
            </a:solidFill>
            <a:round/>
          </a:ln>
        </p:spPr>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1371600" y="380880"/>
            <a:ext cx="7770960" cy="82224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Herstellung von Aminosäuren, Vitaminen, Antibiotika, Enzymen</a:t>
            </a:r>
            <a:endParaRPr b="0" lang="en-US" sz="2400" spc="-1" strike="noStrike">
              <a:latin typeface="Arial"/>
            </a:endParaRPr>
          </a:p>
        </p:txBody>
      </p:sp>
      <p:grpSp>
        <p:nvGrpSpPr>
          <p:cNvPr id="215" name="Group 2"/>
          <p:cNvGrpSpPr/>
          <p:nvPr/>
        </p:nvGrpSpPr>
        <p:grpSpPr>
          <a:xfrm>
            <a:off x="1828800" y="1824120"/>
            <a:ext cx="3291480" cy="919440"/>
            <a:chOff x="1828800" y="1824120"/>
            <a:chExt cx="3291480" cy="919440"/>
          </a:xfrm>
        </p:grpSpPr>
        <p:sp>
          <p:nvSpPr>
            <p:cNvPr id="216" name="Freeform 3"/>
            <p:cNvSpPr/>
            <p:nvPr/>
          </p:nvSpPr>
          <p:spPr>
            <a:xfrm>
              <a:off x="2362320" y="1824120"/>
              <a:ext cx="2758320" cy="919800"/>
            </a:xfrm>
            <a:custGeom>
              <a:avLst/>
              <a:gdLst/>
              <a:ahLst/>
              <a:rect l="0" t="0" r="r" b="b"/>
              <a:pathLst>
                <a:path w="7662" h="2555">
                  <a:moveTo>
                    <a:pt x="635" y="224"/>
                  </a:moveTo>
                  <a:lnTo>
                    <a:pt x="1208" y="216"/>
                  </a:lnTo>
                  <a:lnTo>
                    <a:pt x="1569" y="180"/>
                  </a:lnTo>
                  <a:lnTo>
                    <a:pt x="1715" y="180"/>
                  </a:lnTo>
                  <a:lnTo>
                    <a:pt x="1825" y="145"/>
                  </a:lnTo>
                  <a:lnTo>
                    <a:pt x="1932" y="145"/>
                  </a:lnTo>
                  <a:lnTo>
                    <a:pt x="2042" y="145"/>
                  </a:lnTo>
                  <a:lnTo>
                    <a:pt x="2479" y="145"/>
                  </a:lnTo>
                  <a:lnTo>
                    <a:pt x="2986" y="110"/>
                  </a:lnTo>
                  <a:lnTo>
                    <a:pt x="3347" y="74"/>
                  </a:lnTo>
                  <a:lnTo>
                    <a:pt x="3493" y="35"/>
                  </a:lnTo>
                  <a:lnTo>
                    <a:pt x="3603" y="35"/>
                  </a:lnTo>
                  <a:lnTo>
                    <a:pt x="3744" y="35"/>
                  </a:lnTo>
                  <a:lnTo>
                    <a:pt x="4181" y="35"/>
                  </a:lnTo>
                  <a:lnTo>
                    <a:pt x="4617" y="0"/>
                  </a:lnTo>
                  <a:lnTo>
                    <a:pt x="4979" y="0"/>
                  </a:lnTo>
                  <a:lnTo>
                    <a:pt x="5125" y="0"/>
                  </a:lnTo>
                  <a:lnTo>
                    <a:pt x="5270" y="0"/>
                  </a:lnTo>
                  <a:lnTo>
                    <a:pt x="5632" y="0"/>
                  </a:lnTo>
                  <a:lnTo>
                    <a:pt x="6140" y="0"/>
                  </a:lnTo>
                  <a:lnTo>
                    <a:pt x="6431" y="0"/>
                  </a:lnTo>
                  <a:lnTo>
                    <a:pt x="6576" y="0"/>
                  </a:lnTo>
                  <a:lnTo>
                    <a:pt x="6682" y="74"/>
                  </a:lnTo>
                  <a:lnTo>
                    <a:pt x="6792" y="110"/>
                  </a:lnTo>
                  <a:lnTo>
                    <a:pt x="6938" y="216"/>
                  </a:lnTo>
                  <a:lnTo>
                    <a:pt x="7084" y="582"/>
                  </a:lnTo>
                  <a:lnTo>
                    <a:pt x="7229" y="727"/>
                  </a:lnTo>
                  <a:lnTo>
                    <a:pt x="7300" y="868"/>
                  </a:lnTo>
                  <a:lnTo>
                    <a:pt x="7410" y="1234"/>
                  </a:lnTo>
                  <a:lnTo>
                    <a:pt x="7555" y="1597"/>
                  </a:lnTo>
                  <a:lnTo>
                    <a:pt x="7591" y="1703"/>
                  </a:lnTo>
                  <a:lnTo>
                    <a:pt x="7626" y="1778"/>
                  </a:lnTo>
                  <a:lnTo>
                    <a:pt x="7661" y="1888"/>
                  </a:lnTo>
                  <a:lnTo>
                    <a:pt x="7661" y="2104"/>
                  </a:lnTo>
                  <a:lnTo>
                    <a:pt x="7480" y="2210"/>
                  </a:lnTo>
                  <a:lnTo>
                    <a:pt x="7335" y="2249"/>
                  </a:lnTo>
                  <a:lnTo>
                    <a:pt x="7229" y="2320"/>
                  </a:lnTo>
                  <a:lnTo>
                    <a:pt x="6722" y="2355"/>
                  </a:lnTo>
                  <a:lnTo>
                    <a:pt x="6140" y="2355"/>
                  </a:lnTo>
                  <a:lnTo>
                    <a:pt x="6140" y="2395"/>
                  </a:lnTo>
                  <a:lnTo>
                    <a:pt x="5814" y="2395"/>
                  </a:lnTo>
                  <a:lnTo>
                    <a:pt x="5632" y="2395"/>
                  </a:lnTo>
                  <a:lnTo>
                    <a:pt x="5521" y="2395"/>
                  </a:lnTo>
                  <a:lnTo>
                    <a:pt x="5416" y="2395"/>
                  </a:lnTo>
                  <a:lnTo>
                    <a:pt x="5305" y="2395"/>
                  </a:lnTo>
                  <a:lnTo>
                    <a:pt x="5160" y="2395"/>
                  </a:lnTo>
                  <a:lnTo>
                    <a:pt x="5050" y="2395"/>
                  </a:lnTo>
                  <a:lnTo>
                    <a:pt x="4944" y="2395"/>
                  </a:lnTo>
                  <a:lnTo>
                    <a:pt x="4507" y="2395"/>
                  </a:lnTo>
                  <a:lnTo>
                    <a:pt x="4146" y="2395"/>
                  </a:lnTo>
                  <a:lnTo>
                    <a:pt x="4000" y="2395"/>
                  </a:lnTo>
                  <a:lnTo>
                    <a:pt x="3639" y="2355"/>
                  </a:lnTo>
                  <a:lnTo>
                    <a:pt x="3277" y="2320"/>
                  </a:lnTo>
                  <a:lnTo>
                    <a:pt x="3131" y="2320"/>
                  </a:lnTo>
                  <a:lnTo>
                    <a:pt x="2765" y="2285"/>
                  </a:lnTo>
                  <a:lnTo>
                    <a:pt x="2624" y="2285"/>
                  </a:lnTo>
                  <a:lnTo>
                    <a:pt x="2479" y="2285"/>
                  </a:lnTo>
                  <a:lnTo>
                    <a:pt x="2369" y="2285"/>
                  </a:lnTo>
                  <a:lnTo>
                    <a:pt x="2258" y="2249"/>
                  </a:lnTo>
                  <a:lnTo>
                    <a:pt x="2152" y="2249"/>
                  </a:lnTo>
                  <a:lnTo>
                    <a:pt x="2007" y="2210"/>
                  </a:lnTo>
                  <a:lnTo>
                    <a:pt x="1896" y="2174"/>
                  </a:lnTo>
                  <a:lnTo>
                    <a:pt x="1790" y="2139"/>
                  </a:lnTo>
                  <a:lnTo>
                    <a:pt x="1644" y="2139"/>
                  </a:lnTo>
                  <a:lnTo>
                    <a:pt x="1534" y="2139"/>
                  </a:lnTo>
                  <a:lnTo>
                    <a:pt x="1424" y="2104"/>
                  </a:lnTo>
                  <a:lnTo>
                    <a:pt x="1318" y="2104"/>
                  </a:lnTo>
                  <a:lnTo>
                    <a:pt x="1243" y="2104"/>
                  </a:lnTo>
                  <a:lnTo>
                    <a:pt x="1243" y="2210"/>
                  </a:lnTo>
                  <a:lnTo>
                    <a:pt x="1605" y="2320"/>
                  </a:lnTo>
                  <a:lnTo>
                    <a:pt x="2042" y="2395"/>
                  </a:lnTo>
                  <a:lnTo>
                    <a:pt x="1605" y="2395"/>
                  </a:lnTo>
                  <a:lnTo>
                    <a:pt x="1027" y="2466"/>
                  </a:lnTo>
                  <a:lnTo>
                    <a:pt x="520" y="2501"/>
                  </a:lnTo>
                  <a:lnTo>
                    <a:pt x="158" y="2501"/>
                  </a:lnTo>
                  <a:lnTo>
                    <a:pt x="83" y="2536"/>
                  </a:lnTo>
                  <a:lnTo>
                    <a:pt x="0" y="2554"/>
                  </a:lnTo>
                  <a:lnTo>
                    <a:pt x="211" y="2342"/>
                  </a:lnTo>
                  <a:lnTo>
                    <a:pt x="635" y="224"/>
                  </a:lnTo>
                </a:path>
              </a:pathLst>
            </a:custGeom>
            <a:gradFill rotWithShape="0">
              <a:gsLst>
                <a:gs pos="0">
                  <a:srgbClr val="00354e"/>
                </a:gs>
                <a:gs pos="50000">
                  <a:srgbClr val="555144"/>
                </a:gs>
                <a:gs pos="100000">
                  <a:srgbClr val="00354e"/>
                </a:gs>
              </a:gsLst>
              <a:lin ang="2700000"/>
            </a:gradFill>
            <a:ln w="12600">
              <a:solidFill>
                <a:srgbClr val="eaeaea"/>
              </a:solidFill>
              <a:round/>
            </a:ln>
          </p:spPr>
        </p:sp>
        <p:sp>
          <p:nvSpPr>
            <p:cNvPr id="217" name="Ellipse 4"/>
            <p:cNvSpPr/>
            <p:nvPr/>
          </p:nvSpPr>
          <p:spPr>
            <a:xfrm>
              <a:off x="1828800" y="1905120"/>
              <a:ext cx="1371600" cy="838080"/>
            </a:xfrm>
            <a:prstGeom prst="ellipse">
              <a:avLst/>
            </a:prstGeom>
            <a:gradFill rotWithShape="0">
              <a:gsLst>
                <a:gs pos="0">
                  <a:srgbClr val="ff7c80"/>
                </a:gs>
                <a:gs pos="100000">
                  <a:srgbClr val="eaeaea"/>
                </a:gs>
              </a:gsLst>
              <a:path path="rect"/>
            </a:gradFill>
            <a:ln w="12600">
              <a:solidFill>
                <a:srgbClr val="eaeaea"/>
              </a:solidFill>
              <a:round/>
            </a:ln>
          </p:spPr>
        </p:sp>
      </p:grpSp>
      <p:pic>
        <p:nvPicPr>
          <p:cNvPr id="218" name="" descr=""/>
          <p:cNvPicPr/>
          <p:nvPr/>
        </p:nvPicPr>
        <p:blipFill>
          <a:blip r:embed="rId1"/>
          <a:stretch/>
        </p:blipFill>
        <p:spPr>
          <a:xfrm>
            <a:off x="5438880" y="3162240"/>
            <a:ext cx="25560" cy="25560"/>
          </a:xfrm>
          <a:prstGeom prst="rect">
            <a:avLst/>
          </a:prstGeom>
          <a:ln>
            <a:noFill/>
          </a:ln>
        </p:spPr>
      </p:pic>
      <p:pic>
        <p:nvPicPr>
          <p:cNvPr id="219" name="" descr=""/>
          <p:cNvPicPr/>
          <p:nvPr/>
        </p:nvPicPr>
        <p:blipFill>
          <a:blip r:embed="rId2"/>
          <a:stretch/>
        </p:blipFill>
        <p:spPr>
          <a:xfrm>
            <a:off x="4305240" y="1866960"/>
            <a:ext cx="1744560" cy="525600"/>
          </a:xfrm>
          <a:prstGeom prst="rect">
            <a:avLst/>
          </a:prstGeom>
          <a:ln>
            <a:noFill/>
          </a:ln>
        </p:spPr>
      </p:pic>
      <p:sp>
        <p:nvSpPr>
          <p:cNvPr id="220" name="Freeform 5"/>
          <p:cNvSpPr/>
          <p:nvPr/>
        </p:nvSpPr>
        <p:spPr>
          <a:xfrm>
            <a:off x="2666880" y="1811160"/>
            <a:ext cx="2466000" cy="783360"/>
          </a:xfrm>
          <a:custGeom>
            <a:avLst/>
            <a:gdLst/>
            <a:ahLst/>
            <a:rect l="0" t="0" r="r" b="b"/>
            <a:pathLst>
              <a:path w="6850" h="2176">
                <a:moveTo>
                  <a:pt x="0" y="260"/>
                </a:moveTo>
                <a:lnTo>
                  <a:pt x="145" y="291"/>
                </a:lnTo>
                <a:lnTo>
                  <a:pt x="326" y="291"/>
                </a:lnTo>
                <a:lnTo>
                  <a:pt x="507" y="326"/>
                </a:lnTo>
                <a:lnTo>
                  <a:pt x="652" y="361"/>
                </a:lnTo>
                <a:lnTo>
                  <a:pt x="758" y="396"/>
                </a:lnTo>
                <a:lnTo>
                  <a:pt x="868" y="396"/>
                </a:lnTo>
                <a:lnTo>
                  <a:pt x="1230" y="396"/>
                </a:lnTo>
                <a:lnTo>
                  <a:pt x="1375" y="396"/>
                </a:lnTo>
                <a:lnTo>
                  <a:pt x="1450" y="396"/>
                </a:lnTo>
                <a:lnTo>
                  <a:pt x="1556" y="396"/>
                </a:lnTo>
                <a:lnTo>
                  <a:pt x="1666" y="396"/>
                </a:lnTo>
                <a:lnTo>
                  <a:pt x="1777" y="396"/>
                </a:lnTo>
                <a:lnTo>
                  <a:pt x="1882" y="396"/>
                </a:lnTo>
                <a:lnTo>
                  <a:pt x="1957" y="361"/>
                </a:lnTo>
                <a:lnTo>
                  <a:pt x="2138" y="326"/>
                </a:lnTo>
                <a:lnTo>
                  <a:pt x="2284" y="291"/>
                </a:lnTo>
                <a:lnTo>
                  <a:pt x="2429" y="216"/>
                </a:lnTo>
                <a:lnTo>
                  <a:pt x="2570" y="145"/>
                </a:lnTo>
                <a:lnTo>
                  <a:pt x="2645" y="145"/>
                </a:lnTo>
                <a:lnTo>
                  <a:pt x="2756" y="110"/>
                </a:lnTo>
                <a:lnTo>
                  <a:pt x="2861" y="35"/>
                </a:lnTo>
                <a:lnTo>
                  <a:pt x="2972" y="0"/>
                </a:lnTo>
                <a:lnTo>
                  <a:pt x="3082" y="0"/>
                </a:lnTo>
                <a:lnTo>
                  <a:pt x="3188" y="0"/>
                </a:lnTo>
                <a:lnTo>
                  <a:pt x="3298" y="0"/>
                </a:lnTo>
                <a:lnTo>
                  <a:pt x="3444" y="0"/>
                </a:lnTo>
                <a:lnTo>
                  <a:pt x="3625" y="0"/>
                </a:lnTo>
                <a:lnTo>
                  <a:pt x="3771" y="0"/>
                </a:lnTo>
                <a:lnTo>
                  <a:pt x="3987" y="0"/>
                </a:lnTo>
                <a:lnTo>
                  <a:pt x="4710" y="70"/>
                </a:lnTo>
                <a:lnTo>
                  <a:pt x="5292" y="110"/>
                </a:lnTo>
                <a:lnTo>
                  <a:pt x="5438" y="110"/>
                </a:lnTo>
                <a:lnTo>
                  <a:pt x="5799" y="110"/>
                </a:lnTo>
                <a:lnTo>
                  <a:pt x="6381" y="110"/>
                </a:lnTo>
                <a:lnTo>
                  <a:pt x="6743" y="110"/>
                </a:lnTo>
                <a:lnTo>
                  <a:pt x="6849" y="110"/>
                </a:lnTo>
                <a:lnTo>
                  <a:pt x="6743" y="251"/>
                </a:lnTo>
                <a:lnTo>
                  <a:pt x="6668" y="326"/>
                </a:lnTo>
                <a:lnTo>
                  <a:pt x="6597" y="436"/>
                </a:lnTo>
                <a:lnTo>
                  <a:pt x="6527" y="542"/>
                </a:lnTo>
                <a:lnTo>
                  <a:pt x="6452" y="653"/>
                </a:lnTo>
                <a:lnTo>
                  <a:pt x="6342" y="834"/>
                </a:lnTo>
                <a:lnTo>
                  <a:pt x="6306" y="1196"/>
                </a:lnTo>
                <a:lnTo>
                  <a:pt x="6271" y="1306"/>
                </a:lnTo>
                <a:lnTo>
                  <a:pt x="6236" y="1487"/>
                </a:lnTo>
                <a:lnTo>
                  <a:pt x="6161" y="1597"/>
                </a:lnTo>
                <a:lnTo>
                  <a:pt x="6126" y="1704"/>
                </a:lnTo>
                <a:lnTo>
                  <a:pt x="6015" y="1779"/>
                </a:lnTo>
                <a:lnTo>
                  <a:pt x="5910" y="1849"/>
                </a:lnTo>
                <a:lnTo>
                  <a:pt x="5835" y="1884"/>
                </a:lnTo>
                <a:lnTo>
                  <a:pt x="5729" y="1884"/>
                </a:lnTo>
                <a:lnTo>
                  <a:pt x="5618" y="1884"/>
                </a:lnTo>
                <a:lnTo>
                  <a:pt x="5438" y="1884"/>
                </a:lnTo>
                <a:lnTo>
                  <a:pt x="5363" y="1884"/>
                </a:lnTo>
                <a:lnTo>
                  <a:pt x="5257" y="1924"/>
                </a:lnTo>
                <a:lnTo>
                  <a:pt x="5147" y="1924"/>
                </a:lnTo>
                <a:lnTo>
                  <a:pt x="5001" y="1959"/>
                </a:lnTo>
                <a:lnTo>
                  <a:pt x="4856" y="1995"/>
                </a:lnTo>
                <a:lnTo>
                  <a:pt x="4710" y="2030"/>
                </a:lnTo>
                <a:lnTo>
                  <a:pt x="4348" y="2030"/>
                </a:lnTo>
                <a:lnTo>
                  <a:pt x="4203" y="2030"/>
                </a:lnTo>
                <a:lnTo>
                  <a:pt x="4097" y="2030"/>
                </a:lnTo>
                <a:lnTo>
                  <a:pt x="3736" y="2030"/>
                </a:lnTo>
                <a:lnTo>
                  <a:pt x="3298" y="2030"/>
                </a:lnTo>
                <a:lnTo>
                  <a:pt x="3152" y="2030"/>
                </a:lnTo>
                <a:lnTo>
                  <a:pt x="3042" y="2030"/>
                </a:lnTo>
                <a:lnTo>
                  <a:pt x="2936" y="2105"/>
                </a:lnTo>
                <a:lnTo>
                  <a:pt x="2826" y="2140"/>
                </a:lnTo>
                <a:lnTo>
                  <a:pt x="2681" y="2140"/>
                </a:lnTo>
                <a:lnTo>
                  <a:pt x="2535" y="2175"/>
                </a:lnTo>
                <a:lnTo>
                  <a:pt x="2390" y="2175"/>
                </a:lnTo>
                <a:lnTo>
                  <a:pt x="2284" y="2175"/>
                </a:lnTo>
                <a:lnTo>
                  <a:pt x="2173" y="2175"/>
                </a:lnTo>
                <a:lnTo>
                  <a:pt x="2063" y="2175"/>
                </a:lnTo>
                <a:lnTo>
                  <a:pt x="1957" y="2175"/>
                </a:lnTo>
                <a:lnTo>
                  <a:pt x="1882" y="2175"/>
                </a:lnTo>
                <a:lnTo>
                  <a:pt x="1666" y="2175"/>
                </a:lnTo>
                <a:lnTo>
                  <a:pt x="1556" y="2175"/>
                </a:lnTo>
                <a:lnTo>
                  <a:pt x="1375" y="2175"/>
                </a:lnTo>
                <a:lnTo>
                  <a:pt x="1230" y="2175"/>
                </a:lnTo>
                <a:lnTo>
                  <a:pt x="1124" y="2175"/>
                </a:lnTo>
                <a:lnTo>
                  <a:pt x="943" y="2175"/>
                </a:lnTo>
                <a:lnTo>
                  <a:pt x="1265" y="2065"/>
                </a:lnTo>
                <a:lnTo>
                  <a:pt x="1375" y="1995"/>
                </a:lnTo>
                <a:lnTo>
                  <a:pt x="1450" y="1924"/>
                </a:lnTo>
                <a:lnTo>
                  <a:pt x="1486" y="1814"/>
                </a:lnTo>
                <a:lnTo>
                  <a:pt x="1486" y="1739"/>
                </a:lnTo>
                <a:lnTo>
                  <a:pt x="1486" y="1597"/>
                </a:lnTo>
                <a:lnTo>
                  <a:pt x="1486" y="1522"/>
                </a:lnTo>
                <a:lnTo>
                  <a:pt x="1486" y="1306"/>
                </a:lnTo>
                <a:lnTo>
                  <a:pt x="1486" y="1196"/>
                </a:lnTo>
                <a:lnTo>
                  <a:pt x="1486" y="1085"/>
                </a:lnTo>
                <a:lnTo>
                  <a:pt x="1486" y="944"/>
                </a:lnTo>
                <a:lnTo>
                  <a:pt x="1486" y="869"/>
                </a:lnTo>
                <a:lnTo>
                  <a:pt x="1450" y="653"/>
                </a:lnTo>
                <a:lnTo>
                  <a:pt x="1375" y="542"/>
                </a:lnTo>
                <a:lnTo>
                  <a:pt x="903" y="436"/>
                </a:lnTo>
                <a:lnTo>
                  <a:pt x="798" y="396"/>
                </a:lnTo>
                <a:lnTo>
                  <a:pt x="687" y="361"/>
                </a:lnTo>
                <a:lnTo>
                  <a:pt x="635" y="260"/>
                </a:lnTo>
                <a:lnTo>
                  <a:pt x="0" y="260"/>
                </a:lnTo>
              </a:path>
            </a:pathLst>
          </a:custGeom>
          <a:gradFill rotWithShape="0">
            <a:gsLst>
              <a:gs pos="0">
                <a:srgbClr val="00354e"/>
              </a:gs>
              <a:gs pos="50000">
                <a:srgbClr val="eaeaea"/>
              </a:gs>
              <a:gs pos="100000">
                <a:srgbClr val="00354e"/>
              </a:gs>
            </a:gsLst>
            <a:lin ang="5400000"/>
          </a:gradFill>
          <a:ln w="12600">
            <a:solidFill>
              <a:srgbClr val="eaeaea"/>
            </a:solidFill>
            <a:round/>
          </a:ln>
        </p:spPr>
      </p:sp>
      <p:sp>
        <p:nvSpPr>
          <p:cNvPr id="221" name="Rectangle 6"/>
          <p:cNvSpPr/>
          <p:nvPr/>
        </p:nvSpPr>
        <p:spPr>
          <a:xfrm>
            <a:off x="1676520" y="1447920"/>
            <a:ext cx="4952880" cy="1523880"/>
          </a:xfrm>
          <a:prstGeom prst="rect">
            <a:avLst/>
          </a:prstGeom>
          <a:solidFill>
            <a:srgbClr val="006699"/>
          </a:solidFill>
          <a:ln>
            <a:noFill/>
          </a:ln>
        </p:spPr>
      </p:sp>
      <p:sp>
        <p:nvSpPr>
          <p:cNvPr id="222" name="Freeform 7"/>
          <p:cNvSpPr/>
          <p:nvPr/>
        </p:nvSpPr>
        <p:spPr>
          <a:xfrm>
            <a:off x="1676520" y="5029200"/>
            <a:ext cx="1448640" cy="1296000"/>
          </a:xfrm>
          <a:custGeom>
            <a:avLst/>
            <a:gdLst/>
            <a:ahLst/>
            <a:rect l="0" t="0" r="r" b="b"/>
            <a:pathLst>
              <a:path w="4024" h="3600">
                <a:moveTo>
                  <a:pt x="0" y="3599"/>
                </a:moveTo>
                <a:lnTo>
                  <a:pt x="3219" y="3599"/>
                </a:lnTo>
                <a:lnTo>
                  <a:pt x="4023" y="2879"/>
                </a:lnTo>
                <a:lnTo>
                  <a:pt x="4023" y="0"/>
                </a:lnTo>
                <a:lnTo>
                  <a:pt x="3219" y="719"/>
                </a:lnTo>
                <a:lnTo>
                  <a:pt x="3219" y="3599"/>
                </a:lnTo>
                <a:lnTo>
                  <a:pt x="3219" y="719"/>
                </a:lnTo>
                <a:lnTo>
                  <a:pt x="0" y="719"/>
                </a:lnTo>
                <a:lnTo>
                  <a:pt x="804" y="0"/>
                </a:lnTo>
                <a:lnTo>
                  <a:pt x="4023" y="0"/>
                </a:lnTo>
                <a:lnTo>
                  <a:pt x="804" y="0"/>
                </a:lnTo>
                <a:lnTo>
                  <a:pt x="0" y="719"/>
                </a:lnTo>
                <a:lnTo>
                  <a:pt x="0" y="3599"/>
                </a:lnTo>
              </a:path>
            </a:pathLst>
          </a:custGeom>
          <a:solidFill>
            <a:srgbClr val="969696"/>
          </a:solidFill>
          <a:ln w="12600">
            <a:solidFill>
              <a:srgbClr val="eaeaea"/>
            </a:solidFill>
            <a:round/>
          </a:ln>
        </p:spPr>
      </p:sp>
      <p:sp>
        <p:nvSpPr>
          <p:cNvPr id="223" name="TextShape 8"/>
          <p:cNvSpPr txBox="1"/>
          <p:nvPr/>
        </p:nvSpPr>
        <p:spPr>
          <a:xfrm>
            <a:off x="1600200" y="5410080"/>
            <a:ext cx="1600200" cy="366840"/>
          </a:xfrm>
          <a:prstGeom prst="rect">
            <a:avLst/>
          </a:prstGeom>
          <a:noFill/>
          <a:ln>
            <a:noFill/>
          </a:ln>
        </p:spPr>
        <p:txBody>
          <a:bodyPr lIns="0" rIns="0" tIns="0" bIns="0"/>
          <a:p>
            <a:pPr>
              <a:lnSpc>
                <a:spcPct val="100000"/>
              </a:lnSpc>
              <a:spcBef>
                <a:spcPts val="1199"/>
              </a:spcBef>
            </a:pPr>
            <a:r>
              <a:rPr b="0" lang="en-US" sz="1800" spc="-1" strike="noStrike">
                <a:solidFill>
                  <a:srgbClr val="eaeaea"/>
                </a:solidFill>
                <a:latin typeface="Amaze"/>
                <a:ea typeface="Amaze"/>
              </a:rPr>
              <a:t>Fermenter</a:t>
            </a:r>
            <a:endParaRPr b="0" lang="en-US" sz="1800" spc="-1" strike="noStrike">
              <a:latin typeface="Arial"/>
            </a:endParaRPr>
          </a:p>
        </p:txBody>
      </p:sp>
      <p:pic>
        <p:nvPicPr>
          <p:cNvPr id="224" name="" descr=""/>
          <p:cNvPicPr/>
          <p:nvPr/>
        </p:nvPicPr>
        <p:blipFill>
          <a:blip r:embed="rId3"/>
          <a:stretch/>
        </p:blipFill>
        <p:spPr>
          <a:xfrm>
            <a:off x="2827440" y="5448240"/>
            <a:ext cx="1744560" cy="525600"/>
          </a:xfrm>
          <a:prstGeom prst="rect">
            <a:avLst/>
          </a:prstGeom>
          <a:ln>
            <a:noFill/>
          </a:ln>
        </p:spPr>
      </p:pic>
      <p:grpSp>
        <p:nvGrpSpPr>
          <p:cNvPr id="225" name="Group 9"/>
          <p:cNvGrpSpPr/>
          <p:nvPr/>
        </p:nvGrpSpPr>
        <p:grpSpPr>
          <a:xfrm>
            <a:off x="3048120" y="6400800"/>
            <a:ext cx="4876920" cy="457200"/>
            <a:chOff x="3048120" y="6400800"/>
            <a:chExt cx="4876920" cy="457200"/>
          </a:xfrm>
        </p:grpSpPr>
        <p:grpSp>
          <p:nvGrpSpPr>
            <p:cNvPr id="226" name="Group 10"/>
            <p:cNvGrpSpPr/>
            <p:nvPr/>
          </p:nvGrpSpPr>
          <p:grpSpPr>
            <a:xfrm>
              <a:off x="3200400" y="6400800"/>
              <a:ext cx="3810240" cy="382680"/>
              <a:chOff x="3200400" y="6400800"/>
              <a:chExt cx="3810240" cy="382680"/>
            </a:xfrm>
          </p:grpSpPr>
          <p:sp>
            <p:nvSpPr>
              <p:cNvPr id="227" name="Freeform 11"/>
              <p:cNvSpPr/>
              <p:nvPr/>
            </p:nvSpPr>
            <p:spPr>
              <a:xfrm>
                <a:off x="3200400" y="6400800"/>
                <a:ext cx="1067400" cy="381600"/>
              </a:xfrm>
              <a:custGeom>
                <a:avLst/>
                <a:gdLst/>
                <a:ahLst/>
                <a:rect l="0" t="0" r="r" b="b"/>
                <a:pathLst>
                  <a:path w="2965" h="1060">
                    <a:moveTo>
                      <a:pt x="0" y="1059"/>
                    </a:moveTo>
                    <a:lnTo>
                      <a:pt x="2371" y="1059"/>
                    </a:lnTo>
                    <a:lnTo>
                      <a:pt x="2964" y="847"/>
                    </a:lnTo>
                    <a:lnTo>
                      <a:pt x="2964" y="0"/>
                    </a:lnTo>
                    <a:lnTo>
                      <a:pt x="2371" y="211"/>
                    </a:lnTo>
                    <a:lnTo>
                      <a:pt x="2371" y="1059"/>
                    </a:lnTo>
                    <a:lnTo>
                      <a:pt x="2371" y="211"/>
                    </a:lnTo>
                    <a:lnTo>
                      <a:pt x="0" y="211"/>
                    </a:lnTo>
                    <a:lnTo>
                      <a:pt x="592" y="0"/>
                    </a:lnTo>
                    <a:lnTo>
                      <a:pt x="2964" y="0"/>
                    </a:lnTo>
                    <a:lnTo>
                      <a:pt x="592" y="0"/>
                    </a:lnTo>
                    <a:lnTo>
                      <a:pt x="0" y="211"/>
                    </a:lnTo>
                    <a:lnTo>
                      <a:pt x="0" y="1059"/>
                    </a:lnTo>
                  </a:path>
                </a:pathLst>
              </a:custGeom>
              <a:solidFill>
                <a:srgbClr val="cebcc8"/>
              </a:solidFill>
              <a:ln w="12600">
                <a:solidFill>
                  <a:srgbClr val="eaeaea"/>
                </a:solidFill>
                <a:round/>
              </a:ln>
            </p:spPr>
          </p:sp>
          <p:sp>
            <p:nvSpPr>
              <p:cNvPr id="228" name="Freeform 12"/>
              <p:cNvSpPr/>
              <p:nvPr/>
            </p:nvSpPr>
            <p:spPr>
              <a:xfrm>
                <a:off x="4572000" y="6402240"/>
                <a:ext cx="1067400" cy="381600"/>
              </a:xfrm>
              <a:custGeom>
                <a:avLst/>
                <a:gdLst/>
                <a:ahLst/>
                <a:rect l="0" t="0" r="r" b="b"/>
                <a:pathLst>
                  <a:path w="2965" h="1060">
                    <a:moveTo>
                      <a:pt x="0" y="1059"/>
                    </a:moveTo>
                    <a:lnTo>
                      <a:pt x="2371" y="1059"/>
                    </a:lnTo>
                    <a:lnTo>
                      <a:pt x="2964" y="847"/>
                    </a:lnTo>
                    <a:lnTo>
                      <a:pt x="2964" y="0"/>
                    </a:lnTo>
                    <a:lnTo>
                      <a:pt x="2371" y="211"/>
                    </a:lnTo>
                    <a:lnTo>
                      <a:pt x="2371" y="1059"/>
                    </a:lnTo>
                    <a:lnTo>
                      <a:pt x="2371" y="211"/>
                    </a:lnTo>
                    <a:lnTo>
                      <a:pt x="0" y="211"/>
                    </a:lnTo>
                    <a:lnTo>
                      <a:pt x="592" y="0"/>
                    </a:lnTo>
                    <a:lnTo>
                      <a:pt x="2964" y="0"/>
                    </a:lnTo>
                    <a:lnTo>
                      <a:pt x="592" y="0"/>
                    </a:lnTo>
                    <a:lnTo>
                      <a:pt x="0" y="211"/>
                    </a:lnTo>
                    <a:lnTo>
                      <a:pt x="0" y="1059"/>
                    </a:lnTo>
                  </a:path>
                </a:pathLst>
              </a:custGeom>
              <a:solidFill>
                <a:srgbClr val="cebcc8"/>
              </a:solidFill>
              <a:ln w="12600">
                <a:solidFill>
                  <a:srgbClr val="eaeaea"/>
                </a:solidFill>
                <a:round/>
              </a:ln>
            </p:spPr>
          </p:sp>
          <p:sp>
            <p:nvSpPr>
              <p:cNvPr id="229" name="Freeform 13"/>
              <p:cNvSpPr/>
              <p:nvPr/>
            </p:nvSpPr>
            <p:spPr>
              <a:xfrm>
                <a:off x="5943600" y="6402240"/>
                <a:ext cx="1067400" cy="381600"/>
              </a:xfrm>
              <a:custGeom>
                <a:avLst/>
                <a:gdLst/>
                <a:ahLst/>
                <a:rect l="0" t="0" r="r" b="b"/>
                <a:pathLst>
                  <a:path w="2965" h="1060">
                    <a:moveTo>
                      <a:pt x="0" y="1059"/>
                    </a:moveTo>
                    <a:lnTo>
                      <a:pt x="2371" y="1059"/>
                    </a:lnTo>
                    <a:lnTo>
                      <a:pt x="2964" y="847"/>
                    </a:lnTo>
                    <a:lnTo>
                      <a:pt x="2964" y="0"/>
                    </a:lnTo>
                    <a:lnTo>
                      <a:pt x="2371" y="211"/>
                    </a:lnTo>
                    <a:lnTo>
                      <a:pt x="2371" y="1059"/>
                    </a:lnTo>
                    <a:lnTo>
                      <a:pt x="2371" y="211"/>
                    </a:lnTo>
                    <a:lnTo>
                      <a:pt x="0" y="211"/>
                    </a:lnTo>
                    <a:lnTo>
                      <a:pt x="592" y="0"/>
                    </a:lnTo>
                    <a:lnTo>
                      <a:pt x="2964" y="0"/>
                    </a:lnTo>
                    <a:lnTo>
                      <a:pt x="592" y="0"/>
                    </a:lnTo>
                    <a:lnTo>
                      <a:pt x="0" y="211"/>
                    </a:lnTo>
                    <a:lnTo>
                      <a:pt x="0" y="1059"/>
                    </a:lnTo>
                  </a:path>
                </a:pathLst>
              </a:custGeom>
              <a:solidFill>
                <a:srgbClr val="cebcc8"/>
              </a:solidFill>
              <a:ln w="12600">
                <a:solidFill>
                  <a:srgbClr val="eaeaea"/>
                </a:solidFill>
                <a:round/>
              </a:ln>
            </p:spPr>
          </p:sp>
        </p:grpSp>
        <p:sp>
          <p:nvSpPr>
            <p:cNvPr id="230" name="TextShape 14"/>
            <p:cNvSpPr txBox="1"/>
            <p:nvPr/>
          </p:nvSpPr>
          <p:spPr>
            <a:xfrm>
              <a:off x="3048120" y="6400800"/>
              <a:ext cx="4876920" cy="457200"/>
            </a:xfrm>
            <a:prstGeom prst="rect">
              <a:avLst/>
            </a:prstGeom>
            <a:noFill/>
            <a:ln>
              <a:noFill/>
            </a:ln>
          </p:spPr>
          <p:txBody>
            <a:bodyPr lIns="0" rIns="0" tIns="0" bIns="0"/>
            <a:p>
              <a:pPr>
                <a:lnSpc>
                  <a:spcPct val="100000"/>
                </a:lnSpc>
                <a:spcBef>
                  <a:spcPts val="1199"/>
                </a:spcBef>
              </a:pPr>
              <a:r>
                <a:rPr b="0" lang="en-US" sz="2400" spc="-1" strike="noStrike">
                  <a:solidFill>
                    <a:srgbClr val="ff7c80"/>
                  </a:solidFill>
                  <a:latin typeface="Amaze"/>
                  <a:ea typeface="Amaze"/>
                </a:rPr>
                <a:t>  </a:t>
              </a:r>
              <a:r>
                <a:rPr b="0" lang="en-US" sz="2000" spc="-1" strike="noStrike">
                  <a:solidFill>
                    <a:srgbClr val="ff7c80"/>
                  </a:solidFill>
                  <a:latin typeface="Amaze"/>
                  <a:ea typeface="Amaze"/>
                </a:rPr>
                <a:t>Vitamine        Vitamine         Vitamine</a:t>
              </a:r>
              <a:endParaRPr b="0" lang="en-US" sz="2000" spc="-1" strike="noStrike">
                <a:latin typeface="Arial"/>
              </a:endParaRPr>
            </a:p>
          </p:txBody>
        </p:sp>
      </p:grpSp>
      <p:grpSp>
        <p:nvGrpSpPr>
          <p:cNvPr id="231" name="Group 15"/>
          <p:cNvGrpSpPr/>
          <p:nvPr/>
        </p:nvGrpSpPr>
        <p:grpSpPr>
          <a:xfrm>
            <a:off x="3429000" y="4495680"/>
            <a:ext cx="1676880" cy="762480"/>
            <a:chOff x="3429000" y="4495680"/>
            <a:chExt cx="1676880" cy="762480"/>
          </a:xfrm>
        </p:grpSpPr>
        <p:sp>
          <p:nvSpPr>
            <p:cNvPr id="232" name="Freeform 16"/>
            <p:cNvSpPr/>
            <p:nvPr/>
          </p:nvSpPr>
          <p:spPr>
            <a:xfrm>
              <a:off x="3505320" y="4495680"/>
              <a:ext cx="1600920" cy="762840"/>
            </a:xfrm>
            <a:custGeom>
              <a:avLst/>
              <a:gdLst/>
              <a:ahLst/>
              <a:rect l="0" t="0" r="r" b="b"/>
              <a:pathLst>
                <a:path w="4447" h="2119">
                  <a:moveTo>
                    <a:pt x="0" y="2118"/>
                  </a:moveTo>
                  <a:lnTo>
                    <a:pt x="3557" y="2118"/>
                  </a:lnTo>
                  <a:lnTo>
                    <a:pt x="4446" y="1695"/>
                  </a:lnTo>
                  <a:lnTo>
                    <a:pt x="4446" y="0"/>
                  </a:lnTo>
                  <a:lnTo>
                    <a:pt x="3557" y="423"/>
                  </a:lnTo>
                  <a:lnTo>
                    <a:pt x="3557" y="2118"/>
                  </a:lnTo>
                  <a:lnTo>
                    <a:pt x="3557" y="423"/>
                  </a:lnTo>
                  <a:lnTo>
                    <a:pt x="0" y="423"/>
                  </a:lnTo>
                  <a:lnTo>
                    <a:pt x="889" y="0"/>
                  </a:lnTo>
                  <a:lnTo>
                    <a:pt x="4446" y="0"/>
                  </a:lnTo>
                  <a:lnTo>
                    <a:pt x="889" y="0"/>
                  </a:lnTo>
                  <a:lnTo>
                    <a:pt x="0" y="423"/>
                  </a:lnTo>
                  <a:lnTo>
                    <a:pt x="0" y="2118"/>
                  </a:lnTo>
                </a:path>
              </a:pathLst>
            </a:custGeom>
            <a:solidFill>
              <a:srgbClr val="c9bd8e"/>
            </a:solidFill>
            <a:ln w="12600">
              <a:solidFill>
                <a:srgbClr val="eaeaea"/>
              </a:solidFill>
              <a:round/>
            </a:ln>
          </p:spPr>
        </p:sp>
        <p:sp>
          <p:nvSpPr>
            <p:cNvPr id="233" name="TextShape 17"/>
            <p:cNvSpPr txBox="1"/>
            <p:nvPr/>
          </p:nvSpPr>
          <p:spPr>
            <a:xfrm>
              <a:off x="3429000" y="4800600"/>
              <a:ext cx="1600200" cy="457200"/>
            </a:xfrm>
            <a:prstGeom prst="rect">
              <a:avLst/>
            </a:prstGeom>
            <a:noFill/>
            <a:ln>
              <a:noFill/>
            </a:ln>
          </p:spPr>
          <p:txBody>
            <a:bodyPr lIns="0" rIns="0" tIns="0" bIns="0"/>
            <a:p>
              <a:pPr>
                <a:lnSpc>
                  <a:spcPct val="100000"/>
                </a:lnSpc>
                <a:spcBef>
                  <a:spcPts val="1199"/>
                </a:spcBef>
              </a:pPr>
              <a:r>
                <a:rPr b="0" lang="en-US" sz="2400" spc="-1" strike="noStrike">
                  <a:solidFill>
                    <a:srgbClr val="006699"/>
                  </a:solidFill>
                  <a:latin typeface="Symbol"/>
                  <a:ea typeface="Symbol"/>
                </a:rPr>
                <a:t>b</a:t>
              </a:r>
              <a:r>
                <a:rPr b="0" lang="en-US" sz="2400" spc="-1" strike="noStrike">
                  <a:solidFill>
                    <a:srgbClr val="006699"/>
                  </a:solidFill>
                  <a:latin typeface="Amaze"/>
                  <a:ea typeface="Amaze"/>
                </a:rPr>
                <a:t>- Lactam</a:t>
              </a:r>
              <a:endParaRPr b="0" lang="en-US" sz="2400" spc="-1" strike="noStrike">
                <a:latin typeface="Arial"/>
              </a:endParaRPr>
            </a:p>
          </p:txBody>
        </p:sp>
      </p:grpSp>
      <p:grpSp>
        <p:nvGrpSpPr>
          <p:cNvPr id="234" name="Group 18"/>
          <p:cNvGrpSpPr/>
          <p:nvPr/>
        </p:nvGrpSpPr>
        <p:grpSpPr>
          <a:xfrm>
            <a:off x="6095880" y="4343400"/>
            <a:ext cx="2438640" cy="1371960"/>
            <a:chOff x="6095880" y="4343400"/>
            <a:chExt cx="2438640" cy="1371960"/>
          </a:xfrm>
        </p:grpSpPr>
        <p:sp>
          <p:nvSpPr>
            <p:cNvPr id="235" name="Freeform 19"/>
            <p:cNvSpPr/>
            <p:nvPr/>
          </p:nvSpPr>
          <p:spPr>
            <a:xfrm>
              <a:off x="6095880" y="4343400"/>
              <a:ext cx="2439000" cy="1372320"/>
            </a:xfrm>
            <a:custGeom>
              <a:avLst/>
              <a:gdLst/>
              <a:ahLst/>
              <a:rect l="0" t="0" r="r" b="b"/>
              <a:pathLst>
                <a:path w="6775" h="3812">
                  <a:moveTo>
                    <a:pt x="0" y="3811"/>
                  </a:moveTo>
                  <a:lnTo>
                    <a:pt x="5419" y="3811"/>
                  </a:lnTo>
                  <a:lnTo>
                    <a:pt x="6774" y="3048"/>
                  </a:lnTo>
                  <a:lnTo>
                    <a:pt x="6774" y="0"/>
                  </a:lnTo>
                  <a:lnTo>
                    <a:pt x="5419" y="762"/>
                  </a:lnTo>
                  <a:lnTo>
                    <a:pt x="5419" y="3811"/>
                  </a:lnTo>
                  <a:lnTo>
                    <a:pt x="5419" y="762"/>
                  </a:lnTo>
                  <a:lnTo>
                    <a:pt x="0" y="762"/>
                  </a:lnTo>
                  <a:lnTo>
                    <a:pt x="1354" y="0"/>
                  </a:lnTo>
                  <a:lnTo>
                    <a:pt x="6774" y="0"/>
                  </a:lnTo>
                  <a:lnTo>
                    <a:pt x="1354" y="0"/>
                  </a:lnTo>
                  <a:lnTo>
                    <a:pt x="0" y="762"/>
                  </a:lnTo>
                  <a:lnTo>
                    <a:pt x="0" y="3811"/>
                  </a:lnTo>
                </a:path>
              </a:pathLst>
            </a:custGeom>
            <a:solidFill>
              <a:srgbClr val="ccecff"/>
            </a:solidFill>
            <a:ln w="12600">
              <a:solidFill>
                <a:srgbClr val="6699ff"/>
              </a:solidFill>
              <a:round/>
            </a:ln>
          </p:spPr>
        </p:sp>
        <p:sp>
          <p:nvSpPr>
            <p:cNvPr id="236" name="TextShape 20"/>
            <p:cNvSpPr txBox="1"/>
            <p:nvPr/>
          </p:nvSpPr>
          <p:spPr>
            <a:xfrm>
              <a:off x="6248520" y="4952880"/>
              <a:ext cx="1828800" cy="457200"/>
            </a:xfrm>
            <a:prstGeom prst="rect">
              <a:avLst/>
            </a:prstGeom>
            <a:noFill/>
            <a:ln>
              <a:noFill/>
            </a:ln>
          </p:spPr>
          <p:txBody>
            <a:bodyPr lIns="0" rIns="0" tIns="0" bIns="0"/>
            <a:p>
              <a:pPr>
                <a:lnSpc>
                  <a:spcPct val="100000"/>
                </a:lnSpc>
                <a:spcBef>
                  <a:spcPts val="1199"/>
                </a:spcBef>
              </a:pPr>
              <a:r>
                <a:rPr b="0" lang="en-US" sz="2400" spc="-1" strike="noStrike">
                  <a:solidFill>
                    <a:srgbClr val="026f6b"/>
                  </a:solidFill>
                  <a:latin typeface="Amaze"/>
                  <a:ea typeface="Amaze"/>
                </a:rPr>
                <a:t>Enzyme</a:t>
              </a:r>
              <a:endParaRPr b="0" lang="en-US" sz="2400" spc="-1" strike="noStrike">
                <a:latin typeface="Arial"/>
              </a:endParaRPr>
            </a:p>
          </p:txBody>
        </p:sp>
      </p:grpSp>
      <p:sp>
        <p:nvSpPr>
          <p:cNvPr id="237" name="Freeform 21"/>
          <p:cNvSpPr/>
          <p:nvPr/>
        </p:nvSpPr>
        <p:spPr>
          <a:xfrm>
            <a:off x="3960720" y="1828800"/>
            <a:ext cx="5106240" cy="2134440"/>
          </a:xfrm>
          <a:custGeom>
            <a:avLst/>
            <a:gdLst/>
            <a:ahLst/>
            <a:rect l="0" t="0" r="r" b="b"/>
            <a:pathLst>
              <a:path w="14184" h="5929">
                <a:moveTo>
                  <a:pt x="0" y="5928"/>
                </a:moveTo>
                <a:lnTo>
                  <a:pt x="11347" y="5928"/>
                </a:lnTo>
                <a:lnTo>
                  <a:pt x="14183" y="4743"/>
                </a:lnTo>
                <a:lnTo>
                  <a:pt x="14183" y="0"/>
                </a:lnTo>
                <a:lnTo>
                  <a:pt x="11347" y="1185"/>
                </a:lnTo>
                <a:lnTo>
                  <a:pt x="11347" y="5928"/>
                </a:lnTo>
                <a:lnTo>
                  <a:pt x="11347" y="1185"/>
                </a:lnTo>
                <a:lnTo>
                  <a:pt x="0" y="1185"/>
                </a:lnTo>
                <a:lnTo>
                  <a:pt x="2836" y="0"/>
                </a:lnTo>
                <a:lnTo>
                  <a:pt x="14183" y="0"/>
                </a:lnTo>
                <a:lnTo>
                  <a:pt x="2836" y="0"/>
                </a:lnTo>
                <a:lnTo>
                  <a:pt x="0" y="1185"/>
                </a:lnTo>
                <a:lnTo>
                  <a:pt x="0" y="5928"/>
                </a:lnTo>
              </a:path>
            </a:pathLst>
          </a:custGeom>
          <a:solidFill>
            <a:srgbClr val="eaeaea"/>
          </a:solidFill>
          <a:ln w="12600">
            <a:solidFill>
              <a:srgbClr val="00354e"/>
            </a:solidFill>
            <a:round/>
          </a:ln>
        </p:spPr>
      </p:sp>
      <p:sp>
        <p:nvSpPr>
          <p:cNvPr id="238" name="TextShape 22"/>
          <p:cNvSpPr txBox="1"/>
          <p:nvPr/>
        </p:nvSpPr>
        <p:spPr>
          <a:xfrm>
            <a:off x="4267080" y="2819520"/>
            <a:ext cx="4114800" cy="762120"/>
          </a:xfrm>
          <a:prstGeom prst="rect">
            <a:avLst/>
          </a:prstGeom>
          <a:noFill/>
          <a:ln>
            <a:noFill/>
          </a:ln>
        </p:spPr>
        <p:txBody>
          <a:bodyPr lIns="0" rIns="0" tIns="0" bIns="0"/>
          <a:p>
            <a:pPr>
              <a:lnSpc>
                <a:spcPct val="100000"/>
              </a:lnSpc>
              <a:spcBef>
                <a:spcPts val="1199"/>
              </a:spcBef>
            </a:pPr>
            <a:r>
              <a:rPr b="0" lang="en-US" sz="4400" spc="-1" strike="noStrike">
                <a:solidFill>
                  <a:srgbClr val="026f6b"/>
                </a:solidFill>
                <a:latin typeface="Amaze"/>
                <a:ea typeface="Amaze"/>
              </a:rPr>
              <a:t>Paste</a:t>
            </a:r>
            <a:r>
              <a:rPr b="0" lang="en-US" sz="2000" spc="-1" strike="noStrike">
                <a:solidFill>
                  <a:srgbClr val="026f6b"/>
                </a:solidFill>
                <a:latin typeface="Amaze"/>
                <a:ea typeface="Amaze"/>
              </a:rPr>
              <a:t>      mit Glutaminsäure</a:t>
            </a:r>
            <a:endParaRPr b="0" lang="en-US" sz="2000" spc="-1" strike="noStrike">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Shape 1"/>
          <p:cNvSpPr txBox="1"/>
          <p:nvPr/>
        </p:nvSpPr>
        <p:spPr>
          <a:xfrm>
            <a:off x="1828800" y="457200"/>
            <a:ext cx="5638680" cy="457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Gentechnik</a:t>
            </a:r>
            <a:endParaRPr b="0" lang="en-US" sz="2400" spc="-1" strike="noStrike">
              <a:latin typeface="Arial"/>
            </a:endParaRPr>
          </a:p>
        </p:txBody>
      </p:sp>
      <p:sp>
        <p:nvSpPr>
          <p:cNvPr id="240" name="Ellipse 2"/>
          <p:cNvSpPr/>
          <p:nvPr/>
        </p:nvSpPr>
        <p:spPr>
          <a:xfrm>
            <a:off x="2286000" y="4267080"/>
            <a:ext cx="1066680" cy="152280"/>
          </a:xfrm>
          <a:prstGeom prst="ellipse">
            <a:avLst/>
          </a:prstGeom>
          <a:solidFill>
            <a:srgbClr val="969696"/>
          </a:solidFill>
          <a:ln w="12600">
            <a:solidFill>
              <a:srgbClr val="eaeaea"/>
            </a:solidFill>
            <a:round/>
          </a:ln>
        </p:spPr>
      </p:sp>
      <p:sp>
        <p:nvSpPr>
          <p:cNvPr id="241" name="Ellipse 3"/>
          <p:cNvSpPr/>
          <p:nvPr/>
        </p:nvSpPr>
        <p:spPr>
          <a:xfrm>
            <a:off x="3581280" y="4267080"/>
            <a:ext cx="1143000" cy="152280"/>
          </a:xfrm>
          <a:prstGeom prst="ellipse">
            <a:avLst/>
          </a:prstGeom>
          <a:solidFill>
            <a:srgbClr val="969696"/>
          </a:solidFill>
          <a:ln w="12600">
            <a:solidFill>
              <a:srgbClr val="eaeaea"/>
            </a:solidFill>
            <a:round/>
          </a:ln>
        </p:spPr>
      </p:sp>
      <p:grpSp>
        <p:nvGrpSpPr>
          <p:cNvPr id="242" name="Group 4"/>
          <p:cNvGrpSpPr/>
          <p:nvPr/>
        </p:nvGrpSpPr>
        <p:grpSpPr>
          <a:xfrm>
            <a:off x="1479600" y="1563840"/>
            <a:ext cx="3940560" cy="2779920"/>
            <a:chOff x="1479600" y="1563840"/>
            <a:chExt cx="3940560" cy="2779920"/>
          </a:xfrm>
        </p:grpSpPr>
        <p:sp>
          <p:nvSpPr>
            <p:cNvPr id="243" name="Freeform 5"/>
            <p:cNvSpPr/>
            <p:nvPr/>
          </p:nvSpPr>
          <p:spPr>
            <a:xfrm>
              <a:off x="1479600" y="1563840"/>
              <a:ext cx="1931040" cy="2766240"/>
            </a:xfrm>
            <a:custGeom>
              <a:avLst/>
              <a:gdLst/>
              <a:ahLst/>
              <a:rect l="0" t="0" r="r" b="b"/>
              <a:pathLst>
                <a:path w="5364" h="7684">
                  <a:moveTo>
                    <a:pt x="3299" y="7511"/>
                  </a:moveTo>
                  <a:lnTo>
                    <a:pt x="3444" y="7538"/>
                  </a:lnTo>
                  <a:lnTo>
                    <a:pt x="3480" y="7392"/>
                  </a:lnTo>
                  <a:lnTo>
                    <a:pt x="3480" y="7286"/>
                  </a:lnTo>
                  <a:lnTo>
                    <a:pt x="3444" y="7141"/>
                  </a:lnTo>
                  <a:lnTo>
                    <a:pt x="3370" y="6995"/>
                  </a:lnTo>
                  <a:lnTo>
                    <a:pt x="3299" y="6634"/>
                  </a:lnTo>
                  <a:lnTo>
                    <a:pt x="3299" y="6523"/>
                  </a:lnTo>
                  <a:lnTo>
                    <a:pt x="3224" y="6413"/>
                  </a:lnTo>
                  <a:lnTo>
                    <a:pt x="3153" y="6272"/>
                  </a:lnTo>
                  <a:lnTo>
                    <a:pt x="3118" y="6127"/>
                  </a:lnTo>
                  <a:lnTo>
                    <a:pt x="3043" y="6016"/>
                  </a:lnTo>
                  <a:lnTo>
                    <a:pt x="3008" y="5906"/>
                  </a:lnTo>
                  <a:lnTo>
                    <a:pt x="2973" y="5760"/>
                  </a:lnTo>
                  <a:lnTo>
                    <a:pt x="2898" y="5654"/>
                  </a:lnTo>
                  <a:lnTo>
                    <a:pt x="2862" y="5579"/>
                  </a:lnTo>
                  <a:lnTo>
                    <a:pt x="2827" y="5182"/>
                  </a:lnTo>
                  <a:lnTo>
                    <a:pt x="2717" y="5182"/>
                  </a:lnTo>
                  <a:lnTo>
                    <a:pt x="2682" y="5182"/>
                  </a:lnTo>
                  <a:lnTo>
                    <a:pt x="2682" y="4891"/>
                  </a:lnTo>
                  <a:lnTo>
                    <a:pt x="2570" y="4710"/>
                  </a:lnTo>
                  <a:lnTo>
                    <a:pt x="2465" y="4604"/>
                  </a:lnTo>
                  <a:lnTo>
                    <a:pt x="2425" y="4529"/>
                  </a:lnTo>
                  <a:lnTo>
                    <a:pt x="2319" y="4348"/>
                  </a:lnTo>
                  <a:lnTo>
                    <a:pt x="2244" y="4238"/>
                  </a:lnTo>
                  <a:lnTo>
                    <a:pt x="2138" y="4132"/>
                  </a:lnTo>
                  <a:lnTo>
                    <a:pt x="2063" y="4093"/>
                  </a:lnTo>
                  <a:lnTo>
                    <a:pt x="1918" y="3952"/>
                  </a:lnTo>
                  <a:lnTo>
                    <a:pt x="1847" y="3877"/>
                  </a:lnTo>
                  <a:lnTo>
                    <a:pt x="1702" y="3841"/>
                  </a:lnTo>
                  <a:lnTo>
                    <a:pt x="1556" y="3806"/>
                  </a:lnTo>
                  <a:lnTo>
                    <a:pt x="1450" y="3731"/>
                  </a:lnTo>
                  <a:lnTo>
                    <a:pt x="1375" y="3696"/>
                  </a:lnTo>
                  <a:lnTo>
                    <a:pt x="1265" y="3661"/>
                  </a:lnTo>
                  <a:lnTo>
                    <a:pt x="1230" y="3586"/>
                  </a:lnTo>
                  <a:lnTo>
                    <a:pt x="1124" y="3515"/>
                  </a:lnTo>
                  <a:lnTo>
                    <a:pt x="1049" y="3405"/>
                  </a:lnTo>
                  <a:lnTo>
                    <a:pt x="903" y="3405"/>
                  </a:lnTo>
                  <a:lnTo>
                    <a:pt x="833" y="3480"/>
                  </a:lnTo>
                  <a:lnTo>
                    <a:pt x="798" y="3586"/>
                  </a:lnTo>
                  <a:lnTo>
                    <a:pt x="758" y="3661"/>
                  </a:lnTo>
                  <a:lnTo>
                    <a:pt x="723" y="3806"/>
                  </a:lnTo>
                  <a:lnTo>
                    <a:pt x="687" y="3987"/>
                  </a:lnTo>
                  <a:lnTo>
                    <a:pt x="612" y="4093"/>
                  </a:lnTo>
                  <a:lnTo>
                    <a:pt x="507" y="4093"/>
                  </a:lnTo>
                  <a:lnTo>
                    <a:pt x="432" y="4022"/>
                  </a:lnTo>
                  <a:lnTo>
                    <a:pt x="326" y="3952"/>
                  </a:lnTo>
                  <a:lnTo>
                    <a:pt x="286" y="3877"/>
                  </a:lnTo>
                  <a:lnTo>
                    <a:pt x="180" y="3806"/>
                  </a:lnTo>
                  <a:lnTo>
                    <a:pt x="145" y="3731"/>
                  </a:lnTo>
                  <a:lnTo>
                    <a:pt x="70" y="3586"/>
                  </a:lnTo>
                  <a:lnTo>
                    <a:pt x="35" y="3370"/>
                  </a:lnTo>
                  <a:lnTo>
                    <a:pt x="0" y="3259"/>
                  </a:lnTo>
                  <a:lnTo>
                    <a:pt x="0" y="3153"/>
                  </a:lnTo>
                  <a:lnTo>
                    <a:pt x="35" y="3008"/>
                  </a:lnTo>
                  <a:lnTo>
                    <a:pt x="145" y="2898"/>
                  </a:lnTo>
                  <a:lnTo>
                    <a:pt x="286" y="2827"/>
                  </a:lnTo>
                  <a:lnTo>
                    <a:pt x="361" y="2792"/>
                  </a:lnTo>
                  <a:lnTo>
                    <a:pt x="471" y="2752"/>
                  </a:lnTo>
                  <a:lnTo>
                    <a:pt x="577" y="2717"/>
                  </a:lnTo>
                  <a:lnTo>
                    <a:pt x="652" y="2717"/>
                  </a:lnTo>
                  <a:lnTo>
                    <a:pt x="798" y="2752"/>
                  </a:lnTo>
                  <a:lnTo>
                    <a:pt x="868" y="2827"/>
                  </a:lnTo>
                  <a:lnTo>
                    <a:pt x="978" y="2933"/>
                  </a:lnTo>
                  <a:lnTo>
                    <a:pt x="978" y="3043"/>
                  </a:lnTo>
                  <a:lnTo>
                    <a:pt x="1014" y="3153"/>
                  </a:lnTo>
                  <a:lnTo>
                    <a:pt x="1375" y="3224"/>
                  </a:lnTo>
                  <a:lnTo>
                    <a:pt x="1486" y="3224"/>
                  </a:lnTo>
                  <a:lnTo>
                    <a:pt x="1591" y="3259"/>
                  </a:lnTo>
                  <a:lnTo>
                    <a:pt x="1702" y="3259"/>
                  </a:lnTo>
                  <a:lnTo>
                    <a:pt x="1812" y="3259"/>
                  </a:lnTo>
                  <a:lnTo>
                    <a:pt x="1918" y="3259"/>
                  </a:lnTo>
                  <a:lnTo>
                    <a:pt x="1957" y="3078"/>
                  </a:lnTo>
                  <a:lnTo>
                    <a:pt x="1918" y="2973"/>
                  </a:lnTo>
                  <a:lnTo>
                    <a:pt x="1918" y="2862"/>
                  </a:lnTo>
                  <a:lnTo>
                    <a:pt x="1882" y="2717"/>
                  </a:lnTo>
                  <a:lnTo>
                    <a:pt x="1847" y="2536"/>
                  </a:lnTo>
                  <a:lnTo>
                    <a:pt x="1737" y="2426"/>
                  </a:lnTo>
                  <a:lnTo>
                    <a:pt x="1556" y="2320"/>
                  </a:lnTo>
                  <a:lnTo>
                    <a:pt x="1411" y="2245"/>
                  </a:lnTo>
                  <a:lnTo>
                    <a:pt x="1014" y="2139"/>
                  </a:lnTo>
                  <a:lnTo>
                    <a:pt x="939" y="2100"/>
                  </a:lnTo>
                  <a:lnTo>
                    <a:pt x="723" y="1994"/>
                  </a:lnTo>
                  <a:lnTo>
                    <a:pt x="542" y="2391"/>
                  </a:lnTo>
                  <a:lnTo>
                    <a:pt x="542" y="2466"/>
                  </a:lnTo>
                  <a:lnTo>
                    <a:pt x="432" y="2426"/>
                  </a:lnTo>
                  <a:lnTo>
                    <a:pt x="326" y="2391"/>
                  </a:lnTo>
                  <a:lnTo>
                    <a:pt x="251" y="2320"/>
                  </a:lnTo>
                  <a:lnTo>
                    <a:pt x="145" y="2174"/>
                  </a:lnTo>
                  <a:lnTo>
                    <a:pt x="105" y="2064"/>
                  </a:lnTo>
                  <a:lnTo>
                    <a:pt x="105" y="1918"/>
                  </a:lnTo>
                  <a:lnTo>
                    <a:pt x="105" y="1812"/>
                  </a:lnTo>
                  <a:lnTo>
                    <a:pt x="105" y="1702"/>
                  </a:lnTo>
                  <a:lnTo>
                    <a:pt x="105" y="1591"/>
                  </a:lnTo>
                  <a:lnTo>
                    <a:pt x="145" y="1450"/>
                  </a:lnTo>
                  <a:lnTo>
                    <a:pt x="180" y="1375"/>
                  </a:lnTo>
                  <a:lnTo>
                    <a:pt x="286" y="1265"/>
                  </a:lnTo>
                  <a:lnTo>
                    <a:pt x="432" y="1265"/>
                  </a:lnTo>
                  <a:lnTo>
                    <a:pt x="542" y="1230"/>
                  </a:lnTo>
                  <a:lnTo>
                    <a:pt x="723" y="1195"/>
                  </a:lnTo>
                  <a:lnTo>
                    <a:pt x="798" y="1230"/>
                  </a:lnTo>
                  <a:lnTo>
                    <a:pt x="903" y="1305"/>
                  </a:lnTo>
                  <a:lnTo>
                    <a:pt x="978" y="1340"/>
                  </a:lnTo>
                  <a:lnTo>
                    <a:pt x="1124" y="1556"/>
                  </a:lnTo>
                  <a:lnTo>
                    <a:pt x="1159" y="1702"/>
                  </a:lnTo>
                  <a:lnTo>
                    <a:pt x="1195" y="1812"/>
                  </a:lnTo>
                  <a:lnTo>
                    <a:pt x="1375" y="1958"/>
                  </a:lnTo>
                  <a:lnTo>
                    <a:pt x="1450" y="1994"/>
                  </a:lnTo>
                  <a:lnTo>
                    <a:pt x="1591" y="2064"/>
                  </a:lnTo>
                  <a:lnTo>
                    <a:pt x="1737" y="2139"/>
                  </a:lnTo>
                  <a:lnTo>
                    <a:pt x="2284" y="2285"/>
                  </a:lnTo>
                  <a:lnTo>
                    <a:pt x="2390" y="2320"/>
                  </a:lnTo>
                  <a:lnTo>
                    <a:pt x="2500" y="2320"/>
                  </a:lnTo>
                  <a:lnTo>
                    <a:pt x="2862" y="2210"/>
                  </a:lnTo>
                  <a:lnTo>
                    <a:pt x="2973" y="2139"/>
                  </a:lnTo>
                  <a:lnTo>
                    <a:pt x="3118" y="2029"/>
                  </a:lnTo>
                  <a:lnTo>
                    <a:pt x="3264" y="1918"/>
                  </a:lnTo>
                  <a:lnTo>
                    <a:pt x="3370" y="1882"/>
                  </a:lnTo>
                  <a:lnTo>
                    <a:pt x="3480" y="1812"/>
                  </a:lnTo>
                  <a:lnTo>
                    <a:pt x="3590" y="1772"/>
                  </a:lnTo>
                  <a:lnTo>
                    <a:pt x="3625" y="1666"/>
                  </a:lnTo>
                  <a:lnTo>
                    <a:pt x="3515" y="1591"/>
                  </a:lnTo>
                  <a:lnTo>
                    <a:pt x="3405" y="1521"/>
                  </a:lnTo>
                  <a:lnTo>
                    <a:pt x="3370" y="723"/>
                  </a:lnTo>
                  <a:lnTo>
                    <a:pt x="3370" y="361"/>
                  </a:lnTo>
                  <a:lnTo>
                    <a:pt x="3334" y="216"/>
                  </a:lnTo>
                  <a:lnTo>
                    <a:pt x="3370" y="70"/>
                  </a:lnTo>
                  <a:lnTo>
                    <a:pt x="3480" y="70"/>
                  </a:lnTo>
                  <a:lnTo>
                    <a:pt x="3916" y="35"/>
                  </a:lnTo>
                  <a:lnTo>
                    <a:pt x="4348" y="0"/>
                  </a:lnTo>
                  <a:lnTo>
                    <a:pt x="4459" y="0"/>
                  </a:lnTo>
                  <a:lnTo>
                    <a:pt x="4604" y="0"/>
                  </a:lnTo>
                  <a:lnTo>
                    <a:pt x="4710" y="0"/>
                  </a:lnTo>
                  <a:lnTo>
                    <a:pt x="4856" y="35"/>
                  </a:lnTo>
                  <a:lnTo>
                    <a:pt x="4966" y="70"/>
                  </a:lnTo>
                  <a:lnTo>
                    <a:pt x="5111" y="180"/>
                  </a:lnTo>
                  <a:lnTo>
                    <a:pt x="5217" y="291"/>
                  </a:lnTo>
                  <a:lnTo>
                    <a:pt x="5257" y="396"/>
                  </a:lnTo>
                  <a:lnTo>
                    <a:pt x="5327" y="542"/>
                  </a:lnTo>
                  <a:lnTo>
                    <a:pt x="5327" y="617"/>
                  </a:lnTo>
                  <a:lnTo>
                    <a:pt x="5363" y="723"/>
                  </a:lnTo>
                  <a:lnTo>
                    <a:pt x="5363" y="833"/>
                  </a:lnTo>
                  <a:lnTo>
                    <a:pt x="5363" y="939"/>
                  </a:lnTo>
                  <a:lnTo>
                    <a:pt x="5363" y="1049"/>
                  </a:lnTo>
                  <a:lnTo>
                    <a:pt x="5363" y="1159"/>
                  </a:lnTo>
                  <a:lnTo>
                    <a:pt x="5327" y="1340"/>
                  </a:lnTo>
                  <a:lnTo>
                    <a:pt x="5217" y="1521"/>
                  </a:lnTo>
                  <a:lnTo>
                    <a:pt x="5111" y="1631"/>
                  </a:lnTo>
                  <a:lnTo>
                    <a:pt x="5036" y="1737"/>
                  </a:lnTo>
                  <a:lnTo>
                    <a:pt x="4966" y="1847"/>
                  </a:lnTo>
                  <a:lnTo>
                    <a:pt x="4785" y="1994"/>
                  </a:lnTo>
                  <a:lnTo>
                    <a:pt x="4348" y="2064"/>
                  </a:lnTo>
                  <a:lnTo>
                    <a:pt x="4243" y="2064"/>
                  </a:lnTo>
                  <a:lnTo>
                    <a:pt x="4132" y="2100"/>
                  </a:lnTo>
                  <a:lnTo>
                    <a:pt x="4022" y="2139"/>
                  </a:lnTo>
                  <a:lnTo>
                    <a:pt x="3916" y="2174"/>
                  </a:lnTo>
                  <a:lnTo>
                    <a:pt x="3444" y="2285"/>
                  </a:lnTo>
                  <a:lnTo>
                    <a:pt x="3370" y="2355"/>
                  </a:lnTo>
                  <a:lnTo>
                    <a:pt x="3264" y="2426"/>
                  </a:lnTo>
                  <a:lnTo>
                    <a:pt x="3189" y="2571"/>
                  </a:lnTo>
                  <a:lnTo>
                    <a:pt x="3118" y="2646"/>
                  </a:lnTo>
                  <a:lnTo>
                    <a:pt x="3078" y="2752"/>
                  </a:lnTo>
                  <a:lnTo>
                    <a:pt x="3043" y="2827"/>
                  </a:lnTo>
                  <a:lnTo>
                    <a:pt x="3008" y="3043"/>
                  </a:lnTo>
                  <a:lnTo>
                    <a:pt x="3008" y="3153"/>
                  </a:lnTo>
                  <a:lnTo>
                    <a:pt x="3008" y="3299"/>
                  </a:lnTo>
                  <a:lnTo>
                    <a:pt x="3008" y="3405"/>
                  </a:lnTo>
                  <a:lnTo>
                    <a:pt x="3008" y="3550"/>
                  </a:lnTo>
                  <a:lnTo>
                    <a:pt x="3008" y="3625"/>
                  </a:lnTo>
                  <a:lnTo>
                    <a:pt x="3008" y="3766"/>
                  </a:lnTo>
                  <a:lnTo>
                    <a:pt x="3043" y="3841"/>
                  </a:lnTo>
                  <a:lnTo>
                    <a:pt x="3118" y="3952"/>
                  </a:lnTo>
                  <a:lnTo>
                    <a:pt x="3189" y="4057"/>
                  </a:lnTo>
                  <a:lnTo>
                    <a:pt x="3264" y="4168"/>
                  </a:lnTo>
                  <a:lnTo>
                    <a:pt x="3370" y="4348"/>
                  </a:lnTo>
                  <a:lnTo>
                    <a:pt x="3480" y="4459"/>
                  </a:lnTo>
                  <a:lnTo>
                    <a:pt x="3550" y="4565"/>
                  </a:lnTo>
                  <a:lnTo>
                    <a:pt x="3625" y="4745"/>
                  </a:lnTo>
                  <a:lnTo>
                    <a:pt x="3661" y="5182"/>
                  </a:lnTo>
                  <a:lnTo>
                    <a:pt x="3806" y="5182"/>
                  </a:lnTo>
                  <a:lnTo>
                    <a:pt x="3841" y="5544"/>
                  </a:lnTo>
                  <a:lnTo>
                    <a:pt x="3916" y="5689"/>
                  </a:lnTo>
                  <a:lnTo>
                    <a:pt x="3987" y="6127"/>
                  </a:lnTo>
                  <a:lnTo>
                    <a:pt x="4022" y="6272"/>
                  </a:lnTo>
                  <a:lnTo>
                    <a:pt x="4057" y="6378"/>
                  </a:lnTo>
                  <a:lnTo>
                    <a:pt x="4057" y="6488"/>
                  </a:lnTo>
                  <a:lnTo>
                    <a:pt x="4057" y="6598"/>
                  </a:lnTo>
                  <a:lnTo>
                    <a:pt x="4057" y="6704"/>
                  </a:lnTo>
                  <a:lnTo>
                    <a:pt x="4057" y="6815"/>
                  </a:lnTo>
                  <a:lnTo>
                    <a:pt x="4022" y="6960"/>
                  </a:lnTo>
                  <a:lnTo>
                    <a:pt x="3952" y="7106"/>
                  </a:lnTo>
                  <a:lnTo>
                    <a:pt x="3877" y="7247"/>
                  </a:lnTo>
                  <a:lnTo>
                    <a:pt x="3841" y="7322"/>
                  </a:lnTo>
                  <a:lnTo>
                    <a:pt x="3806" y="7467"/>
                  </a:lnTo>
                  <a:lnTo>
                    <a:pt x="3771" y="7573"/>
                  </a:lnTo>
                  <a:lnTo>
                    <a:pt x="3696" y="7683"/>
                  </a:lnTo>
                  <a:lnTo>
                    <a:pt x="3590" y="7683"/>
                  </a:lnTo>
                  <a:lnTo>
                    <a:pt x="3550" y="7573"/>
                  </a:lnTo>
                  <a:lnTo>
                    <a:pt x="3511" y="7511"/>
                  </a:lnTo>
                  <a:lnTo>
                    <a:pt x="3299" y="7511"/>
                  </a:lnTo>
                </a:path>
              </a:pathLst>
            </a:custGeom>
            <a:solidFill>
              <a:srgbClr val="026f6b"/>
            </a:solidFill>
            <a:ln>
              <a:noFill/>
            </a:ln>
          </p:spPr>
        </p:sp>
        <p:sp>
          <p:nvSpPr>
            <p:cNvPr id="244" name="Freeform 6"/>
            <p:cNvSpPr/>
            <p:nvPr/>
          </p:nvSpPr>
          <p:spPr>
            <a:xfrm>
              <a:off x="3032280" y="2111400"/>
              <a:ext cx="2388240" cy="2232720"/>
            </a:xfrm>
            <a:custGeom>
              <a:avLst/>
              <a:gdLst/>
              <a:ahLst/>
              <a:rect l="0" t="0" r="r" b="b"/>
              <a:pathLst>
                <a:path w="6634" h="6202">
                  <a:moveTo>
                    <a:pt x="3431" y="6201"/>
                  </a:moveTo>
                  <a:lnTo>
                    <a:pt x="3409" y="6015"/>
                  </a:lnTo>
                  <a:lnTo>
                    <a:pt x="3370" y="5870"/>
                  </a:lnTo>
                  <a:lnTo>
                    <a:pt x="3188" y="5473"/>
                  </a:lnTo>
                  <a:lnTo>
                    <a:pt x="3082" y="5363"/>
                  </a:lnTo>
                  <a:lnTo>
                    <a:pt x="3007" y="5292"/>
                  </a:lnTo>
                  <a:lnTo>
                    <a:pt x="2936" y="5217"/>
                  </a:lnTo>
                  <a:lnTo>
                    <a:pt x="2861" y="5147"/>
                  </a:lnTo>
                  <a:lnTo>
                    <a:pt x="2500" y="5111"/>
                  </a:lnTo>
                  <a:lnTo>
                    <a:pt x="2394" y="5036"/>
                  </a:lnTo>
                  <a:lnTo>
                    <a:pt x="2319" y="5001"/>
                  </a:lnTo>
                  <a:lnTo>
                    <a:pt x="2209" y="4856"/>
                  </a:lnTo>
                  <a:lnTo>
                    <a:pt x="2138" y="4494"/>
                  </a:lnTo>
                  <a:lnTo>
                    <a:pt x="2103" y="4348"/>
                  </a:lnTo>
                  <a:lnTo>
                    <a:pt x="2103" y="4238"/>
                  </a:lnTo>
                  <a:lnTo>
                    <a:pt x="2068" y="4097"/>
                  </a:lnTo>
                  <a:lnTo>
                    <a:pt x="2068" y="3952"/>
                  </a:lnTo>
                  <a:lnTo>
                    <a:pt x="2068" y="3661"/>
                  </a:lnTo>
                  <a:lnTo>
                    <a:pt x="1993" y="3661"/>
                  </a:lnTo>
                  <a:lnTo>
                    <a:pt x="1957" y="3661"/>
                  </a:lnTo>
                  <a:lnTo>
                    <a:pt x="1922" y="3661"/>
                  </a:lnTo>
                  <a:lnTo>
                    <a:pt x="1922" y="3370"/>
                  </a:lnTo>
                  <a:lnTo>
                    <a:pt x="1922" y="3264"/>
                  </a:lnTo>
                  <a:lnTo>
                    <a:pt x="1922" y="3153"/>
                  </a:lnTo>
                  <a:lnTo>
                    <a:pt x="1882" y="3042"/>
                  </a:lnTo>
                  <a:lnTo>
                    <a:pt x="1777" y="2936"/>
                  </a:lnTo>
                  <a:lnTo>
                    <a:pt x="1702" y="2897"/>
                  </a:lnTo>
                  <a:lnTo>
                    <a:pt x="1556" y="2897"/>
                  </a:lnTo>
                  <a:lnTo>
                    <a:pt x="1415" y="2897"/>
                  </a:lnTo>
                  <a:lnTo>
                    <a:pt x="1305" y="2936"/>
                  </a:lnTo>
                  <a:lnTo>
                    <a:pt x="1230" y="3042"/>
                  </a:lnTo>
                  <a:lnTo>
                    <a:pt x="1195" y="3118"/>
                  </a:lnTo>
                  <a:lnTo>
                    <a:pt x="1159" y="3224"/>
                  </a:lnTo>
                  <a:lnTo>
                    <a:pt x="1124" y="3334"/>
                  </a:lnTo>
                  <a:lnTo>
                    <a:pt x="1089" y="3661"/>
                  </a:lnTo>
                  <a:lnTo>
                    <a:pt x="1049" y="3661"/>
                  </a:lnTo>
                  <a:lnTo>
                    <a:pt x="1014" y="3661"/>
                  </a:lnTo>
                  <a:lnTo>
                    <a:pt x="1014" y="4132"/>
                  </a:lnTo>
                  <a:lnTo>
                    <a:pt x="978" y="4640"/>
                  </a:lnTo>
                  <a:lnTo>
                    <a:pt x="978" y="4750"/>
                  </a:lnTo>
                  <a:lnTo>
                    <a:pt x="903" y="4750"/>
                  </a:lnTo>
                  <a:lnTo>
                    <a:pt x="798" y="4710"/>
                  </a:lnTo>
                  <a:lnTo>
                    <a:pt x="723" y="4640"/>
                  </a:lnTo>
                  <a:lnTo>
                    <a:pt x="652" y="4565"/>
                  </a:lnTo>
                  <a:lnTo>
                    <a:pt x="577" y="4494"/>
                  </a:lnTo>
                  <a:lnTo>
                    <a:pt x="471" y="4423"/>
                  </a:lnTo>
                  <a:lnTo>
                    <a:pt x="436" y="4348"/>
                  </a:lnTo>
                  <a:lnTo>
                    <a:pt x="326" y="4238"/>
                  </a:lnTo>
                  <a:lnTo>
                    <a:pt x="251" y="4168"/>
                  </a:lnTo>
                  <a:lnTo>
                    <a:pt x="180" y="4057"/>
                  </a:lnTo>
                  <a:lnTo>
                    <a:pt x="70" y="3952"/>
                  </a:lnTo>
                  <a:lnTo>
                    <a:pt x="0" y="3661"/>
                  </a:lnTo>
                  <a:lnTo>
                    <a:pt x="0" y="3299"/>
                  </a:lnTo>
                  <a:lnTo>
                    <a:pt x="35" y="3224"/>
                  </a:lnTo>
                  <a:lnTo>
                    <a:pt x="110" y="3082"/>
                  </a:lnTo>
                  <a:lnTo>
                    <a:pt x="180" y="2972"/>
                  </a:lnTo>
                  <a:lnTo>
                    <a:pt x="216" y="2897"/>
                  </a:lnTo>
                  <a:lnTo>
                    <a:pt x="291" y="2756"/>
                  </a:lnTo>
                  <a:lnTo>
                    <a:pt x="436" y="2610"/>
                  </a:lnTo>
                  <a:lnTo>
                    <a:pt x="542" y="2570"/>
                  </a:lnTo>
                  <a:lnTo>
                    <a:pt x="617" y="2535"/>
                  </a:lnTo>
                  <a:lnTo>
                    <a:pt x="723" y="2465"/>
                  </a:lnTo>
                  <a:lnTo>
                    <a:pt x="833" y="2465"/>
                  </a:lnTo>
                  <a:lnTo>
                    <a:pt x="943" y="2390"/>
                  </a:lnTo>
                  <a:lnTo>
                    <a:pt x="1049" y="2429"/>
                  </a:lnTo>
                  <a:lnTo>
                    <a:pt x="1124" y="2429"/>
                  </a:lnTo>
                  <a:lnTo>
                    <a:pt x="1230" y="2535"/>
                  </a:lnTo>
                  <a:lnTo>
                    <a:pt x="1340" y="2535"/>
                  </a:lnTo>
                  <a:lnTo>
                    <a:pt x="1486" y="2535"/>
                  </a:lnTo>
                  <a:lnTo>
                    <a:pt x="1596" y="2535"/>
                  </a:lnTo>
                  <a:lnTo>
                    <a:pt x="1993" y="2465"/>
                  </a:lnTo>
                  <a:lnTo>
                    <a:pt x="2103" y="2429"/>
                  </a:lnTo>
                  <a:lnTo>
                    <a:pt x="2209" y="2284"/>
                  </a:lnTo>
                  <a:lnTo>
                    <a:pt x="2248" y="2173"/>
                  </a:lnTo>
                  <a:lnTo>
                    <a:pt x="2209" y="2063"/>
                  </a:lnTo>
                  <a:lnTo>
                    <a:pt x="2103" y="1993"/>
                  </a:lnTo>
                  <a:lnTo>
                    <a:pt x="2028" y="1882"/>
                  </a:lnTo>
                  <a:lnTo>
                    <a:pt x="1957" y="1777"/>
                  </a:lnTo>
                  <a:lnTo>
                    <a:pt x="1922" y="1702"/>
                  </a:lnTo>
                  <a:lnTo>
                    <a:pt x="1922" y="1270"/>
                  </a:lnTo>
                  <a:lnTo>
                    <a:pt x="1922" y="1159"/>
                  </a:lnTo>
                  <a:lnTo>
                    <a:pt x="1922" y="1049"/>
                  </a:lnTo>
                  <a:lnTo>
                    <a:pt x="1777" y="903"/>
                  </a:lnTo>
                  <a:lnTo>
                    <a:pt x="1702" y="903"/>
                  </a:lnTo>
                  <a:lnTo>
                    <a:pt x="1270" y="903"/>
                  </a:lnTo>
                  <a:lnTo>
                    <a:pt x="1124" y="943"/>
                  </a:lnTo>
                  <a:lnTo>
                    <a:pt x="1049" y="978"/>
                  </a:lnTo>
                  <a:lnTo>
                    <a:pt x="943" y="1089"/>
                  </a:lnTo>
                  <a:lnTo>
                    <a:pt x="868" y="1124"/>
                  </a:lnTo>
                  <a:lnTo>
                    <a:pt x="798" y="1230"/>
                  </a:lnTo>
                  <a:lnTo>
                    <a:pt x="396" y="1305"/>
                  </a:lnTo>
                  <a:lnTo>
                    <a:pt x="216" y="1195"/>
                  </a:lnTo>
                  <a:lnTo>
                    <a:pt x="216" y="1014"/>
                  </a:lnTo>
                  <a:lnTo>
                    <a:pt x="291" y="903"/>
                  </a:lnTo>
                  <a:lnTo>
                    <a:pt x="396" y="868"/>
                  </a:lnTo>
                  <a:lnTo>
                    <a:pt x="471" y="798"/>
                  </a:lnTo>
                  <a:lnTo>
                    <a:pt x="903" y="687"/>
                  </a:lnTo>
                  <a:lnTo>
                    <a:pt x="1305" y="652"/>
                  </a:lnTo>
                  <a:lnTo>
                    <a:pt x="1450" y="617"/>
                  </a:lnTo>
                  <a:lnTo>
                    <a:pt x="1666" y="542"/>
                  </a:lnTo>
                  <a:lnTo>
                    <a:pt x="1847" y="507"/>
                  </a:lnTo>
                  <a:lnTo>
                    <a:pt x="2248" y="436"/>
                  </a:lnTo>
                  <a:lnTo>
                    <a:pt x="2319" y="542"/>
                  </a:lnTo>
                  <a:lnTo>
                    <a:pt x="2429" y="687"/>
                  </a:lnTo>
                  <a:lnTo>
                    <a:pt x="2500" y="833"/>
                  </a:lnTo>
                  <a:lnTo>
                    <a:pt x="2575" y="943"/>
                  </a:lnTo>
                  <a:lnTo>
                    <a:pt x="2681" y="1305"/>
                  </a:lnTo>
                  <a:lnTo>
                    <a:pt x="2756" y="1411"/>
                  </a:lnTo>
                  <a:lnTo>
                    <a:pt x="2720" y="1486"/>
                  </a:lnTo>
                  <a:lnTo>
                    <a:pt x="2645" y="1631"/>
                  </a:lnTo>
                  <a:lnTo>
                    <a:pt x="2681" y="1777"/>
                  </a:lnTo>
                  <a:lnTo>
                    <a:pt x="2756" y="1882"/>
                  </a:lnTo>
                  <a:lnTo>
                    <a:pt x="2826" y="1957"/>
                  </a:lnTo>
                  <a:lnTo>
                    <a:pt x="2972" y="1957"/>
                  </a:lnTo>
                  <a:lnTo>
                    <a:pt x="3117" y="1812"/>
                  </a:lnTo>
                  <a:lnTo>
                    <a:pt x="3188" y="1666"/>
                  </a:lnTo>
                  <a:lnTo>
                    <a:pt x="3263" y="1230"/>
                  </a:lnTo>
                  <a:lnTo>
                    <a:pt x="3298" y="868"/>
                  </a:lnTo>
                  <a:lnTo>
                    <a:pt x="3334" y="762"/>
                  </a:lnTo>
                  <a:lnTo>
                    <a:pt x="3334" y="652"/>
                  </a:lnTo>
                  <a:lnTo>
                    <a:pt x="3370" y="542"/>
                  </a:lnTo>
                  <a:lnTo>
                    <a:pt x="3370" y="396"/>
                  </a:lnTo>
                  <a:lnTo>
                    <a:pt x="3409" y="251"/>
                  </a:lnTo>
                  <a:lnTo>
                    <a:pt x="3409" y="145"/>
                  </a:lnTo>
                  <a:lnTo>
                    <a:pt x="3515" y="110"/>
                  </a:lnTo>
                  <a:lnTo>
                    <a:pt x="3590" y="70"/>
                  </a:lnTo>
                  <a:lnTo>
                    <a:pt x="3696" y="35"/>
                  </a:lnTo>
                  <a:lnTo>
                    <a:pt x="3771" y="0"/>
                  </a:lnTo>
                  <a:lnTo>
                    <a:pt x="3881" y="0"/>
                  </a:lnTo>
                  <a:lnTo>
                    <a:pt x="4278" y="35"/>
                  </a:lnTo>
                  <a:lnTo>
                    <a:pt x="4278" y="70"/>
                  </a:lnTo>
                  <a:lnTo>
                    <a:pt x="4569" y="70"/>
                  </a:lnTo>
                  <a:lnTo>
                    <a:pt x="4750" y="145"/>
                  </a:lnTo>
                  <a:lnTo>
                    <a:pt x="5257" y="216"/>
                  </a:lnTo>
                  <a:lnTo>
                    <a:pt x="5910" y="361"/>
                  </a:lnTo>
                  <a:lnTo>
                    <a:pt x="6562" y="507"/>
                  </a:lnTo>
                  <a:lnTo>
                    <a:pt x="6633" y="978"/>
                  </a:lnTo>
                  <a:lnTo>
                    <a:pt x="6597" y="1124"/>
                  </a:lnTo>
                  <a:lnTo>
                    <a:pt x="6562" y="1230"/>
                  </a:lnTo>
                  <a:lnTo>
                    <a:pt x="6527" y="1305"/>
                  </a:lnTo>
                  <a:lnTo>
                    <a:pt x="6161" y="1666"/>
                  </a:lnTo>
                  <a:lnTo>
                    <a:pt x="6055" y="1777"/>
                  </a:lnTo>
                  <a:lnTo>
                    <a:pt x="5367" y="1847"/>
                  </a:lnTo>
                  <a:lnTo>
                    <a:pt x="5001" y="1922"/>
                  </a:lnTo>
                  <a:lnTo>
                    <a:pt x="4860" y="1922"/>
                  </a:lnTo>
                  <a:lnTo>
                    <a:pt x="4750" y="1957"/>
                  </a:lnTo>
                  <a:lnTo>
                    <a:pt x="4604" y="1847"/>
                  </a:lnTo>
                  <a:lnTo>
                    <a:pt x="4278" y="1666"/>
                  </a:lnTo>
                  <a:lnTo>
                    <a:pt x="4278" y="1596"/>
                  </a:lnTo>
                  <a:lnTo>
                    <a:pt x="3881" y="1777"/>
                  </a:lnTo>
                  <a:lnTo>
                    <a:pt x="3736" y="2138"/>
                  </a:lnTo>
                  <a:lnTo>
                    <a:pt x="3590" y="2500"/>
                  </a:lnTo>
                  <a:lnTo>
                    <a:pt x="3555" y="2610"/>
                  </a:lnTo>
                  <a:lnTo>
                    <a:pt x="3515" y="2716"/>
                  </a:lnTo>
                  <a:lnTo>
                    <a:pt x="3444" y="2861"/>
                  </a:lnTo>
                  <a:lnTo>
                    <a:pt x="3334" y="2972"/>
                  </a:lnTo>
                  <a:lnTo>
                    <a:pt x="3188" y="3118"/>
                  </a:lnTo>
                  <a:lnTo>
                    <a:pt x="3082" y="3299"/>
                  </a:lnTo>
                  <a:lnTo>
                    <a:pt x="2972" y="3661"/>
                  </a:lnTo>
                  <a:lnTo>
                    <a:pt x="2901" y="3661"/>
                  </a:lnTo>
                  <a:lnTo>
                    <a:pt x="2826" y="3661"/>
                  </a:lnTo>
                  <a:lnTo>
                    <a:pt x="2826" y="3952"/>
                  </a:lnTo>
                  <a:lnTo>
                    <a:pt x="2936" y="4132"/>
                  </a:lnTo>
                  <a:lnTo>
                    <a:pt x="3042" y="4238"/>
                  </a:lnTo>
                  <a:lnTo>
                    <a:pt x="3117" y="4313"/>
                  </a:lnTo>
                  <a:lnTo>
                    <a:pt x="3227" y="4423"/>
                  </a:lnTo>
                  <a:lnTo>
                    <a:pt x="3334" y="4529"/>
                  </a:lnTo>
                  <a:lnTo>
                    <a:pt x="3370" y="4604"/>
                  </a:lnTo>
                  <a:lnTo>
                    <a:pt x="3444" y="4640"/>
                  </a:lnTo>
                  <a:lnTo>
                    <a:pt x="3480" y="4785"/>
                  </a:lnTo>
                  <a:lnTo>
                    <a:pt x="3515" y="4931"/>
                  </a:lnTo>
                  <a:lnTo>
                    <a:pt x="3515" y="5036"/>
                  </a:lnTo>
                  <a:lnTo>
                    <a:pt x="3555" y="5217"/>
                  </a:lnTo>
                  <a:lnTo>
                    <a:pt x="3555" y="5327"/>
                  </a:lnTo>
                  <a:lnTo>
                    <a:pt x="3555" y="5473"/>
                  </a:lnTo>
                  <a:lnTo>
                    <a:pt x="3555" y="5618"/>
                  </a:lnTo>
                  <a:lnTo>
                    <a:pt x="3515" y="5764"/>
                  </a:lnTo>
                  <a:lnTo>
                    <a:pt x="3515" y="5870"/>
                  </a:lnTo>
                  <a:lnTo>
                    <a:pt x="3444" y="6015"/>
                  </a:lnTo>
                  <a:lnTo>
                    <a:pt x="3431" y="5989"/>
                  </a:lnTo>
                  <a:lnTo>
                    <a:pt x="3431" y="6201"/>
                  </a:lnTo>
                </a:path>
              </a:pathLst>
            </a:custGeom>
            <a:solidFill>
              <a:srgbClr val="026f6b"/>
            </a:solidFill>
            <a:ln>
              <a:noFill/>
            </a:ln>
          </p:spPr>
        </p:sp>
      </p:grpSp>
      <p:pic>
        <p:nvPicPr>
          <p:cNvPr id="245" name="" descr=""/>
          <p:cNvPicPr/>
          <p:nvPr/>
        </p:nvPicPr>
        <p:blipFill>
          <a:blip r:embed="rId1"/>
          <a:stretch/>
        </p:blipFill>
        <p:spPr>
          <a:xfrm>
            <a:off x="4427640" y="4228920"/>
            <a:ext cx="1744560" cy="525600"/>
          </a:xfrm>
          <a:prstGeom prst="rect">
            <a:avLst/>
          </a:prstGeom>
          <a:ln>
            <a:noFill/>
          </a:ln>
        </p:spPr>
      </p:pic>
      <p:sp>
        <p:nvSpPr>
          <p:cNvPr id="246" name="Ellipse 7"/>
          <p:cNvSpPr/>
          <p:nvPr/>
        </p:nvSpPr>
        <p:spPr>
          <a:xfrm>
            <a:off x="2057400" y="3886200"/>
            <a:ext cx="1447920" cy="914400"/>
          </a:xfrm>
          <a:prstGeom prst="ellipse">
            <a:avLst/>
          </a:prstGeom>
          <a:solidFill>
            <a:srgbClr val="c3c3c3"/>
          </a:solidFill>
          <a:ln w="12600">
            <a:solidFill>
              <a:srgbClr val="eaeaea"/>
            </a:solidFill>
            <a:round/>
          </a:ln>
        </p:spPr>
      </p:sp>
      <p:sp>
        <p:nvSpPr>
          <p:cNvPr id="247" name="Ellipse 8"/>
          <p:cNvSpPr/>
          <p:nvPr/>
        </p:nvSpPr>
        <p:spPr>
          <a:xfrm>
            <a:off x="3505320" y="3886200"/>
            <a:ext cx="1447920" cy="990720"/>
          </a:xfrm>
          <a:prstGeom prst="ellipse">
            <a:avLst/>
          </a:prstGeom>
          <a:solidFill>
            <a:srgbClr val="c3c3c3"/>
          </a:solidFill>
          <a:ln w="12600">
            <a:solidFill>
              <a:srgbClr val="eaeaea"/>
            </a:solidFill>
            <a:round/>
          </a:ln>
        </p:spPr>
      </p:sp>
      <p:sp>
        <p:nvSpPr>
          <p:cNvPr id="248" name="Freeform 9"/>
          <p:cNvSpPr/>
          <p:nvPr/>
        </p:nvSpPr>
        <p:spPr>
          <a:xfrm>
            <a:off x="330120" y="923760"/>
            <a:ext cx="4412520" cy="3105720"/>
          </a:xfrm>
          <a:custGeom>
            <a:avLst/>
            <a:gdLst/>
            <a:ahLst/>
            <a:rect l="0" t="0" r="r" b="b"/>
            <a:pathLst>
              <a:path w="12257" h="8627">
                <a:moveTo>
                  <a:pt x="5857" y="8441"/>
                </a:moveTo>
                <a:lnTo>
                  <a:pt x="5658" y="8189"/>
                </a:lnTo>
                <a:lnTo>
                  <a:pt x="5513" y="7828"/>
                </a:lnTo>
                <a:lnTo>
                  <a:pt x="5332" y="7250"/>
                </a:lnTo>
                <a:lnTo>
                  <a:pt x="5222" y="6959"/>
                </a:lnTo>
                <a:lnTo>
                  <a:pt x="5151" y="6959"/>
                </a:lnTo>
                <a:lnTo>
                  <a:pt x="5076" y="6668"/>
                </a:lnTo>
                <a:lnTo>
                  <a:pt x="5006" y="6306"/>
                </a:lnTo>
                <a:lnTo>
                  <a:pt x="4860" y="5870"/>
                </a:lnTo>
                <a:lnTo>
                  <a:pt x="4498" y="5945"/>
                </a:lnTo>
                <a:lnTo>
                  <a:pt x="4388" y="5980"/>
                </a:lnTo>
                <a:lnTo>
                  <a:pt x="3736" y="6055"/>
                </a:lnTo>
                <a:lnTo>
                  <a:pt x="3299" y="6055"/>
                </a:lnTo>
                <a:lnTo>
                  <a:pt x="2866" y="6055"/>
                </a:lnTo>
                <a:lnTo>
                  <a:pt x="2756" y="6055"/>
                </a:lnTo>
                <a:lnTo>
                  <a:pt x="1852" y="5945"/>
                </a:lnTo>
                <a:lnTo>
                  <a:pt x="1124" y="5870"/>
                </a:lnTo>
                <a:lnTo>
                  <a:pt x="762" y="5799"/>
                </a:lnTo>
                <a:lnTo>
                  <a:pt x="326" y="4931"/>
                </a:lnTo>
                <a:lnTo>
                  <a:pt x="180" y="4494"/>
                </a:lnTo>
                <a:lnTo>
                  <a:pt x="110" y="4061"/>
                </a:lnTo>
                <a:lnTo>
                  <a:pt x="74" y="3624"/>
                </a:lnTo>
                <a:lnTo>
                  <a:pt x="0" y="3479"/>
                </a:lnTo>
                <a:lnTo>
                  <a:pt x="0" y="3333"/>
                </a:lnTo>
                <a:lnTo>
                  <a:pt x="0" y="2972"/>
                </a:lnTo>
                <a:lnTo>
                  <a:pt x="0" y="2826"/>
                </a:lnTo>
                <a:lnTo>
                  <a:pt x="0" y="2716"/>
                </a:lnTo>
                <a:lnTo>
                  <a:pt x="35" y="2354"/>
                </a:lnTo>
                <a:lnTo>
                  <a:pt x="110" y="2209"/>
                </a:lnTo>
                <a:lnTo>
                  <a:pt x="145" y="2103"/>
                </a:lnTo>
                <a:lnTo>
                  <a:pt x="255" y="1957"/>
                </a:lnTo>
                <a:lnTo>
                  <a:pt x="401" y="1882"/>
                </a:lnTo>
                <a:lnTo>
                  <a:pt x="762" y="1812"/>
                </a:lnTo>
                <a:lnTo>
                  <a:pt x="873" y="1741"/>
                </a:lnTo>
                <a:lnTo>
                  <a:pt x="1014" y="1777"/>
                </a:lnTo>
                <a:lnTo>
                  <a:pt x="1159" y="1777"/>
                </a:lnTo>
                <a:lnTo>
                  <a:pt x="1525" y="1777"/>
                </a:lnTo>
                <a:lnTo>
                  <a:pt x="1666" y="1812"/>
                </a:lnTo>
                <a:lnTo>
                  <a:pt x="1741" y="1847"/>
                </a:lnTo>
                <a:lnTo>
                  <a:pt x="2248" y="1922"/>
                </a:lnTo>
                <a:lnTo>
                  <a:pt x="2359" y="1957"/>
                </a:lnTo>
                <a:lnTo>
                  <a:pt x="2500" y="2068"/>
                </a:lnTo>
                <a:lnTo>
                  <a:pt x="3011" y="2173"/>
                </a:lnTo>
                <a:lnTo>
                  <a:pt x="3444" y="2284"/>
                </a:lnTo>
                <a:lnTo>
                  <a:pt x="3590" y="2354"/>
                </a:lnTo>
                <a:lnTo>
                  <a:pt x="3700" y="2284"/>
                </a:lnTo>
                <a:lnTo>
                  <a:pt x="3806" y="1922"/>
                </a:lnTo>
                <a:lnTo>
                  <a:pt x="4172" y="1556"/>
                </a:lnTo>
                <a:lnTo>
                  <a:pt x="4278" y="1195"/>
                </a:lnTo>
                <a:lnTo>
                  <a:pt x="4353" y="762"/>
                </a:lnTo>
                <a:lnTo>
                  <a:pt x="4423" y="617"/>
                </a:lnTo>
                <a:lnTo>
                  <a:pt x="4498" y="255"/>
                </a:lnTo>
                <a:lnTo>
                  <a:pt x="4569" y="145"/>
                </a:lnTo>
                <a:lnTo>
                  <a:pt x="5186" y="0"/>
                </a:lnTo>
                <a:lnTo>
                  <a:pt x="5764" y="0"/>
                </a:lnTo>
                <a:lnTo>
                  <a:pt x="6271" y="0"/>
                </a:lnTo>
                <a:lnTo>
                  <a:pt x="6672" y="145"/>
                </a:lnTo>
                <a:lnTo>
                  <a:pt x="7034" y="507"/>
                </a:lnTo>
                <a:lnTo>
                  <a:pt x="7144" y="582"/>
                </a:lnTo>
                <a:lnTo>
                  <a:pt x="7576" y="723"/>
                </a:lnTo>
                <a:lnTo>
                  <a:pt x="7687" y="833"/>
                </a:lnTo>
                <a:lnTo>
                  <a:pt x="8269" y="762"/>
                </a:lnTo>
                <a:lnTo>
                  <a:pt x="9062" y="687"/>
                </a:lnTo>
                <a:lnTo>
                  <a:pt x="9791" y="617"/>
                </a:lnTo>
                <a:lnTo>
                  <a:pt x="10298" y="542"/>
                </a:lnTo>
                <a:lnTo>
                  <a:pt x="10408" y="507"/>
                </a:lnTo>
                <a:lnTo>
                  <a:pt x="10514" y="471"/>
                </a:lnTo>
                <a:lnTo>
                  <a:pt x="10876" y="471"/>
                </a:lnTo>
                <a:lnTo>
                  <a:pt x="11242" y="471"/>
                </a:lnTo>
                <a:lnTo>
                  <a:pt x="11784" y="471"/>
                </a:lnTo>
                <a:lnTo>
                  <a:pt x="12111" y="471"/>
                </a:lnTo>
                <a:lnTo>
                  <a:pt x="12221" y="471"/>
                </a:lnTo>
                <a:lnTo>
                  <a:pt x="12221" y="617"/>
                </a:lnTo>
                <a:lnTo>
                  <a:pt x="12256" y="978"/>
                </a:lnTo>
                <a:lnTo>
                  <a:pt x="12256" y="1415"/>
                </a:lnTo>
                <a:lnTo>
                  <a:pt x="12256" y="1777"/>
                </a:lnTo>
                <a:lnTo>
                  <a:pt x="12221" y="1882"/>
                </a:lnTo>
                <a:lnTo>
                  <a:pt x="12075" y="1957"/>
                </a:lnTo>
                <a:lnTo>
                  <a:pt x="9756" y="2394"/>
                </a:lnTo>
                <a:lnTo>
                  <a:pt x="8882" y="2535"/>
                </a:lnTo>
                <a:lnTo>
                  <a:pt x="8375" y="2681"/>
                </a:lnTo>
                <a:lnTo>
                  <a:pt x="8229" y="2756"/>
                </a:lnTo>
                <a:lnTo>
                  <a:pt x="8048" y="2826"/>
                </a:lnTo>
                <a:lnTo>
                  <a:pt x="7903" y="2901"/>
                </a:lnTo>
                <a:lnTo>
                  <a:pt x="7832" y="3007"/>
                </a:lnTo>
                <a:lnTo>
                  <a:pt x="7797" y="3369"/>
                </a:lnTo>
                <a:lnTo>
                  <a:pt x="7757" y="3735"/>
                </a:lnTo>
                <a:lnTo>
                  <a:pt x="7757" y="3876"/>
                </a:lnTo>
                <a:lnTo>
                  <a:pt x="7722" y="4021"/>
                </a:lnTo>
                <a:lnTo>
                  <a:pt x="7722" y="4167"/>
                </a:lnTo>
                <a:lnTo>
                  <a:pt x="7722" y="4312"/>
                </a:lnTo>
                <a:lnTo>
                  <a:pt x="7651" y="4459"/>
                </a:lnTo>
                <a:lnTo>
                  <a:pt x="7616" y="4604"/>
                </a:lnTo>
                <a:lnTo>
                  <a:pt x="7506" y="4966"/>
                </a:lnTo>
                <a:lnTo>
                  <a:pt x="7435" y="5327"/>
                </a:lnTo>
                <a:lnTo>
                  <a:pt x="7325" y="5689"/>
                </a:lnTo>
                <a:lnTo>
                  <a:pt x="7250" y="5799"/>
                </a:lnTo>
                <a:lnTo>
                  <a:pt x="7215" y="5910"/>
                </a:lnTo>
                <a:lnTo>
                  <a:pt x="7144" y="6015"/>
                </a:lnTo>
                <a:lnTo>
                  <a:pt x="7109" y="6161"/>
                </a:lnTo>
                <a:lnTo>
                  <a:pt x="7109" y="6668"/>
                </a:lnTo>
                <a:lnTo>
                  <a:pt x="7109" y="6959"/>
                </a:lnTo>
                <a:lnTo>
                  <a:pt x="7109" y="7396"/>
                </a:lnTo>
                <a:lnTo>
                  <a:pt x="7109" y="7501"/>
                </a:lnTo>
                <a:lnTo>
                  <a:pt x="7144" y="7647"/>
                </a:lnTo>
                <a:lnTo>
                  <a:pt x="7144" y="7792"/>
                </a:lnTo>
                <a:lnTo>
                  <a:pt x="7144" y="7938"/>
                </a:lnTo>
                <a:lnTo>
                  <a:pt x="7144" y="8048"/>
                </a:lnTo>
                <a:lnTo>
                  <a:pt x="7144" y="8410"/>
                </a:lnTo>
                <a:lnTo>
                  <a:pt x="7144" y="8626"/>
                </a:lnTo>
                <a:lnTo>
                  <a:pt x="6280" y="8441"/>
                </a:lnTo>
                <a:lnTo>
                  <a:pt x="6201" y="8516"/>
                </a:lnTo>
                <a:lnTo>
                  <a:pt x="6090" y="8555"/>
                </a:lnTo>
                <a:lnTo>
                  <a:pt x="5645" y="8441"/>
                </a:lnTo>
                <a:lnTo>
                  <a:pt x="5857" y="8441"/>
                </a:lnTo>
              </a:path>
            </a:pathLst>
          </a:custGeom>
          <a:solidFill>
            <a:srgbClr val="99ff33"/>
          </a:solidFill>
          <a:ln w="12600">
            <a:solidFill>
              <a:srgbClr val="eaeaea"/>
            </a:solidFill>
            <a:round/>
          </a:ln>
        </p:spPr>
      </p:sp>
      <p:sp>
        <p:nvSpPr>
          <p:cNvPr id="249" name="Freeform 10"/>
          <p:cNvSpPr/>
          <p:nvPr/>
        </p:nvSpPr>
        <p:spPr>
          <a:xfrm>
            <a:off x="2522520" y="376200"/>
            <a:ext cx="6620760" cy="6480720"/>
          </a:xfrm>
          <a:custGeom>
            <a:avLst/>
            <a:gdLst/>
            <a:ahLst/>
            <a:rect l="0" t="0" r="r" b="b"/>
            <a:pathLst>
              <a:path w="18391" h="18002">
                <a:moveTo>
                  <a:pt x="3787" y="9750"/>
                </a:moveTo>
                <a:lnTo>
                  <a:pt x="3263" y="9640"/>
                </a:lnTo>
                <a:lnTo>
                  <a:pt x="2575" y="9605"/>
                </a:lnTo>
                <a:lnTo>
                  <a:pt x="2138" y="9605"/>
                </a:lnTo>
                <a:lnTo>
                  <a:pt x="2032" y="9640"/>
                </a:lnTo>
                <a:lnTo>
                  <a:pt x="1922" y="9640"/>
                </a:lnTo>
                <a:lnTo>
                  <a:pt x="1777" y="9675"/>
                </a:lnTo>
                <a:lnTo>
                  <a:pt x="1561" y="9675"/>
                </a:lnTo>
                <a:lnTo>
                  <a:pt x="1450" y="9675"/>
                </a:lnTo>
                <a:lnTo>
                  <a:pt x="1305" y="9605"/>
                </a:lnTo>
                <a:lnTo>
                  <a:pt x="1159" y="9459"/>
                </a:lnTo>
                <a:lnTo>
                  <a:pt x="798" y="9023"/>
                </a:lnTo>
                <a:lnTo>
                  <a:pt x="291" y="8479"/>
                </a:lnTo>
                <a:lnTo>
                  <a:pt x="180" y="8479"/>
                </a:lnTo>
                <a:lnTo>
                  <a:pt x="180" y="8153"/>
                </a:lnTo>
                <a:lnTo>
                  <a:pt x="110" y="7717"/>
                </a:lnTo>
                <a:lnTo>
                  <a:pt x="74" y="7575"/>
                </a:lnTo>
                <a:lnTo>
                  <a:pt x="74" y="6993"/>
                </a:lnTo>
                <a:lnTo>
                  <a:pt x="39" y="6486"/>
                </a:lnTo>
                <a:lnTo>
                  <a:pt x="39" y="6125"/>
                </a:lnTo>
                <a:lnTo>
                  <a:pt x="39" y="5688"/>
                </a:lnTo>
                <a:lnTo>
                  <a:pt x="0" y="5110"/>
                </a:lnTo>
                <a:lnTo>
                  <a:pt x="0" y="4749"/>
                </a:lnTo>
                <a:lnTo>
                  <a:pt x="873" y="4709"/>
                </a:lnTo>
                <a:lnTo>
                  <a:pt x="1450" y="4749"/>
                </a:lnTo>
                <a:lnTo>
                  <a:pt x="1812" y="4819"/>
                </a:lnTo>
                <a:lnTo>
                  <a:pt x="2213" y="5181"/>
                </a:lnTo>
                <a:lnTo>
                  <a:pt x="2720" y="5688"/>
                </a:lnTo>
                <a:lnTo>
                  <a:pt x="3082" y="5834"/>
                </a:lnTo>
                <a:lnTo>
                  <a:pt x="3192" y="5979"/>
                </a:lnTo>
                <a:lnTo>
                  <a:pt x="3298" y="6341"/>
                </a:lnTo>
                <a:lnTo>
                  <a:pt x="3408" y="6702"/>
                </a:lnTo>
                <a:lnTo>
                  <a:pt x="3483" y="6777"/>
                </a:lnTo>
                <a:lnTo>
                  <a:pt x="3554" y="6923"/>
                </a:lnTo>
                <a:lnTo>
                  <a:pt x="3990" y="6376"/>
                </a:lnTo>
                <a:lnTo>
                  <a:pt x="4352" y="4493"/>
                </a:lnTo>
                <a:lnTo>
                  <a:pt x="4497" y="2610"/>
                </a:lnTo>
                <a:lnTo>
                  <a:pt x="4533" y="1882"/>
                </a:lnTo>
                <a:lnTo>
                  <a:pt x="4644" y="1305"/>
                </a:lnTo>
                <a:lnTo>
                  <a:pt x="4750" y="868"/>
                </a:lnTo>
                <a:lnTo>
                  <a:pt x="4895" y="507"/>
                </a:lnTo>
                <a:lnTo>
                  <a:pt x="5257" y="145"/>
                </a:lnTo>
                <a:lnTo>
                  <a:pt x="5693" y="0"/>
                </a:lnTo>
                <a:lnTo>
                  <a:pt x="8158" y="0"/>
                </a:lnTo>
                <a:lnTo>
                  <a:pt x="10332" y="70"/>
                </a:lnTo>
                <a:lnTo>
                  <a:pt x="10840" y="110"/>
                </a:lnTo>
                <a:lnTo>
                  <a:pt x="10985" y="251"/>
                </a:lnTo>
                <a:lnTo>
                  <a:pt x="11347" y="833"/>
                </a:lnTo>
                <a:lnTo>
                  <a:pt x="11422" y="1340"/>
                </a:lnTo>
                <a:lnTo>
                  <a:pt x="11492" y="1777"/>
                </a:lnTo>
                <a:lnTo>
                  <a:pt x="11532" y="1882"/>
                </a:lnTo>
                <a:lnTo>
                  <a:pt x="11166" y="2244"/>
                </a:lnTo>
                <a:lnTo>
                  <a:pt x="10368" y="2610"/>
                </a:lnTo>
                <a:lnTo>
                  <a:pt x="9574" y="2972"/>
                </a:lnTo>
                <a:lnTo>
                  <a:pt x="7687" y="3007"/>
                </a:lnTo>
                <a:lnTo>
                  <a:pt x="7250" y="3007"/>
                </a:lnTo>
                <a:lnTo>
                  <a:pt x="7290" y="3152"/>
                </a:lnTo>
                <a:lnTo>
                  <a:pt x="9318" y="5035"/>
                </a:lnTo>
                <a:lnTo>
                  <a:pt x="11638" y="5688"/>
                </a:lnTo>
                <a:lnTo>
                  <a:pt x="13671" y="6050"/>
                </a:lnTo>
                <a:lnTo>
                  <a:pt x="13776" y="6050"/>
                </a:lnTo>
                <a:lnTo>
                  <a:pt x="15991" y="6160"/>
                </a:lnTo>
                <a:lnTo>
                  <a:pt x="18390" y="6230"/>
                </a:lnTo>
                <a:lnTo>
                  <a:pt x="18390" y="6341"/>
                </a:lnTo>
                <a:lnTo>
                  <a:pt x="18390" y="6376"/>
                </a:lnTo>
                <a:lnTo>
                  <a:pt x="18390" y="6958"/>
                </a:lnTo>
                <a:lnTo>
                  <a:pt x="18390" y="7681"/>
                </a:lnTo>
                <a:lnTo>
                  <a:pt x="18390" y="8479"/>
                </a:lnTo>
                <a:lnTo>
                  <a:pt x="18390" y="8916"/>
                </a:lnTo>
                <a:lnTo>
                  <a:pt x="18020" y="9279"/>
                </a:lnTo>
                <a:lnTo>
                  <a:pt x="17442" y="9786"/>
                </a:lnTo>
                <a:lnTo>
                  <a:pt x="16789" y="9896"/>
                </a:lnTo>
                <a:lnTo>
                  <a:pt x="15991" y="9931"/>
                </a:lnTo>
                <a:lnTo>
                  <a:pt x="15264" y="9821"/>
                </a:lnTo>
                <a:lnTo>
                  <a:pt x="14831" y="9750"/>
                </a:lnTo>
                <a:lnTo>
                  <a:pt x="14104" y="9314"/>
                </a:lnTo>
                <a:lnTo>
                  <a:pt x="13596" y="8876"/>
                </a:lnTo>
                <a:lnTo>
                  <a:pt x="13018" y="8188"/>
                </a:lnTo>
                <a:lnTo>
                  <a:pt x="12872" y="7756"/>
                </a:lnTo>
                <a:lnTo>
                  <a:pt x="12798" y="10112"/>
                </a:lnTo>
                <a:lnTo>
                  <a:pt x="12833" y="12864"/>
                </a:lnTo>
                <a:lnTo>
                  <a:pt x="13560" y="15911"/>
                </a:lnTo>
                <a:lnTo>
                  <a:pt x="14430" y="18001"/>
                </a:lnTo>
                <a:lnTo>
                  <a:pt x="14792" y="18001"/>
                </a:lnTo>
                <a:lnTo>
                  <a:pt x="14902" y="18001"/>
                </a:lnTo>
                <a:lnTo>
                  <a:pt x="15264" y="18001"/>
                </a:lnTo>
                <a:lnTo>
                  <a:pt x="15409" y="18001"/>
                </a:lnTo>
                <a:lnTo>
                  <a:pt x="15444" y="18001"/>
                </a:lnTo>
                <a:lnTo>
                  <a:pt x="15409" y="18001"/>
                </a:lnTo>
                <a:lnTo>
                  <a:pt x="14902" y="18001"/>
                </a:lnTo>
                <a:lnTo>
                  <a:pt x="12436" y="18001"/>
                </a:lnTo>
                <a:lnTo>
                  <a:pt x="11567" y="18001"/>
                </a:lnTo>
                <a:lnTo>
                  <a:pt x="10769" y="18001"/>
                </a:lnTo>
                <a:lnTo>
                  <a:pt x="10332" y="18001"/>
                </a:lnTo>
                <a:lnTo>
                  <a:pt x="9900" y="18001"/>
                </a:lnTo>
                <a:lnTo>
                  <a:pt x="9318" y="17467"/>
                </a:lnTo>
                <a:lnTo>
                  <a:pt x="8741" y="16815"/>
                </a:lnTo>
                <a:lnTo>
                  <a:pt x="8304" y="16308"/>
                </a:lnTo>
                <a:lnTo>
                  <a:pt x="7867" y="15801"/>
                </a:lnTo>
                <a:lnTo>
                  <a:pt x="7762" y="15364"/>
                </a:lnTo>
                <a:lnTo>
                  <a:pt x="7687" y="15002"/>
                </a:lnTo>
                <a:lnTo>
                  <a:pt x="7541" y="14495"/>
                </a:lnTo>
                <a:lnTo>
                  <a:pt x="6963" y="13697"/>
                </a:lnTo>
                <a:lnTo>
                  <a:pt x="6381" y="13190"/>
                </a:lnTo>
                <a:lnTo>
                  <a:pt x="6527" y="13230"/>
                </a:lnTo>
                <a:lnTo>
                  <a:pt x="7250" y="13265"/>
                </a:lnTo>
                <a:lnTo>
                  <a:pt x="9283" y="13230"/>
                </a:lnTo>
                <a:lnTo>
                  <a:pt x="10006" y="13119"/>
                </a:lnTo>
                <a:lnTo>
                  <a:pt x="10116" y="13084"/>
                </a:lnTo>
                <a:lnTo>
                  <a:pt x="10006" y="12537"/>
                </a:lnTo>
                <a:lnTo>
                  <a:pt x="9283" y="11814"/>
                </a:lnTo>
                <a:lnTo>
                  <a:pt x="9137" y="11704"/>
                </a:lnTo>
                <a:lnTo>
                  <a:pt x="8339" y="11272"/>
                </a:lnTo>
                <a:lnTo>
                  <a:pt x="7867" y="10690"/>
                </a:lnTo>
                <a:lnTo>
                  <a:pt x="7722" y="10328"/>
                </a:lnTo>
                <a:lnTo>
                  <a:pt x="7576" y="9821"/>
                </a:lnTo>
                <a:lnTo>
                  <a:pt x="7435" y="9675"/>
                </a:lnTo>
                <a:lnTo>
                  <a:pt x="7325" y="9495"/>
                </a:lnTo>
                <a:lnTo>
                  <a:pt x="7180" y="9349"/>
                </a:lnTo>
                <a:lnTo>
                  <a:pt x="7069" y="9204"/>
                </a:lnTo>
                <a:lnTo>
                  <a:pt x="6346" y="9570"/>
                </a:lnTo>
                <a:lnTo>
                  <a:pt x="6201" y="9711"/>
                </a:lnTo>
                <a:lnTo>
                  <a:pt x="6130" y="9821"/>
                </a:lnTo>
                <a:lnTo>
                  <a:pt x="5693" y="9821"/>
                </a:lnTo>
                <a:lnTo>
                  <a:pt x="5402" y="9821"/>
                </a:lnTo>
                <a:lnTo>
                  <a:pt x="4860" y="9931"/>
                </a:lnTo>
                <a:lnTo>
                  <a:pt x="4422" y="9966"/>
                </a:lnTo>
                <a:lnTo>
                  <a:pt x="4061" y="10002"/>
                </a:lnTo>
                <a:lnTo>
                  <a:pt x="3990" y="10077"/>
                </a:lnTo>
                <a:lnTo>
                  <a:pt x="3915" y="10002"/>
                </a:lnTo>
                <a:lnTo>
                  <a:pt x="3787" y="9962"/>
                </a:lnTo>
                <a:lnTo>
                  <a:pt x="3787" y="9750"/>
                </a:lnTo>
              </a:path>
            </a:pathLst>
          </a:custGeom>
          <a:gradFill rotWithShape="0">
            <a:gsLst>
              <a:gs pos="0">
                <a:srgbClr val="c9bd8e"/>
              </a:gs>
              <a:gs pos="50000">
                <a:srgbClr val="99ff33"/>
              </a:gs>
              <a:gs pos="100000">
                <a:srgbClr val="c9bd8e"/>
              </a:gs>
            </a:gsLst>
            <a:lin ang="0"/>
          </a:gradFill>
          <a:ln w="12600">
            <a:solidFill>
              <a:srgbClr val="eaeaea"/>
            </a:solidFill>
            <a:round/>
          </a:ln>
        </p:spPr>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Shape 1"/>
          <p:cNvSpPr txBox="1"/>
          <p:nvPr/>
        </p:nvSpPr>
        <p:spPr>
          <a:xfrm>
            <a:off x="1600200" y="304920"/>
            <a:ext cx="7010280" cy="457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Lebensmittel und Getränkeindustrie</a:t>
            </a:r>
            <a:endParaRPr b="0" lang="en-US" sz="2400" spc="-1" strike="noStrike">
              <a:latin typeface="Arial"/>
            </a:endParaRPr>
          </a:p>
        </p:txBody>
      </p:sp>
      <p:sp>
        <p:nvSpPr>
          <p:cNvPr id="251" name="Freeform 2"/>
          <p:cNvSpPr/>
          <p:nvPr/>
        </p:nvSpPr>
        <p:spPr>
          <a:xfrm>
            <a:off x="1374840" y="1746360"/>
            <a:ext cx="2585160" cy="2975760"/>
          </a:xfrm>
          <a:custGeom>
            <a:avLst/>
            <a:gdLst/>
            <a:ahLst/>
            <a:rect l="0" t="0" r="r" b="b"/>
            <a:pathLst>
              <a:path w="7181" h="8266">
                <a:moveTo>
                  <a:pt x="1472" y="7851"/>
                </a:moveTo>
                <a:lnTo>
                  <a:pt x="2173" y="8010"/>
                </a:lnTo>
                <a:lnTo>
                  <a:pt x="4207" y="8155"/>
                </a:lnTo>
                <a:lnTo>
                  <a:pt x="6672" y="8265"/>
                </a:lnTo>
                <a:lnTo>
                  <a:pt x="7105" y="8265"/>
                </a:lnTo>
                <a:lnTo>
                  <a:pt x="7105" y="8155"/>
                </a:lnTo>
                <a:lnTo>
                  <a:pt x="7105" y="8045"/>
                </a:lnTo>
                <a:lnTo>
                  <a:pt x="7105" y="7939"/>
                </a:lnTo>
                <a:lnTo>
                  <a:pt x="7105" y="7829"/>
                </a:lnTo>
                <a:lnTo>
                  <a:pt x="7140" y="7467"/>
                </a:lnTo>
                <a:lnTo>
                  <a:pt x="7140" y="6960"/>
                </a:lnTo>
                <a:lnTo>
                  <a:pt x="7140" y="6232"/>
                </a:lnTo>
                <a:lnTo>
                  <a:pt x="7180" y="5579"/>
                </a:lnTo>
                <a:lnTo>
                  <a:pt x="7180" y="5001"/>
                </a:lnTo>
                <a:lnTo>
                  <a:pt x="7180" y="4675"/>
                </a:lnTo>
                <a:lnTo>
                  <a:pt x="7180" y="4203"/>
                </a:lnTo>
                <a:lnTo>
                  <a:pt x="7180" y="4097"/>
                </a:lnTo>
                <a:lnTo>
                  <a:pt x="7180" y="4022"/>
                </a:lnTo>
                <a:lnTo>
                  <a:pt x="7180" y="3912"/>
                </a:lnTo>
                <a:lnTo>
                  <a:pt x="7180" y="3806"/>
                </a:lnTo>
                <a:lnTo>
                  <a:pt x="7140" y="3661"/>
                </a:lnTo>
                <a:lnTo>
                  <a:pt x="7105" y="3515"/>
                </a:lnTo>
                <a:lnTo>
                  <a:pt x="6999" y="3370"/>
                </a:lnTo>
                <a:lnTo>
                  <a:pt x="6924" y="3299"/>
                </a:lnTo>
                <a:lnTo>
                  <a:pt x="6853" y="3224"/>
                </a:lnTo>
                <a:lnTo>
                  <a:pt x="6708" y="3153"/>
                </a:lnTo>
                <a:lnTo>
                  <a:pt x="6562" y="3078"/>
                </a:lnTo>
                <a:lnTo>
                  <a:pt x="6487" y="3043"/>
                </a:lnTo>
                <a:lnTo>
                  <a:pt x="6055" y="3008"/>
                </a:lnTo>
                <a:lnTo>
                  <a:pt x="5945" y="2973"/>
                </a:lnTo>
                <a:lnTo>
                  <a:pt x="5835" y="2973"/>
                </a:lnTo>
                <a:lnTo>
                  <a:pt x="5402" y="2973"/>
                </a:lnTo>
                <a:lnTo>
                  <a:pt x="5292" y="2973"/>
                </a:lnTo>
                <a:lnTo>
                  <a:pt x="5292" y="2611"/>
                </a:lnTo>
                <a:lnTo>
                  <a:pt x="5292" y="2245"/>
                </a:lnTo>
                <a:lnTo>
                  <a:pt x="5292" y="1812"/>
                </a:lnTo>
                <a:lnTo>
                  <a:pt x="5292" y="1666"/>
                </a:lnTo>
                <a:lnTo>
                  <a:pt x="5327" y="1556"/>
                </a:lnTo>
                <a:lnTo>
                  <a:pt x="5327" y="1450"/>
                </a:lnTo>
                <a:lnTo>
                  <a:pt x="5327" y="1305"/>
                </a:lnTo>
                <a:lnTo>
                  <a:pt x="5327" y="1195"/>
                </a:lnTo>
                <a:lnTo>
                  <a:pt x="5367" y="833"/>
                </a:lnTo>
                <a:lnTo>
                  <a:pt x="5367" y="687"/>
                </a:lnTo>
                <a:lnTo>
                  <a:pt x="5367" y="542"/>
                </a:lnTo>
                <a:lnTo>
                  <a:pt x="5402" y="396"/>
                </a:lnTo>
                <a:lnTo>
                  <a:pt x="5402" y="251"/>
                </a:lnTo>
                <a:lnTo>
                  <a:pt x="5367" y="35"/>
                </a:lnTo>
                <a:lnTo>
                  <a:pt x="4534" y="0"/>
                </a:lnTo>
                <a:lnTo>
                  <a:pt x="4097" y="0"/>
                </a:lnTo>
                <a:lnTo>
                  <a:pt x="3987" y="0"/>
                </a:lnTo>
                <a:lnTo>
                  <a:pt x="3841" y="0"/>
                </a:lnTo>
                <a:lnTo>
                  <a:pt x="3736" y="0"/>
                </a:lnTo>
                <a:lnTo>
                  <a:pt x="3625" y="0"/>
                </a:lnTo>
                <a:lnTo>
                  <a:pt x="3514" y="35"/>
                </a:lnTo>
                <a:lnTo>
                  <a:pt x="3369" y="70"/>
                </a:lnTo>
                <a:lnTo>
                  <a:pt x="3333" y="180"/>
                </a:lnTo>
                <a:lnTo>
                  <a:pt x="3333" y="291"/>
                </a:lnTo>
                <a:lnTo>
                  <a:pt x="3333" y="432"/>
                </a:lnTo>
                <a:lnTo>
                  <a:pt x="3333" y="868"/>
                </a:lnTo>
                <a:lnTo>
                  <a:pt x="3333" y="1014"/>
                </a:lnTo>
                <a:lnTo>
                  <a:pt x="3408" y="1230"/>
                </a:lnTo>
                <a:lnTo>
                  <a:pt x="3443" y="1375"/>
                </a:lnTo>
                <a:lnTo>
                  <a:pt x="3443" y="1486"/>
                </a:lnTo>
                <a:lnTo>
                  <a:pt x="3479" y="1591"/>
                </a:lnTo>
                <a:lnTo>
                  <a:pt x="3479" y="1737"/>
                </a:lnTo>
                <a:lnTo>
                  <a:pt x="3479" y="1882"/>
                </a:lnTo>
                <a:lnTo>
                  <a:pt x="3479" y="2391"/>
                </a:lnTo>
                <a:lnTo>
                  <a:pt x="3479" y="2536"/>
                </a:lnTo>
                <a:lnTo>
                  <a:pt x="3479" y="2611"/>
                </a:lnTo>
                <a:lnTo>
                  <a:pt x="3554" y="2611"/>
                </a:lnTo>
                <a:lnTo>
                  <a:pt x="3408" y="2611"/>
                </a:lnTo>
                <a:lnTo>
                  <a:pt x="3298" y="2611"/>
                </a:lnTo>
                <a:lnTo>
                  <a:pt x="3152" y="2611"/>
                </a:lnTo>
                <a:lnTo>
                  <a:pt x="3042" y="2611"/>
                </a:lnTo>
                <a:lnTo>
                  <a:pt x="2936" y="2611"/>
                </a:lnTo>
                <a:lnTo>
                  <a:pt x="2575" y="2682"/>
                </a:lnTo>
                <a:lnTo>
                  <a:pt x="2068" y="2717"/>
                </a:lnTo>
                <a:lnTo>
                  <a:pt x="1415" y="2827"/>
                </a:lnTo>
                <a:lnTo>
                  <a:pt x="978" y="2898"/>
                </a:lnTo>
                <a:lnTo>
                  <a:pt x="833" y="3008"/>
                </a:lnTo>
                <a:lnTo>
                  <a:pt x="396" y="3118"/>
                </a:lnTo>
                <a:lnTo>
                  <a:pt x="251" y="3189"/>
                </a:lnTo>
                <a:lnTo>
                  <a:pt x="145" y="3299"/>
                </a:lnTo>
                <a:lnTo>
                  <a:pt x="70" y="3444"/>
                </a:lnTo>
                <a:lnTo>
                  <a:pt x="0" y="3877"/>
                </a:lnTo>
                <a:lnTo>
                  <a:pt x="0" y="4238"/>
                </a:lnTo>
                <a:lnTo>
                  <a:pt x="0" y="4384"/>
                </a:lnTo>
                <a:lnTo>
                  <a:pt x="0" y="4675"/>
                </a:lnTo>
                <a:lnTo>
                  <a:pt x="70" y="5147"/>
                </a:lnTo>
                <a:lnTo>
                  <a:pt x="110" y="5508"/>
                </a:lnTo>
                <a:lnTo>
                  <a:pt x="216" y="5945"/>
                </a:lnTo>
                <a:lnTo>
                  <a:pt x="251" y="6307"/>
                </a:lnTo>
                <a:lnTo>
                  <a:pt x="326" y="6488"/>
                </a:lnTo>
                <a:lnTo>
                  <a:pt x="326" y="6960"/>
                </a:lnTo>
                <a:lnTo>
                  <a:pt x="326" y="7392"/>
                </a:lnTo>
                <a:lnTo>
                  <a:pt x="326" y="7829"/>
                </a:lnTo>
                <a:lnTo>
                  <a:pt x="326" y="8190"/>
                </a:lnTo>
                <a:lnTo>
                  <a:pt x="471" y="8190"/>
                </a:lnTo>
                <a:lnTo>
                  <a:pt x="617" y="8120"/>
                </a:lnTo>
                <a:lnTo>
                  <a:pt x="723" y="8120"/>
                </a:lnTo>
                <a:lnTo>
                  <a:pt x="798" y="8120"/>
                </a:lnTo>
                <a:lnTo>
                  <a:pt x="903" y="8120"/>
                </a:lnTo>
                <a:lnTo>
                  <a:pt x="978" y="8085"/>
                </a:lnTo>
                <a:lnTo>
                  <a:pt x="1340" y="8085"/>
                </a:lnTo>
                <a:lnTo>
                  <a:pt x="1450" y="8045"/>
                </a:lnTo>
                <a:lnTo>
                  <a:pt x="1596" y="8045"/>
                </a:lnTo>
                <a:lnTo>
                  <a:pt x="1957" y="8045"/>
                </a:lnTo>
                <a:lnTo>
                  <a:pt x="1896" y="7851"/>
                </a:lnTo>
                <a:lnTo>
                  <a:pt x="1472" y="7851"/>
                </a:lnTo>
              </a:path>
            </a:pathLst>
          </a:custGeom>
          <a:solidFill>
            <a:srgbClr val="eaeaea"/>
          </a:solidFill>
          <a:ln w="12600">
            <a:solidFill>
              <a:srgbClr val="eaeaea"/>
            </a:solidFill>
            <a:round/>
          </a:ln>
        </p:spPr>
      </p:sp>
      <p:sp>
        <p:nvSpPr>
          <p:cNvPr id="252" name="Freeform 3"/>
          <p:cNvSpPr/>
          <p:nvPr/>
        </p:nvSpPr>
        <p:spPr>
          <a:xfrm>
            <a:off x="4572000" y="1719360"/>
            <a:ext cx="3027960" cy="3237480"/>
          </a:xfrm>
          <a:custGeom>
            <a:avLst/>
            <a:gdLst/>
            <a:ahLst/>
            <a:rect l="0" t="0" r="r" b="b"/>
            <a:pathLst>
              <a:path w="8411" h="8993">
                <a:moveTo>
                  <a:pt x="1058" y="8348"/>
                </a:moveTo>
                <a:lnTo>
                  <a:pt x="1702" y="8480"/>
                </a:lnTo>
                <a:lnTo>
                  <a:pt x="2209" y="8480"/>
                </a:lnTo>
                <a:lnTo>
                  <a:pt x="2936" y="8520"/>
                </a:lnTo>
                <a:lnTo>
                  <a:pt x="3805" y="8520"/>
                </a:lnTo>
                <a:lnTo>
                  <a:pt x="4534" y="8520"/>
                </a:lnTo>
                <a:lnTo>
                  <a:pt x="4966" y="8520"/>
                </a:lnTo>
                <a:lnTo>
                  <a:pt x="5548" y="8520"/>
                </a:lnTo>
                <a:lnTo>
                  <a:pt x="6271" y="8520"/>
                </a:lnTo>
                <a:lnTo>
                  <a:pt x="6853" y="8520"/>
                </a:lnTo>
                <a:lnTo>
                  <a:pt x="7506" y="8520"/>
                </a:lnTo>
                <a:lnTo>
                  <a:pt x="8084" y="8520"/>
                </a:lnTo>
                <a:lnTo>
                  <a:pt x="8194" y="8520"/>
                </a:lnTo>
                <a:lnTo>
                  <a:pt x="8304" y="8480"/>
                </a:lnTo>
                <a:lnTo>
                  <a:pt x="8375" y="8375"/>
                </a:lnTo>
                <a:lnTo>
                  <a:pt x="8410" y="8229"/>
                </a:lnTo>
                <a:lnTo>
                  <a:pt x="8410" y="8084"/>
                </a:lnTo>
                <a:lnTo>
                  <a:pt x="8410" y="7722"/>
                </a:lnTo>
                <a:lnTo>
                  <a:pt x="8410" y="7285"/>
                </a:lnTo>
                <a:lnTo>
                  <a:pt x="8410" y="7140"/>
                </a:lnTo>
                <a:lnTo>
                  <a:pt x="8410" y="6999"/>
                </a:lnTo>
                <a:lnTo>
                  <a:pt x="8410" y="6562"/>
                </a:lnTo>
                <a:lnTo>
                  <a:pt x="8410" y="6126"/>
                </a:lnTo>
                <a:lnTo>
                  <a:pt x="8410" y="5693"/>
                </a:lnTo>
                <a:lnTo>
                  <a:pt x="8410" y="5257"/>
                </a:lnTo>
                <a:lnTo>
                  <a:pt x="8375" y="4750"/>
                </a:lnTo>
                <a:lnTo>
                  <a:pt x="8304" y="4171"/>
                </a:lnTo>
                <a:lnTo>
                  <a:pt x="7938" y="3660"/>
                </a:lnTo>
                <a:lnTo>
                  <a:pt x="7576" y="3227"/>
                </a:lnTo>
                <a:lnTo>
                  <a:pt x="6999" y="3117"/>
                </a:lnTo>
                <a:lnTo>
                  <a:pt x="6633" y="3082"/>
                </a:lnTo>
                <a:lnTo>
                  <a:pt x="6271" y="3047"/>
                </a:lnTo>
                <a:lnTo>
                  <a:pt x="5839" y="3047"/>
                </a:lnTo>
                <a:lnTo>
                  <a:pt x="5402" y="3152"/>
                </a:lnTo>
                <a:lnTo>
                  <a:pt x="5327" y="3227"/>
                </a:lnTo>
                <a:lnTo>
                  <a:pt x="5292" y="3152"/>
                </a:lnTo>
                <a:lnTo>
                  <a:pt x="5292" y="2791"/>
                </a:lnTo>
                <a:lnTo>
                  <a:pt x="5327" y="2429"/>
                </a:lnTo>
                <a:lnTo>
                  <a:pt x="5327" y="2068"/>
                </a:lnTo>
                <a:lnTo>
                  <a:pt x="5327" y="1706"/>
                </a:lnTo>
                <a:lnTo>
                  <a:pt x="5367" y="1340"/>
                </a:lnTo>
                <a:lnTo>
                  <a:pt x="5367" y="1199"/>
                </a:lnTo>
                <a:lnTo>
                  <a:pt x="5402" y="762"/>
                </a:lnTo>
                <a:lnTo>
                  <a:pt x="5402" y="401"/>
                </a:lnTo>
                <a:lnTo>
                  <a:pt x="5402" y="255"/>
                </a:lnTo>
                <a:lnTo>
                  <a:pt x="5402" y="145"/>
                </a:lnTo>
                <a:lnTo>
                  <a:pt x="5041" y="74"/>
                </a:lnTo>
                <a:lnTo>
                  <a:pt x="4388" y="74"/>
                </a:lnTo>
                <a:lnTo>
                  <a:pt x="3951" y="74"/>
                </a:lnTo>
                <a:lnTo>
                  <a:pt x="3805" y="74"/>
                </a:lnTo>
                <a:lnTo>
                  <a:pt x="3660" y="39"/>
                </a:lnTo>
                <a:lnTo>
                  <a:pt x="3298" y="0"/>
                </a:lnTo>
                <a:lnTo>
                  <a:pt x="3188" y="0"/>
                </a:lnTo>
                <a:lnTo>
                  <a:pt x="3047" y="110"/>
                </a:lnTo>
                <a:lnTo>
                  <a:pt x="3047" y="220"/>
                </a:lnTo>
                <a:lnTo>
                  <a:pt x="3007" y="582"/>
                </a:lnTo>
                <a:lnTo>
                  <a:pt x="2936" y="943"/>
                </a:lnTo>
                <a:lnTo>
                  <a:pt x="2936" y="1305"/>
                </a:lnTo>
                <a:lnTo>
                  <a:pt x="2936" y="1741"/>
                </a:lnTo>
                <a:lnTo>
                  <a:pt x="2936" y="2178"/>
                </a:lnTo>
                <a:lnTo>
                  <a:pt x="2936" y="2756"/>
                </a:lnTo>
                <a:lnTo>
                  <a:pt x="2972" y="3263"/>
                </a:lnTo>
                <a:lnTo>
                  <a:pt x="3007" y="3373"/>
                </a:lnTo>
                <a:lnTo>
                  <a:pt x="3007" y="3479"/>
                </a:lnTo>
                <a:lnTo>
                  <a:pt x="3047" y="3624"/>
                </a:lnTo>
                <a:lnTo>
                  <a:pt x="2972" y="3117"/>
                </a:lnTo>
                <a:lnTo>
                  <a:pt x="2826" y="2756"/>
                </a:lnTo>
                <a:lnTo>
                  <a:pt x="2394" y="2720"/>
                </a:lnTo>
                <a:lnTo>
                  <a:pt x="1812" y="2791"/>
                </a:lnTo>
                <a:lnTo>
                  <a:pt x="1450" y="2866"/>
                </a:lnTo>
                <a:lnTo>
                  <a:pt x="1340" y="2936"/>
                </a:lnTo>
                <a:lnTo>
                  <a:pt x="1234" y="3011"/>
                </a:lnTo>
                <a:lnTo>
                  <a:pt x="1089" y="3152"/>
                </a:lnTo>
                <a:lnTo>
                  <a:pt x="943" y="3263"/>
                </a:lnTo>
                <a:lnTo>
                  <a:pt x="582" y="3373"/>
                </a:lnTo>
                <a:lnTo>
                  <a:pt x="471" y="3735"/>
                </a:lnTo>
                <a:lnTo>
                  <a:pt x="396" y="3845"/>
                </a:lnTo>
                <a:lnTo>
                  <a:pt x="326" y="3986"/>
                </a:lnTo>
                <a:lnTo>
                  <a:pt x="326" y="4061"/>
                </a:lnTo>
                <a:lnTo>
                  <a:pt x="0" y="4750"/>
                </a:lnTo>
                <a:lnTo>
                  <a:pt x="0" y="5654"/>
                </a:lnTo>
                <a:lnTo>
                  <a:pt x="0" y="6381"/>
                </a:lnTo>
                <a:lnTo>
                  <a:pt x="0" y="6814"/>
                </a:lnTo>
                <a:lnTo>
                  <a:pt x="0" y="7180"/>
                </a:lnTo>
                <a:lnTo>
                  <a:pt x="0" y="7541"/>
                </a:lnTo>
                <a:lnTo>
                  <a:pt x="0" y="8048"/>
                </a:lnTo>
                <a:lnTo>
                  <a:pt x="0" y="8555"/>
                </a:lnTo>
                <a:lnTo>
                  <a:pt x="0" y="8917"/>
                </a:lnTo>
                <a:lnTo>
                  <a:pt x="0" y="8992"/>
                </a:lnTo>
                <a:lnTo>
                  <a:pt x="0" y="8952"/>
                </a:lnTo>
                <a:lnTo>
                  <a:pt x="0" y="8846"/>
                </a:lnTo>
                <a:lnTo>
                  <a:pt x="291" y="8736"/>
                </a:lnTo>
                <a:lnTo>
                  <a:pt x="361" y="8626"/>
                </a:lnTo>
                <a:lnTo>
                  <a:pt x="436" y="8555"/>
                </a:lnTo>
                <a:lnTo>
                  <a:pt x="542" y="8555"/>
                </a:lnTo>
                <a:lnTo>
                  <a:pt x="617" y="8520"/>
                </a:lnTo>
                <a:lnTo>
                  <a:pt x="762" y="8520"/>
                </a:lnTo>
                <a:lnTo>
                  <a:pt x="908" y="8520"/>
                </a:lnTo>
                <a:lnTo>
                  <a:pt x="1049" y="8555"/>
                </a:lnTo>
                <a:lnTo>
                  <a:pt x="1415" y="8626"/>
                </a:lnTo>
                <a:lnTo>
                  <a:pt x="1556" y="8555"/>
                </a:lnTo>
                <a:lnTo>
                  <a:pt x="1666" y="8480"/>
                </a:lnTo>
                <a:lnTo>
                  <a:pt x="1741" y="8410"/>
                </a:lnTo>
                <a:lnTo>
                  <a:pt x="1693" y="8348"/>
                </a:lnTo>
                <a:lnTo>
                  <a:pt x="1058" y="8348"/>
                </a:lnTo>
              </a:path>
            </a:pathLst>
          </a:custGeom>
          <a:solidFill>
            <a:srgbClr val="99ff33"/>
          </a:solidFill>
          <a:ln w="12600">
            <a:solidFill>
              <a:srgbClr val="eaeaea"/>
            </a:solidFill>
            <a:round/>
          </a:ln>
        </p:spPr>
      </p:sp>
      <p:sp>
        <p:nvSpPr>
          <p:cNvPr id="253" name="TextShape 4"/>
          <p:cNvSpPr txBox="1"/>
          <p:nvPr/>
        </p:nvSpPr>
        <p:spPr>
          <a:xfrm>
            <a:off x="1523880" y="3429000"/>
            <a:ext cx="5867280" cy="457200"/>
          </a:xfrm>
          <a:prstGeom prst="rect">
            <a:avLst/>
          </a:prstGeom>
          <a:noFill/>
          <a:ln>
            <a:noFill/>
          </a:ln>
        </p:spPr>
        <p:txBody>
          <a:bodyPr lIns="0" rIns="0" tIns="0" bIns="0"/>
          <a:p>
            <a:pPr>
              <a:lnSpc>
                <a:spcPct val="100000"/>
              </a:lnSpc>
              <a:spcBef>
                <a:spcPts val="1199"/>
              </a:spcBef>
            </a:pPr>
            <a:r>
              <a:rPr b="0" lang="en-US" sz="2400" spc="-1" strike="noStrike">
                <a:solidFill>
                  <a:srgbClr val="006699"/>
                </a:solidFill>
                <a:latin typeface="Times New Roman"/>
                <a:ea typeface="Times New Roman"/>
              </a:rPr>
              <a:t>Milch            </a:t>
            </a:r>
            <a:r>
              <a:rPr b="0" lang="en-US" sz="2400" spc="-1" strike="noStrike">
                <a:solidFill>
                  <a:srgbClr val="006699"/>
                </a:solidFill>
                <a:latin typeface="Times New Roman"/>
                <a:ea typeface="Times New Roman"/>
              </a:rPr>
              <a:t>	</a:t>
            </a:r>
            <a:r>
              <a:rPr b="0" lang="en-US" sz="2400" spc="-1" strike="noStrike">
                <a:solidFill>
                  <a:srgbClr val="006699"/>
                </a:solidFill>
                <a:latin typeface="Times New Roman"/>
                <a:ea typeface="Times New Roman"/>
              </a:rPr>
              <a:t>	</a:t>
            </a:r>
            <a:r>
              <a:rPr b="0" lang="en-US" sz="2400" spc="-1" strike="noStrike">
                <a:solidFill>
                  <a:srgbClr val="006699"/>
                </a:solidFill>
                <a:latin typeface="Times New Roman"/>
                <a:ea typeface="Times New Roman"/>
              </a:rPr>
              <a:t>	</a:t>
            </a:r>
            <a:r>
              <a:rPr b="0" lang="en-US" sz="2400" spc="-1" strike="noStrike">
                <a:solidFill>
                  <a:srgbClr val="006699"/>
                </a:solidFill>
                <a:latin typeface="Times New Roman"/>
                <a:ea typeface="Times New Roman"/>
              </a:rPr>
              <a:t>Traubensaft</a:t>
            </a:r>
            <a:endParaRPr b="0" lang="en-US" sz="2400" spc="-1" strike="noStrike">
              <a:latin typeface="Arial"/>
            </a:endParaRPr>
          </a:p>
        </p:txBody>
      </p:sp>
      <p:pic>
        <p:nvPicPr>
          <p:cNvPr id="254" name="" descr=""/>
          <p:cNvPicPr/>
          <p:nvPr/>
        </p:nvPicPr>
        <p:blipFill>
          <a:blip r:embed="rId1"/>
          <a:stretch/>
        </p:blipFill>
        <p:spPr>
          <a:xfrm>
            <a:off x="7323120" y="3166920"/>
            <a:ext cx="1744560" cy="525600"/>
          </a:xfrm>
          <a:prstGeom prst="rect">
            <a:avLst/>
          </a:prstGeom>
          <a:ln>
            <a:noFill/>
          </a:ln>
        </p:spPr>
      </p:pic>
      <p:pic>
        <p:nvPicPr>
          <p:cNvPr id="255" name="" descr=""/>
          <p:cNvPicPr/>
          <p:nvPr/>
        </p:nvPicPr>
        <p:blipFill>
          <a:blip r:embed="rId2"/>
          <a:stretch/>
        </p:blipFill>
        <p:spPr>
          <a:xfrm>
            <a:off x="2446200" y="3166920"/>
            <a:ext cx="1744560" cy="525600"/>
          </a:xfrm>
          <a:prstGeom prst="rect">
            <a:avLst/>
          </a:prstGeom>
          <a:ln>
            <a:noFill/>
          </a:ln>
        </p:spPr>
      </p:pic>
      <p:grpSp>
        <p:nvGrpSpPr>
          <p:cNvPr id="256" name="Group 5"/>
          <p:cNvGrpSpPr/>
          <p:nvPr/>
        </p:nvGrpSpPr>
        <p:grpSpPr>
          <a:xfrm>
            <a:off x="1905120" y="5257800"/>
            <a:ext cx="2362680" cy="1448280"/>
            <a:chOff x="1905120" y="5257800"/>
            <a:chExt cx="2362680" cy="1448280"/>
          </a:xfrm>
        </p:grpSpPr>
        <p:sp>
          <p:nvSpPr>
            <p:cNvPr id="257" name="Freeform 6"/>
            <p:cNvSpPr/>
            <p:nvPr/>
          </p:nvSpPr>
          <p:spPr>
            <a:xfrm>
              <a:off x="1905120" y="5257800"/>
              <a:ext cx="2363040" cy="1448640"/>
            </a:xfrm>
            <a:custGeom>
              <a:avLst/>
              <a:gdLst/>
              <a:ahLst/>
              <a:rect l="0" t="0" r="r" b="b"/>
              <a:pathLst>
                <a:path w="6564" h="4024">
                  <a:moveTo>
                    <a:pt x="0" y="4023"/>
                  </a:moveTo>
                  <a:lnTo>
                    <a:pt x="5251" y="4023"/>
                  </a:lnTo>
                  <a:lnTo>
                    <a:pt x="6563" y="3219"/>
                  </a:lnTo>
                  <a:lnTo>
                    <a:pt x="6563" y="0"/>
                  </a:lnTo>
                  <a:lnTo>
                    <a:pt x="5251" y="804"/>
                  </a:lnTo>
                  <a:lnTo>
                    <a:pt x="5251" y="4023"/>
                  </a:lnTo>
                  <a:lnTo>
                    <a:pt x="5251" y="804"/>
                  </a:lnTo>
                  <a:lnTo>
                    <a:pt x="0" y="804"/>
                  </a:lnTo>
                  <a:lnTo>
                    <a:pt x="1312" y="0"/>
                  </a:lnTo>
                  <a:lnTo>
                    <a:pt x="6563" y="0"/>
                  </a:lnTo>
                  <a:lnTo>
                    <a:pt x="1312" y="0"/>
                  </a:lnTo>
                  <a:lnTo>
                    <a:pt x="0" y="804"/>
                  </a:lnTo>
                  <a:lnTo>
                    <a:pt x="0" y="4023"/>
                  </a:lnTo>
                </a:path>
              </a:pathLst>
            </a:custGeom>
            <a:solidFill>
              <a:srgbClr val="ffff99"/>
            </a:solidFill>
            <a:ln w="12600">
              <a:solidFill>
                <a:srgbClr val="eaeaea"/>
              </a:solidFill>
              <a:round/>
            </a:ln>
          </p:spPr>
        </p:sp>
        <p:sp>
          <p:nvSpPr>
            <p:cNvPr id="258" name="Ellipse 7"/>
            <p:cNvSpPr/>
            <p:nvPr/>
          </p:nvSpPr>
          <p:spPr>
            <a:xfrm>
              <a:off x="2209680" y="5943600"/>
              <a:ext cx="152280" cy="76320"/>
            </a:xfrm>
            <a:prstGeom prst="ellipse">
              <a:avLst/>
            </a:prstGeom>
            <a:solidFill>
              <a:srgbClr val="ffff00"/>
            </a:solidFill>
            <a:ln>
              <a:noFill/>
            </a:ln>
          </p:spPr>
        </p:sp>
        <p:sp>
          <p:nvSpPr>
            <p:cNvPr id="259" name="Ellipse 8"/>
            <p:cNvSpPr/>
            <p:nvPr/>
          </p:nvSpPr>
          <p:spPr>
            <a:xfrm>
              <a:off x="3048120" y="5867280"/>
              <a:ext cx="533520" cy="533520"/>
            </a:xfrm>
            <a:prstGeom prst="ellipse">
              <a:avLst/>
            </a:prstGeom>
            <a:solidFill>
              <a:srgbClr val="ffff00"/>
            </a:solidFill>
            <a:ln>
              <a:noFill/>
            </a:ln>
          </p:spPr>
        </p:sp>
        <p:sp>
          <p:nvSpPr>
            <p:cNvPr id="260" name="Ellipse 9"/>
            <p:cNvSpPr/>
            <p:nvPr/>
          </p:nvSpPr>
          <p:spPr>
            <a:xfrm>
              <a:off x="2438280" y="6324480"/>
              <a:ext cx="228600" cy="152280"/>
            </a:xfrm>
            <a:prstGeom prst="ellipse">
              <a:avLst/>
            </a:prstGeom>
            <a:solidFill>
              <a:srgbClr val="ffff00"/>
            </a:solidFill>
            <a:ln>
              <a:noFill/>
            </a:ln>
          </p:spPr>
        </p:sp>
        <p:sp>
          <p:nvSpPr>
            <p:cNvPr id="261" name="Ellipse 10"/>
            <p:cNvSpPr/>
            <p:nvPr/>
          </p:nvSpPr>
          <p:spPr>
            <a:xfrm>
              <a:off x="4038480" y="5791320"/>
              <a:ext cx="76320" cy="380880"/>
            </a:xfrm>
            <a:prstGeom prst="ellipse">
              <a:avLst/>
            </a:prstGeom>
            <a:solidFill>
              <a:srgbClr val="ffff00"/>
            </a:solidFill>
            <a:ln>
              <a:noFill/>
            </a:ln>
          </p:spPr>
        </p:sp>
      </p:grpSp>
      <p:grpSp>
        <p:nvGrpSpPr>
          <p:cNvPr id="262" name="Group 11"/>
          <p:cNvGrpSpPr/>
          <p:nvPr/>
        </p:nvGrpSpPr>
        <p:grpSpPr>
          <a:xfrm>
            <a:off x="6203880" y="4968720"/>
            <a:ext cx="1035360" cy="1813320"/>
            <a:chOff x="6203880" y="4968720"/>
            <a:chExt cx="1035360" cy="1813320"/>
          </a:xfrm>
        </p:grpSpPr>
        <p:sp>
          <p:nvSpPr>
            <p:cNvPr id="263" name="Freeform 12"/>
            <p:cNvSpPr/>
            <p:nvPr/>
          </p:nvSpPr>
          <p:spPr>
            <a:xfrm>
              <a:off x="6203880" y="4994280"/>
              <a:ext cx="1031040" cy="1788120"/>
            </a:xfrm>
            <a:custGeom>
              <a:avLst/>
              <a:gdLst/>
              <a:ahLst/>
              <a:rect l="0" t="0" r="r" b="b"/>
              <a:pathLst>
                <a:path w="2864" h="4967">
                  <a:moveTo>
                    <a:pt x="123" y="4754"/>
                  </a:moveTo>
                  <a:lnTo>
                    <a:pt x="759" y="4856"/>
                  </a:lnTo>
                  <a:lnTo>
                    <a:pt x="1412" y="4895"/>
                  </a:lnTo>
                  <a:lnTo>
                    <a:pt x="1919" y="4931"/>
                  </a:lnTo>
                  <a:lnTo>
                    <a:pt x="2029" y="4931"/>
                  </a:lnTo>
                  <a:lnTo>
                    <a:pt x="2427" y="4895"/>
                  </a:lnTo>
                  <a:lnTo>
                    <a:pt x="2572" y="4895"/>
                  </a:lnTo>
                  <a:lnTo>
                    <a:pt x="2683" y="4856"/>
                  </a:lnTo>
                  <a:lnTo>
                    <a:pt x="2753" y="4714"/>
                  </a:lnTo>
                  <a:lnTo>
                    <a:pt x="2753" y="4604"/>
                  </a:lnTo>
                  <a:lnTo>
                    <a:pt x="2753" y="4459"/>
                  </a:lnTo>
                  <a:lnTo>
                    <a:pt x="2793" y="4313"/>
                  </a:lnTo>
                  <a:lnTo>
                    <a:pt x="2793" y="4203"/>
                  </a:lnTo>
                  <a:lnTo>
                    <a:pt x="2828" y="4022"/>
                  </a:lnTo>
                  <a:lnTo>
                    <a:pt x="2828" y="3841"/>
                  </a:lnTo>
                  <a:lnTo>
                    <a:pt x="2863" y="3736"/>
                  </a:lnTo>
                  <a:lnTo>
                    <a:pt x="2863" y="3625"/>
                  </a:lnTo>
                  <a:lnTo>
                    <a:pt x="2863" y="3409"/>
                  </a:lnTo>
                  <a:lnTo>
                    <a:pt x="2863" y="3299"/>
                  </a:lnTo>
                  <a:lnTo>
                    <a:pt x="2863" y="3153"/>
                  </a:lnTo>
                  <a:lnTo>
                    <a:pt x="2863" y="3043"/>
                  </a:lnTo>
                  <a:lnTo>
                    <a:pt x="2863" y="2937"/>
                  </a:lnTo>
                  <a:lnTo>
                    <a:pt x="2863" y="2862"/>
                  </a:lnTo>
                  <a:lnTo>
                    <a:pt x="2863" y="2757"/>
                  </a:lnTo>
                  <a:lnTo>
                    <a:pt x="2863" y="2611"/>
                  </a:lnTo>
                  <a:lnTo>
                    <a:pt x="2863" y="2536"/>
                  </a:lnTo>
                  <a:lnTo>
                    <a:pt x="2793" y="2429"/>
                  </a:lnTo>
                  <a:lnTo>
                    <a:pt x="2718" y="2284"/>
                  </a:lnTo>
                  <a:lnTo>
                    <a:pt x="2647" y="2173"/>
                  </a:lnTo>
                  <a:lnTo>
                    <a:pt x="2572" y="2138"/>
                  </a:lnTo>
                  <a:lnTo>
                    <a:pt x="2467" y="1993"/>
                  </a:lnTo>
                  <a:lnTo>
                    <a:pt x="2356" y="1957"/>
                  </a:lnTo>
                  <a:lnTo>
                    <a:pt x="2246" y="1922"/>
                  </a:lnTo>
                  <a:lnTo>
                    <a:pt x="2139" y="1847"/>
                  </a:lnTo>
                  <a:lnTo>
                    <a:pt x="1958" y="1847"/>
                  </a:lnTo>
                  <a:lnTo>
                    <a:pt x="1813" y="1812"/>
                  </a:lnTo>
                  <a:lnTo>
                    <a:pt x="1773" y="1666"/>
                  </a:lnTo>
                  <a:lnTo>
                    <a:pt x="1773" y="1561"/>
                  </a:lnTo>
                  <a:lnTo>
                    <a:pt x="1773" y="1415"/>
                  </a:lnTo>
                  <a:lnTo>
                    <a:pt x="1773" y="1340"/>
                  </a:lnTo>
                  <a:lnTo>
                    <a:pt x="1773" y="1195"/>
                  </a:lnTo>
                  <a:lnTo>
                    <a:pt x="1773" y="1089"/>
                  </a:lnTo>
                  <a:lnTo>
                    <a:pt x="1773" y="687"/>
                  </a:lnTo>
                  <a:lnTo>
                    <a:pt x="1773" y="582"/>
                  </a:lnTo>
                  <a:lnTo>
                    <a:pt x="1773" y="507"/>
                  </a:lnTo>
                  <a:lnTo>
                    <a:pt x="1773" y="401"/>
                  </a:lnTo>
                  <a:lnTo>
                    <a:pt x="1773" y="255"/>
                  </a:lnTo>
                  <a:lnTo>
                    <a:pt x="1773" y="180"/>
                  </a:lnTo>
                  <a:lnTo>
                    <a:pt x="1773" y="35"/>
                  </a:lnTo>
                  <a:lnTo>
                    <a:pt x="1667" y="35"/>
                  </a:lnTo>
                  <a:lnTo>
                    <a:pt x="1306" y="0"/>
                  </a:lnTo>
                  <a:lnTo>
                    <a:pt x="1231" y="0"/>
                  </a:lnTo>
                  <a:lnTo>
                    <a:pt x="1015" y="0"/>
                  </a:lnTo>
                  <a:lnTo>
                    <a:pt x="979" y="74"/>
                  </a:lnTo>
                  <a:lnTo>
                    <a:pt x="940" y="291"/>
                  </a:lnTo>
                  <a:lnTo>
                    <a:pt x="940" y="401"/>
                  </a:lnTo>
                  <a:lnTo>
                    <a:pt x="940" y="507"/>
                  </a:lnTo>
                  <a:lnTo>
                    <a:pt x="940" y="652"/>
                  </a:lnTo>
                  <a:lnTo>
                    <a:pt x="979" y="798"/>
                  </a:lnTo>
                  <a:lnTo>
                    <a:pt x="1015" y="943"/>
                  </a:lnTo>
                  <a:lnTo>
                    <a:pt x="1015" y="1053"/>
                  </a:lnTo>
                  <a:lnTo>
                    <a:pt x="1015" y="1415"/>
                  </a:lnTo>
                  <a:lnTo>
                    <a:pt x="1015" y="1521"/>
                  </a:lnTo>
                  <a:lnTo>
                    <a:pt x="1015" y="1596"/>
                  </a:lnTo>
                  <a:lnTo>
                    <a:pt x="1015" y="1702"/>
                  </a:lnTo>
                  <a:lnTo>
                    <a:pt x="1015" y="1847"/>
                  </a:lnTo>
                  <a:lnTo>
                    <a:pt x="1015" y="1922"/>
                  </a:lnTo>
                  <a:lnTo>
                    <a:pt x="940" y="1922"/>
                  </a:lnTo>
                  <a:lnTo>
                    <a:pt x="794" y="1887"/>
                  </a:lnTo>
                  <a:lnTo>
                    <a:pt x="687" y="1887"/>
                  </a:lnTo>
                  <a:lnTo>
                    <a:pt x="612" y="1887"/>
                  </a:lnTo>
                  <a:lnTo>
                    <a:pt x="507" y="1887"/>
                  </a:lnTo>
                  <a:lnTo>
                    <a:pt x="432" y="1887"/>
                  </a:lnTo>
                  <a:lnTo>
                    <a:pt x="361" y="1993"/>
                  </a:lnTo>
                  <a:lnTo>
                    <a:pt x="251" y="2068"/>
                  </a:lnTo>
                  <a:lnTo>
                    <a:pt x="216" y="2173"/>
                  </a:lnTo>
                  <a:lnTo>
                    <a:pt x="141" y="2284"/>
                  </a:lnTo>
                  <a:lnTo>
                    <a:pt x="105" y="2394"/>
                  </a:lnTo>
                  <a:lnTo>
                    <a:pt x="70" y="2501"/>
                  </a:lnTo>
                  <a:lnTo>
                    <a:pt x="35" y="2611"/>
                  </a:lnTo>
                  <a:lnTo>
                    <a:pt x="0" y="2757"/>
                  </a:lnTo>
                  <a:lnTo>
                    <a:pt x="0" y="2902"/>
                  </a:lnTo>
                  <a:lnTo>
                    <a:pt x="0" y="3008"/>
                  </a:lnTo>
                  <a:lnTo>
                    <a:pt x="0" y="3118"/>
                  </a:lnTo>
                  <a:lnTo>
                    <a:pt x="0" y="3480"/>
                  </a:lnTo>
                  <a:lnTo>
                    <a:pt x="0" y="3625"/>
                  </a:lnTo>
                  <a:lnTo>
                    <a:pt x="0" y="3987"/>
                  </a:lnTo>
                  <a:lnTo>
                    <a:pt x="0" y="4348"/>
                  </a:lnTo>
                  <a:lnTo>
                    <a:pt x="0" y="4459"/>
                  </a:lnTo>
                  <a:lnTo>
                    <a:pt x="0" y="4569"/>
                  </a:lnTo>
                  <a:lnTo>
                    <a:pt x="123" y="4754"/>
                  </a:lnTo>
                  <a:lnTo>
                    <a:pt x="35" y="4966"/>
                  </a:lnTo>
                  <a:lnTo>
                    <a:pt x="180" y="4966"/>
                  </a:lnTo>
                  <a:lnTo>
                    <a:pt x="123" y="4754"/>
                  </a:lnTo>
                </a:path>
              </a:pathLst>
            </a:custGeom>
            <a:solidFill>
              <a:srgbClr val="ccffcc"/>
            </a:solidFill>
            <a:ln w="12600">
              <a:solidFill>
                <a:srgbClr val="eaeaea"/>
              </a:solidFill>
              <a:round/>
            </a:ln>
          </p:spPr>
        </p:sp>
        <p:sp>
          <p:nvSpPr>
            <p:cNvPr id="264" name="Freeform 13"/>
            <p:cNvSpPr/>
            <p:nvPr/>
          </p:nvSpPr>
          <p:spPr>
            <a:xfrm>
              <a:off x="6411960" y="4968720"/>
              <a:ext cx="470520" cy="235800"/>
            </a:xfrm>
            <a:custGeom>
              <a:avLst/>
              <a:gdLst/>
              <a:ahLst/>
              <a:rect l="0" t="0" r="r" b="b"/>
              <a:pathLst>
                <a:path w="1307" h="655">
                  <a:moveTo>
                    <a:pt x="392" y="592"/>
                  </a:moveTo>
                  <a:lnTo>
                    <a:pt x="869" y="614"/>
                  </a:lnTo>
                  <a:lnTo>
                    <a:pt x="1235" y="654"/>
                  </a:lnTo>
                  <a:lnTo>
                    <a:pt x="1306" y="544"/>
                  </a:lnTo>
                  <a:lnTo>
                    <a:pt x="1306" y="397"/>
                  </a:lnTo>
                  <a:lnTo>
                    <a:pt x="1306" y="287"/>
                  </a:lnTo>
                  <a:lnTo>
                    <a:pt x="1306" y="70"/>
                  </a:lnTo>
                  <a:lnTo>
                    <a:pt x="869" y="0"/>
                  </a:lnTo>
                  <a:lnTo>
                    <a:pt x="763" y="0"/>
                  </a:lnTo>
                  <a:lnTo>
                    <a:pt x="401" y="0"/>
                  </a:lnTo>
                  <a:lnTo>
                    <a:pt x="0" y="0"/>
                  </a:lnTo>
                  <a:lnTo>
                    <a:pt x="35" y="105"/>
                  </a:lnTo>
                  <a:lnTo>
                    <a:pt x="74" y="181"/>
                  </a:lnTo>
                  <a:lnTo>
                    <a:pt x="180" y="327"/>
                  </a:lnTo>
                  <a:lnTo>
                    <a:pt x="255" y="362"/>
                  </a:lnTo>
                  <a:lnTo>
                    <a:pt x="392" y="592"/>
                  </a:lnTo>
                </a:path>
              </a:pathLst>
            </a:custGeom>
            <a:blipFill rotWithShape="0">
              <a:blip r:embed="rId3"/>
              <a:tile/>
            </a:blipFill>
            <a:ln w="12600">
              <a:solidFill>
                <a:srgbClr val="eaeaea"/>
              </a:solidFill>
              <a:round/>
            </a:ln>
          </p:spPr>
        </p:sp>
        <p:sp>
          <p:nvSpPr>
            <p:cNvPr id="265" name="TextShape 14"/>
            <p:cNvSpPr txBox="1"/>
            <p:nvPr/>
          </p:nvSpPr>
          <p:spPr>
            <a:xfrm>
              <a:off x="6248520" y="6172200"/>
              <a:ext cx="990720" cy="457200"/>
            </a:xfrm>
            <a:prstGeom prst="rect">
              <a:avLst/>
            </a:prstGeom>
            <a:noFill/>
            <a:ln>
              <a:noFill/>
            </a:ln>
          </p:spPr>
          <p:txBody>
            <a:bodyPr lIns="0" rIns="0" tIns="0" bIns="0"/>
            <a:p>
              <a:pPr>
                <a:lnSpc>
                  <a:spcPct val="100000"/>
                </a:lnSpc>
                <a:spcBef>
                  <a:spcPts val="1199"/>
                </a:spcBef>
              </a:pPr>
              <a:r>
                <a:rPr b="0" lang="en-US" sz="2400" spc="-1" strike="noStrike">
                  <a:solidFill>
                    <a:srgbClr val="cebcc8"/>
                  </a:solidFill>
                  <a:latin typeface="Bimini"/>
                  <a:ea typeface="Bimini"/>
                </a:rPr>
                <a:t>Wein</a:t>
              </a:r>
              <a:endParaRPr b="0" lang="en-US" sz="2400" spc="-1" strike="noStrike">
                <a:latin typeface="Arial"/>
              </a:endParaRPr>
            </a:p>
          </p:txBody>
        </p:sp>
      </p:gr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Shape 1"/>
          <p:cNvSpPr txBox="1"/>
          <p:nvPr/>
        </p:nvSpPr>
        <p:spPr>
          <a:xfrm>
            <a:off x="1600200" y="609480"/>
            <a:ext cx="7162920" cy="457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Verursacher von Krankheiten</a:t>
            </a:r>
            <a:endParaRPr b="0" lang="en-US" sz="2400" spc="-1" strike="noStrike">
              <a:latin typeface="Arial"/>
            </a:endParaRPr>
          </a:p>
        </p:txBody>
      </p:sp>
      <p:pic>
        <p:nvPicPr>
          <p:cNvPr id="267" name="" descr=""/>
          <p:cNvPicPr/>
          <p:nvPr/>
        </p:nvPicPr>
        <p:blipFill>
          <a:blip r:embed="rId1"/>
          <a:stretch/>
        </p:blipFill>
        <p:spPr>
          <a:xfrm>
            <a:off x="6637320" y="2247840"/>
            <a:ext cx="1744560" cy="525600"/>
          </a:xfrm>
          <a:prstGeom prst="rect">
            <a:avLst/>
          </a:prstGeom>
          <a:ln>
            <a:noFill/>
          </a:ln>
        </p:spPr>
      </p:pic>
      <p:grpSp>
        <p:nvGrpSpPr>
          <p:cNvPr id="268" name="Group 2"/>
          <p:cNvGrpSpPr/>
          <p:nvPr/>
        </p:nvGrpSpPr>
        <p:grpSpPr>
          <a:xfrm>
            <a:off x="4343400" y="1447920"/>
            <a:ext cx="4038480" cy="5181480"/>
            <a:chOff x="4343400" y="1447920"/>
            <a:chExt cx="4038480" cy="5181480"/>
          </a:xfrm>
        </p:grpSpPr>
        <p:sp>
          <p:nvSpPr>
            <p:cNvPr id="269" name="Ellipse 3"/>
            <p:cNvSpPr/>
            <p:nvPr/>
          </p:nvSpPr>
          <p:spPr>
            <a:xfrm>
              <a:off x="4343400" y="1447920"/>
              <a:ext cx="4038480" cy="5181480"/>
            </a:xfrm>
            <a:prstGeom prst="ellipse">
              <a:avLst/>
            </a:prstGeom>
            <a:gradFill rotWithShape="0">
              <a:gsLst>
                <a:gs pos="0">
                  <a:srgbClr val="d8d0a2"/>
                </a:gs>
                <a:gs pos="100000">
                  <a:srgbClr val="f7ed92"/>
                </a:gs>
              </a:gsLst>
              <a:path path="rect"/>
            </a:gradFill>
            <a:ln w="12600">
              <a:solidFill>
                <a:srgbClr val="eaeaea"/>
              </a:solidFill>
              <a:round/>
            </a:ln>
          </p:spPr>
        </p:sp>
        <p:sp>
          <p:nvSpPr>
            <p:cNvPr id="270" name="Freeform 4"/>
            <p:cNvSpPr/>
            <p:nvPr/>
          </p:nvSpPr>
          <p:spPr>
            <a:xfrm>
              <a:off x="4435560" y="4041720"/>
              <a:ext cx="3367800" cy="2401200"/>
            </a:xfrm>
            <a:custGeom>
              <a:avLst/>
              <a:gdLst/>
              <a:ahLst/>
              <a:rect l="0" t="0" r="r" b="b"/>
              <a:pathLst>
                <a:path w="9355" h="6670">
                  <a:moveTo>
                    <a:pt x="590" y="2532"/>
                  </a:moveTo>
                  <a:lnTo>
                    <a:pt x="652" y="2792"/>
                  </a:lnTo>
                  <a:lnTo>
                    <a:pt x="727" y="2937"/>
                  </a:lnTo>
                  <a:lnTo>
                    <a:pt x="762" y="3083"/>
                  </a:lnTo>
                  <a:lnTo>
                    <a:pt x="833" y="3228"/>
                  </a:lnTo>
                  <a:lnTo>
                    <a:pt x="873" y="3334"/>
                  </a:lnTo>
                  <a:lnTo>
                    <a:pt x="943" y="3480"/>
                  </a:lnTo>
                  <a:lnTo>
                    <a:pt x="1053" y="3841"/>
                  </a:lnTo>
                  <a:lnTo>
                    <a:pt x="1124" y="3987"/>
                  </a:lnTo>
                  <a:lnTo>
                    <a:pt x="1199" y="4097"/>
                  </a:lnTo>
                  <a:lnTo>
                    <a:pt x="1270" y="4207"/>
                  </a:lnTo>
                  <a:lnTo>
                    <a:pt x="1344" y="4313"/>
                  </a:lnTo>
                  <a:lnTo>
                    <a:pt x="1415" y="4423"/>
                  </a:lnTo>
                  <a:lnTo>
                    <a:pt x="1596" y="4604"/>
                  </a:lnTo>
                  <a:lnTo>
                    <a:pt x="1671" y="4640"/>
                  </a:lnTo>
                  <a:lnTo>
                    <a:pt x="1741" y="4714"/>
                  </a:lnTo>
                  <a:lnTo>
                    <a:pt x="1852" y="4820"/>
                  </a:lnTo>
                  <a:lnTo>
                    <a:pt x="1922" y="4895"/>
                  </a:lnTo>
                  <a:lnTo>
                    <a:pt x="2032" y="5001"/>
                  </a:lnTo>
                  <a:lnTo>
                    <a:pt x="2178" y="5148"/>
                  </a:lnTo>
                  <a:lnTo>
                    <a:pt x="2319" y="5258"/>
                  </a:lnTo>
                  <a:lnTo>
                    <a:pt x="2465" y="5439"/>
                  </a:lnTo>
                  <a:lnTo>
                    <a:pt x="2610" y="5509"/>
                  </a:lnTo>
                  <a:lnTo>
                    <a:pt x="2720" y="5655"/>
                  </a:lnTo>
                  <a:lnTo>
                    <a:pt x="2866" y="5730"/>
                  </a:lnTo>
                  <a:lnTo>
                    <a:pt x="2972" y="5800"/>
                  </a:lnTo>
                  <a:lnTo>
                    <a:pt x="3082" y="5875"/>
                  </a:lnTo>
                  <a:lnTo>
                    <a:pt x="3192" y="5946"/>
                  </a:lnTo>
                  <a:lnTo>
                    <a:pt x="3915" y="6091"/>
                  </a:lnTo>
                  <a:lnTo>
                    <a:pt x="4352" y="6162"/>
                  </a:lnTo>
                  <a:lnTo>
                    <a:pt x="4533" y="6202"/>
                  </a:lnTo>
                  <a:lnTo>
                    <a:pt x="4643" y="6202"/>
                  </a:lnTo>
                  <a:lnTo>
                    <a:pt x="5041" y="6202"/>
                  </a:lnTo>
                  <a:lnTo>
                    <a:pt x="5477" y="6237"/>
                  </a:lnTo>
                  <a:lnTo>
                    <a:pt x="5910" y="6307"/>
                  </a:lnTo>
                  <a:lnTo>
                    <a:pt x="6020" y="6453"/>
                  </a:lnTo>
                  <a:lnTo>
                    <a:pt x="6130" y="6528"/>
                  </a:lnTo>
                  <a:lnTo>
                    <a:pt x="6853" y="6598"/>
                  </a:lnTo>
                  <a:lnTo>
                    <a:pt x="7581" y="6669"/>
                  </a:lnTo>
                  <a:lnTo>
                    <a:pt x="7687" y="6669"/>
                  </a:lnTo>
                  <a:lnTo>
                    <a:pt x="7797" y="6669"/>
                  </a:lnTo>
                  <a:lnTo>
                    <a:pt x="7903" y="6598"/>
                  </a:lnTo>
                  <a:lnTo>
                    <a:pt x="8013" y="6563"/>
                  </a:lnTo>
                  <a:lnTo>
                    <a:pt x="8158" y="6382"/>
                  </a:lnTo>
                  <a:lnTo>
                    <a:pt x="8269" y="6272"/>
                  </a:lnTo>
                  <a:lnTo>
                    <a:pt x="8414" y="5836"/>
                  </a:lnTo>
                  <a:lnTo>
                    <a:pt x="8520" y="5690"/>
                  </a:lnTo>
                  <a:lnTo>
                    <a:pt x="8630" y="5619"/>
                  </a:lnTo>
                  <a:lnTo>
                    <a:pt x="8666" y="5509"/>
                  </a:lnTo>
                  <a:lnTo>
                    <a:pt x="8741" y="5439"/>
                  </a:lnTo>
                  <a:lnTo>
                    <a:pt x="8811" y="5328"/>
                  </a:lnTo>
                  <a:lnTo>
                    <a:pt x="8846" y="5183"/>
                  </a:lnTo>
                  <a:lnTo>
                    <a:pt x="8921" y="5077"/>
                  </a:lnTo>
                  <a:lnTo>
                    <a:pt x="8992" y="4966"/>
                  </a:lnTo>
                  <a:lnTo>
                    <a:pt x="9067" y="4785"/>
                  </a:lnTo>
                  <a:lnTo>
                    <a:pt x="9102" y="4675"/>
                  </a:lnTo>
                  <a:lnTo>
                    <a:pt x="9137" y="4569"/>
                  </a:lnTo>
                  <a:lnTo>
                    <a:pt x="9173" y="4423"/>
                  </a:lnTo>
                  <a:lnTo>
                    <a:pt x="9208" y="4348"/>
                  </a:lnTo>
                  <a:lnTo>
                    <a:pt x="9248" y="4243"/>
                  </a:lnTo>
                  <a:lnTo>
                    <a:pt x="9248" y="3806"/>
                  </a:lnTo>
                  <a:lnTo>
                    <a:pt x="9283" y="3700"/>
                  </a:lnTo>
                  <a:lnTo>
                    <a:pt x="9283" y="3555"/>
                  </a:lnTo>
                  <a:lnTo>
                    <a:pt x="9318" y="3480"/>
                  </a:lnTo>
                  <a:lnTo>
                    <a:pt x="9318" y="3374"/>
                  </a:lnTo>
                  <a:lnTo>
                    <a:pt x="9318" y="3228"/>
                  </a:lnTo>
                  <a:lnTo>
                    <a:pt x="9318" y="3153"/>
                  </a:lnTo>
                  <a:lnTo>
                    <a:pt x="9318" y="3048"/>
                  </a:lnTo>
                  <a:lnTo>
                    <a:pt x="9318" y="2937"/>
                  </a:lnTo>
                  <a:lnTo>
                    <a:pt x="9318" y="2862"/>
                  </a:lnTo>
                  <a:lnTo>
                    <a:pt x="9318" y="2721"/>
                  </a:lnTo>
                  <a:lnTo>
                    <a:pt x="9318" y="2646"/>
                  </a:lnTo>
                  <a:lnTo>
                    <a:pt x="9318" y="2501"/>
                  </a:lnTo>
                  <a:lnTo>
                    <a:pt x="9318" y="2355"/>
                  </a:lnTo>
                  <a:lnTo>
                    <a:pt x="9318" y="2214"/>
                  </a:lnTo>
                  <a:lnTo>
                    <a:pt x="9318" y="2139"/>
                  </a:lnTo>
                  <a:lnTo>
                    <a:pt x="9318" y="1923"/>
                  </a:lnTo>
                  <a:lnTo>
                    <a:pt x="9318" y="1848"/>
                  </a:lnTo>
                  <a:lnTo>
                    <a:pt x="9354" y="1707"/>
                  </a:lnTo>
                  <a:lnTo>
                    <a:pt x="9354" y="1631"/>
                  </a:lnTo>
                  <a:lnTo>
                    <a:pt x="9354" y="1486"/>
                  </a:lnTo>
                  <a:lnTo>
                    <a:pt x="9354" y="1340"/>
                  </a:lnTo>
                  <a:lnTo>
                    <a:pt x="9208" y="1340"/>
                  </a:lnTo>
                  <a:lnTo>
                    <a:pt x="8414" y="1270"/>
                  </a:lnTo>
                  <a:lnTo>
                    <a:pt x="8339" y="1270"/>
                  </a:lnTo>
                  <a:lnTo>
                    <a:pt x="7616" y="1270"/>
                  </a:lnTo>
                  <a:lnTo>
                    <a:pt x="7034" y="1270"/>
                  </a:lnTo>
                  <a:lnTo>
                    <a:pt x="6928" y="1270"/>
                  </a:lnTo>
                  <a:lnTo>
                    <a:pt x="6818" y="1305"/>
                  </a:lnTo>
                  <a:lnTo>
                    <a:pt x="6637" y="1415"/>
                  </a:lnTo>
                  <a:lnTo>
                    <a:pt x="6527" y="1450"/>
                  </a:lnTo>
                  <a:lnTo>
                    <a:pt x="6456" y="1561"/>
                  </a:lnTo>
                  <a:lnTo>
                    <a:pt x="6346" y="1631"/>
                  </a:lnTo>
                  <a:lnTo>
                    <a:pt x="5949" y="1270"/>
                  </a:lnTo>
                  <a:lnTo>
                    <a:pt x="5583" y="833"/>
                  </a:lnTo>
                  <a:lnTo>
                    <a:pt x="5222" y="471"/>
                  </a:lnTo>
                  <a:lnTo>
                    <a:pt x="5041" y="326"/>
                  </a:lnTo>
                  <a:lnTo>
                    <a:pt x="4860" y="180"/>
                  </a:lnTo>
                  <a:lnTo>
                    <a:pt x="4714" y="110"/>
                  </a:lnTo>
                  <a:lnTo>
                    <a:pt x="4568" y="35"/>
                  </a:lnTo>
                  <a:lnTo>
                    <a:pt x="4206" y="35"/>
                  </a:lnTo>
                  <a:lnTo>
                    <a:pt x="3554" y="0"/>
                  </a:lnTo>
                  <a:lnTo>
                    <a:pt x="2972" y="0"/>
                  </a:lnTo>
                  <a:lnTo>
                    <a:pt x="2831" y="0"/>
                  </a:lnTo>
                  <a:lnTo>
                    <a:pt x="2465" y="0"/>
                  </a:lnTo>
                  <a:lnTo>
                    <a:pt x="2319" y="0"/>
                  </a:lnTo>
                  <a:lnTo>
                    <a:pt x="2178" y="145"/>
                  </a:lnTo>
                  <a:lnTo>
                    <a:pt x="1741" y="180"/>
                  </a:lnTo>
                  <a:lnTo>
                    <a:pt x="1596" y="291"/>
                  </a:lnTo>
                  <a:lnTo>
                    <a:pt x="1234" y="326"/>
                  </a:lnTo>
                  <a:lnTo>
                    <a:pt x="873" y="401"/>
                  </a:lnTo>
                  <a:lnTo>
                    <a:pt x="727" y="471"/>
                  </a:lnTo>
                  <a:lnTo>
                    <a:pt x="291" y="546"/>
                  </a:lnTo>
                  <a:lnTo>
                    <a:pt x="180" y="617"/>
                  </a:lnTo>
                  <a:lnTo>
                    <a:pt x="74" y="687"/>
                  </a:lnTo>
                  <a:lnTo>
                    <a:pt x="39" y="762"/>
                  </a:lnTo>
                  <a:lnTo>
                    <a:pt x="0" y="978"/>
                  </a:lnTo>
                  <a:lnTo>
                    <a:pt x="0" y="1124"/>
                  </a:lnTo>
                  <a:lnTo>
                    <a:pt x="39" y="1561"/>
                  </a:lnTo>
                  <a:lnTo>
                    <a:pt x="110" y="1923"/>
                  </a:lnTo>
                  <a:lnTo>
                    <a:pt x="180" y="2029"/>
                  </a:lnTo>
                  <a:lnTo>
                    <a:pt x="220" y="2104"/>
                  </a:lnTo>
                  <a:lnTo>
                    <a:pt x="326" y="2249"/>
                  </a:lnTo>
                  <a:lnTo>
                    <a:pt x="366" y="2355"/>
                  </a:lnTo>
                  <a:lnTo>
                    <a:pt x="401" y="2430"/>
                  </a:lnTo>
                  <a:lnTo>
                    <a:pt x="507" y="2827"/>
                  </a:lnTo>
                  <a:lnTo>
                    <a:pt x="507" y="2902"/>
                  </a:lnTo>
                  <a:lnTo>
                    <a:pt x="582" y="2973"/>
                  </a:lnTo>
                  <a:lnTo>
                    <a:pt x="617" y="3048"/>
                  </a:lnTo>
                  <a:lnTo>
                    <a:pt x="617" y="2973"/>
                  </a:lnTo>
                  <a:lnTo>
                    <a:pt x="590" y="2955"/>
                  </a:lnTo>
                  <a:lnTo>
                    <a:pt x="590" y="2532"/>
                  </a:lnTo>
                </a:path>
              </a:pathLst>
            </a:custGeom>
            <a:solidFill>
              <a:srgbClr val="ff7c80"/>
            </a:solidFill>
            <a:ln w="12600">
              <a:solidFill>
                <a:srgbClr val="eaeaea"/>
              </a:solidFill>
              <a:round/>
            </a:ln>
          </p:spPr>
        </p:sp>
        <p:sp>
          <p:nvSpPr>
            <p:cNvPr id="271" name="Freeform 5"/>
            <p:cNvSpPr/>
            <p:nvPr/>
          </p:nvSpPr>
          <p:spPr>
            <a:xfrm>
              <a:off x="5022720" y="4786200"/>
              <a:ext cx="2375640" cy="1500840"/>
            </a:xfrm>
            <a:custGeom>
              <a:avLst/>
              <a:gdLst/>
              <a:ahLst/>
              <a:rect l="0" t="0" r="r" b="b"/>
              <a:pathLst>
                <a:path w="6599" h="4169">
                  <a:moveTo>
                    <a:pt x="2346" y="2792"/>
                  </a:moveTo>
                  <a:lnTo>
                    <a:pt x="2792" y="3370"/>
                  </a:lnTo>
                  <a:lnTo>
                    <a:pt x="3665" y="3877"/>
                  </a:lnTo>
                  <a:lnTo>
                    <a:pt x="4172" y="4022"/>
                  </a:lnTo>
                  <a:lnTo>
                    <a:pt x="4604" y="4132"/>
                  </a:lnTo>
                  <a:lnTo>
                    <a:pt x="5042" y="4168"/>
                  </a:lnTo>
                  <a:lnTo>
                    <a:pt x="5403" y="4168"/>
                  </a:lnTo>
                  <a:lnTo>
                    <a:pt x="5765" y="4132"/>
                  </a:lnTo>
                  <a:lnTo>
                    <a:pt x="6131" y="4057"/>
                  </a:lnTo>
                  <a:lnTo>
                    <a:pt x="6272" y="3696"/>
                  </a:lnTo>
                  <a:lnTo>
                    <a:pt x="6382" y="3334"/>
                  </a:lnTo>
                  <a:lnTo>
                    <a:pt x="6457" y="2973"/>
                  </a:lnTo>
                  <a:lnTo>
                    <a:pt x="6493" y="2607"/>
                  </a:lnTo>
                  <a:lnTo>
                    <a:pt x="6493" y="2245"/>
                  </a:lnTo>
                  <a:lnTo>
                    <a:pt x="6493" y="1882"/>
                  </a:lnTo>
                  <a:lnTo>
                    <a:pt x="6528" y="1521"/>
                  </a:lnTo>
                  <a:lnTo>
                    <a:pt x="6528" y="1084"/>
                  </a:lnTo>
                  <a:lnTo>
                    <a:pt x="6563" y="723"/>
                  </a:lnTo>
                  <a:lnTo>
                    <a:pt x="6598" y="361"/>
                  </a:lnTo>
                  <a:lnTo>
                    <a:pt x="6598" y="216"/>
                  </a:lnTo>
                  <a:lnTo>
                    <a:pt x="6021" y="105"/>
                  </a:lnTo>
                  <a:lnTo>
                    <a:pt x="5659" y="105"/>
                  </a:lnTo>
                  <a:lnTo>
                    <a:pt x="5514" y="105"/>
                  </a:lnTo>
                  <a:lnTo>
                    <a:pt x="5007" y="105"/>
                  </a:lnTo>
                  <a:lnTo>
                    <a:pt x="4644" y="105"/>
                  </a:lnTo>
                  <a:lnTo>
                    <a:pt x="4278" y="105"/>
                  </a:lnTo>
                  <a:lnTo>
                    <a:pt x="4132" y="105"/>
                  </a:lnTo>
                  <a:lnTo>
                    <a:pt x="3991" y="105"/>
                  </a:lnTo>
                  <a:lnTo>
                    <a:pt x="3846" y="105"/>
                  </a:lnTo>
                  <a:lnTo>
                    <a:pt x="3736" y="105"/>
                  </a:lnTo>
                  <a:lnTo>
                    <a:pt x="3625" y="105"/>
                  </a:lnTo>
                  <a:lnTo>
                    <a:pt x="3519" y="105"/>
                  </a:lnTo>
                  <a:lnTo>
                    <a:pt x="3444" y="105"/>
                  </a:lnTo>
                  <a:lnTo>
                    <a:pt x="3339" y="105"/>
                  </a:lnTo>
                  <a:lnTo>
                    <a:pt x="3193" y="105"/>
                  </a:lnTo>
                  <a:lnTo>
                    <a:pt x="2757" y="105"/>
                  </a:lnTo>
                  <a:lnTo>
                    <a:pt x="2249" y="105"/>
                  </a:lnTo>
                  <a:lnTo>
                    <a:pt x="1923" y="105"/>
                  </a:lnTo>
                  <a:lnTo>
                    <a:pt x="1380" y="70"/>
                  </a:lnTo>
                  <a:lnTo>
                    <a:pt x="1305" y="70"/>
                  </a:lnTo>
                  <a:lnTo>
                    <a:pt x="1199" y="70"/>
                  </a:lnTo>
                  <a:lnTo>
                    <a:pt x="652" y="0"/>
                  </a:lnTo>
                  <a:lnTo>
                    <a:pt x="145" y="0"/>
                  </a:lnTo>
                  <a:lnTo>
                    <a:pt x="0" y="70"/>
                  </a:lnTo>
                  <a:lnTo>
                    <a:pt x="0" y="507"/>
                  </a:lnTo>
                  <a:lnTo>
                    <a:pt x="0" y="652"/>
                  </a:lnTo>
                  <a:lnTo>
                    <a:pt x="74" y="1084"/>
                  </a:lnTo>
                  <a:lnTo>
                    <a:pt x="180" y="1230"/>
                  </a:lnTo>
                  <a:lnTo>
                    <a:pt x="291" y="1375"/>
                  </a:lnTo>
                  <a:lnTo>
                    <a:pt x="401" y="1486"/>
                  </a:lnTo>
                  <a:lnTo>
                    <a:pt x="507" y="1521"/>
                  </a:lnTo>
                  <a:lnTo>
                    <a:pt x="617" y="1591"/>
                  </a:lnTo>
                  <a:lnTo>
                    <a:pt x="798" y="1666"/>
                  </a:lnTo>
                  <a:lnTo>
                    <a:pt x="908" y="1772"/>
                  </a:lnTo>
                  <a:lnTo>
                    <a:pt x="1014" y="1847"/>
                  </a:lnTo>
                  <a:lnTo>
                    <a:pt x="1089" y="1953"/>
                  </a:lnTo>
                  <a:lnTo>
                    <a:pt x="1199" y="2028"/>
                  </a:lnTo>
                  <a:lnTo>
                    <a:pt x="1270" y="2139"/>
                  </a:lnTo>
                  <a:lnTo>
                    <a:pt x="1380" y="2245"/>
                  </a:lnTo>
                  <a:lnTo>
                    <a:pt x="1450" y="2320"/>
                  </a:lnTo>
                  <a:lnTo>
                    <a:pt x="1561" y="2426"/>
                  </a:lnTo>
                  <a:lnTo>
                    <a:pt x="1631" y="2501"/>
                  </a:lnTo>
                  <a:lnTo>
                    <a:pt x="1923" y="2536"/>
                  </a:lnTo>
                  <a:lnTo>
                    <a:pt x="1923" y="2646"/>
                  </a:lnTo>
                  <a:lnTo>
                    <a:pt x="2466" y="3008"/>
                  </a:lnTo>
                  <a:lnTo>
                    <a:pt x="2576" y="3078"/>
                  </a:lnTo>
                  <a:lnTo>
                    <a:pt x="2558" y="3004"/>
                  </a:lnTo>
                  <a:lnTo>
                    <a:pt x="2346" y="2792"/>
                  </a:lnTo>
                </a:path>
              </a:pathLst>
            </a:custGeom>
            <a:solidFill>
              <a:srgbClr val="00354e"/>
            </a:solidFill>
            <a:ln w="12600">
              <a:solidFill>
                <a:srgbClr val="eaeaea"/>
              </a:solidFill>
              <a:round/>
            </a:ln>
          </p:spPr>
        </p:sp>
        <p:sp>
          <p:nvSpPr>
            <p:cNvPr id="272" name="Freeform 6"/>
            <p:cNvSpPr/>
            <p:nvPr/>
          </p:nvSpPr>
          <p:spPr>
            <a:xfrm>
              <a:off x="5375160" y="4746600"/>
              <a:ext cx="1905840" cy="822960"/>
            </a:xfrm>
            <a:custGeom>
              <a:avLst/>
              <a:gdLst/>
              <a:ahLst/>
              <a:rect l="0" t="0" r="r" b="b"/>
              <a:pathLst>
                <a:path w="5294" h="2286">
                  <a:moveTo>
                    <a:pt x="308" y="149"/>
                  </a:moveTo>
                  <a:lnTo>
                    <a:pt x="401" y="507"/>
                  </a:lnTo>
                  <a:lnTo>
                    <a:pt x="436" y="617"/>
                  </a:lnTo>
                  <a:lnTo>
                    <a:pt x="471" y="833"/>
                  </a:lnTo>
                  <a:lnTo>
                    <a:pt x="546" y="978"/>
                  </a:lnTo>
                  <a:lnTo>
                    <a:pt x="582" y="1124"/>
                  </a:lnTo>
                  <a:lnTo>
                    <a:pt x="652" y="1271"/>
                  </a:lnTo>
                  <a:lnTo>
                    <a:pt x="943" y="1632"/>
                  </a:lnTo>
                  <a:lnTo>
                    <a:pt x="943" y="1778"/>
                  </a:lnTo>
                  <a:lnTo>
                    <a:pt x="943" y="1883"/>
                  </a:lnTo>
                  <a:lnTo>
                    <a:pt x="943" y="1994"/>
                  </a:lnTo>
                  <a:lnTo>
                    <a:pt x="1234" y="2029"/>
                  </a:lnTo>
                  <a:lnTo>
                    <a:pt x="1341" y="2064"/>
                  </a:lnTo>
                  <a:lnTo>
                    <a:pt x="1416" y="2064"/>
                  </a:lnTo>
                  <a:lnTo>
                    <a:pt x="1526" y="2064"/>
                  </a:lnTo>
                  <a:lnTo>
                    <a:pt x="1707" y="2029"/>
                  </a:lnTo>
                  <a:lnTo>
                    <a:pt x="1813" y="1994"/>
                  </a:lnTo>
                  <a:lnTo>
                    <a:pt x="1888" y="1923"/>
                  </a:lnTo>
                  <a:lnTo>
                    <a:pt x="2320" y="1742"/>
                  </a:lnTo>
                  <a:lnTo>
                    <a:pt x="2757" y="1597"/>
                  </a:lnTo>
                  <a:lnTo>
                    <a:pt x="2867" y="1522"/>
                  </a:lnTo>
                  <a:lnTo>
                    <a:pt x="2973" y="1451"/>
                  </a:lnTo>
                  <a:lnTo>
                    <a:pt x="3083" y="1306"/>
                  </a:lnTo>
                  <a:lnTo>
                    <a:pt x="3228" y="1196"/>
                  </a:lnTo>
                  <a:lnTo>
                    <a:pt x="3374" y="1089"/>
                  </a:lnTo>
                  <a:lnTo>
                    <a:pt x="3480" y="978"/>
                  </a:lnTo>
                  <a:lnTo>
                    <a:pt x="3519" y="868"/>
                  </a:lnTo>
                  <a:lnTo>
                    <a:pt x="3555" y="723"/>
                  </a:lnTo>
                  <a:lnTo>
                    <a:pt x="3555" y="507"/>
                  </a:lnTo>
                  <a:lnTo>
                    <a:pt x="3480" y="396"/>
                  </a:lnTo>
                  <a:lnTo>
                    <a:pt x="3409" y="542"/>
                  </a:lnTo>
                  <a:lnTo>
                    <a:pt x="3409" y="652"/>
                  </a:lnTo>
                  <a:lnTo>
                    <a:pt x="3409" y="798"/>
                  </a:lnTo>
                  <a:lnTo>
                    <a:pt x="3409" y="943"/>
                  </a:lnTo>
                  <a:lnTo>
                    <a:pt x="3409" y="1124"/>
                  </a:lnTo>
                  <a:lnTo>
                    <a:pt x="3480" y="1271"/>
                  </a:lnTo>
                  <a:lnTo>
                    <a:pt x="3519" y="1376"/>
                  </a:lnTo>
                  <a:lnTo>
                    <a:pt x="3555" y="1487"/>
                  </a:lnTo>
                  <a:lnTo>
                    <a:pt x="3625" y="1667"/>
                  </a:lnTo>
                  <a:lnTo>
                    <a:pt x="3700" y="1742"/>
                  </a:lnTo>
                  <a:lnTo>
                    <a:pt x="3806" y="1848"/>
                  </a:lnTo>
                  <a:lnTo>
                    <a:pt x="3846" y="1923"/>
                  </a:lnTo>
                  <a:lnTo>
                    <a:pt x="3952" y="2064"/>
                  </a:lnTo>
                  <a:lnTo>
                    <a:pt x="4098" y="2174"/>
                  </a:lnTo>
                  <a:lnTo>
                    <a:pt x="4173" y="2249"/>
                  </a:lnTo>
                  <a:lnTo>
                    <a:pt x="4535" y="2285"/>
                  </a:lnTo>
                  <a:lnTo>
                    <a:pt x="4680" y="2249"/>
                  </a:lnTo>
                  <a:lnTo>
                    <a:pt x="4751" y="2174"/>
                  </a:lnTo>
                  <a:lnTo>
                    <a:pt x="4861" y="2064"/>
                  </a:lnTo>
                  <a:lnTo>
                    <a:pt x="4932" y="1923"/>
                  </a:lnTo>
                  <a:lnTo>
                    <a:pt x="4971" y="1848"/>
                  </a:lnTo>
                  <a:lnTo>
                    <a:pt x="5007" y="1742"/>
                  </a:lnTo>
                  <a:lnTo>
                    <a:pt x="5042" y="1667"/>
                  </a:lnTo>
                  <a:lnTo>
                    <a:pt x="5077" y="1557"/>
                  </a:lnTo>
                  <a:lnTo>
                    <a:pt x="5152" y="1376"/>
                  </a:lnTo>
                  <a:lnTo>
                    <a:pt x="5187" y="1231"/>
                  </a:lnTo>
                  <a:lnTo>
                    <a:pt x="5258" y="1049"/>
                  </a:lnTo>
                  <a:lnTo>
                    <a:pt x="5293" y="868"/>
                  </a:lnTo>
                  <a:lnTo>
                    <a:pt x="5293" y="723"/>
                  </a:lnTo>
                  <a:lnTo>
                    <a:pt x="5293" y="582"/>
                  </a:lnTo>
                  <a:lnTo>
                    <a:pt x="5293" y="471"/>
                  </a:lnTo>
                  <a:lnTo>
                    <a:pt x="5293" y="396"/>
                  </a:lnTo>
                  <a:lnTo>
                    <a:pt x="5187" y="361"/>
                  </a:lnTo>
                  <a:lnTo>
                    <a:pt x="4680" y="291"/>
                  </a:lnTo>
                  <a:lnTo>
                    <a:pt x="4279" y="291"/>
                  </a:lnTo>
                  <a:lnTo>
                    <a:pt x="3916" y="255"/>
                  </a:lnTo>
                  <a:lnTo>
                    <a:pt x="3771" y="255"/>
                  </a:lnTo>
                  <a:lnTo>
                    <a:pt x="3299" y="145"/>
                  </a:lnTo>
                  <a:lnTo>
                    <a:pt x="2721" y="35"/>
                  </a:lnTo>
                  <a:lnTo>
                    <a:pt x="2320" y="0"/>
                  </a:lnTo>
                  <a:lnTo>
                    <a:pt x="2179" y="0"/>
                  </a:lnTo>
                  <a:lnTo>
                    <a:pt x="2104" y="0"/>
                  </a:lnTo>
                  <a:lnTo>
                    <a:pt x="1923" y="35"/>
                  </a:lnTo>
                  <a:lnTo>
                    <a:pt x="1778" y="0"/>
                  </a:lnTo>
                  <a:lnTo>
                    <a:pt x="1667" y="0"/>
                  </a:lnTo>
                  <a:lnTo>
                    <a:pt x="1562" y="0"/>
                  </a:lnTo>
                  <a:lnTo>
                    <a:pt x="1487" y="0"/>
                  </a:lnTo>
                  <a:lnTo>
                    <a:pt x="943" y="0"/>
                  </a:lnTo>
                  <a:lnTo>
                    <a:pt x="401" y="0"/>
                  </a:lnTo>
                  <a:lnTo>
                    <a:pt x="35" y="35"/>
                  </a:lnTo>
                  <a:lnTo>
                    <a:pt x="0" y="110"/>
                  </a:lnTo>
                  <a:lnTo>
                    <a:pt x="74" y="216"/>
                  </a:lnTo>
                  <a:lnTo>
                    <a:pt x="308" y="149"/>
                  </a:lnTo>
                </a:path>
              </a:pathLst>
            </a:custGeom>
            <a:solidFill>
              <a:srgbClr val="eaeaea"/>
            </a:solidFill>
            <a:ln w="12600">
              <a:solidFill>
                <a:srgbClr val="eaeaea"/>
              </a:solidFill>
              <a:round/>
            </a:ln>
          </p:spPr>
        </p:sp>
        <p:sp>
          <p:nvSpPr>
            <p:cNvPr id="273" name="Freeform 7"/>
            <p:cNvSpPr/>
            <p:nvPr/>
          </p:nvSpPr>
          <p:spPr>
            <a:xfrm>
              <a:off x="5715000" y="2514600"/>
              <a:ext cx="1918440" cy="1450080"/>
            </a:xfrm>
            <a:custGeom>
              <a:avLst/>
              <a:gdLst/>
              <a:ahLst/>
              <a:rect l="0" t="0" r="r" b="b"/>
              <a:pathLst>
                <a:path w="5329" h="4028">
                  <a:moveTo>
                    <a:pt x="1058" y="635"/>
                  </a:moveTo>
                  <a:lnTo>
                    <a:pt x="1159" y="1124"/>
                  </a:lnTo>
                  <a:lnTo>
                    <a:pt x="1159" y="1561"/>
                  </a:lnTo>
                  <a:lnTo>
                    <a:pt x="1159" y="1671"/>
                  </a:lnTo>
                  <a:lnTo>
                    <a:pt x="1089" y="1852"/>
                  </a:lnTo>
                  <a:lnTo>
                    <a:pt x="1014" y="1997"/>
                  </a:lnTo>
                  <a:lnTo>
                    <a:pt x="908" y="2144"/>
                  </a:lnTo>
                  <a:lnTo>
                    <a:pt x="833" y="2214"/>
                  </a:lnTo>
                  <a:lnTo>
                    <a:pt x="762" y="2541"/>
                  </a:lnTo>
                  <a:lnTo>
                    <a:pt x="687" y="2541"/>
                  </a:lnTo>
                  <a:lnTo>
                    <a:pt x="542" y="2541"/>
                  </a:lnTo>
                  <a:lnTo>
                    <a:pt x="507" y="2541"/>
                  </a:lnTo>
                  <a:lnTo>
                    <a:pt x="436" y="2541"/>
                  </a:lnTo>
                  <a:lnTo>
                    <a:pt x="361" y="2541"/>
                  </a:lnTo>
                  <a:lnTo>
                    <a:pt x="291" y="2832"/>
                  </a:lnTo>
                  <a:lnTo>
                    <a:pt x="0" y="2902"/>
                  </a:lnTo>
                  <a:lnTo>
                    <a:pt x="0" y="2937"/>
                  </a:lnTo>
                  <a:lnTo>
                    <a:pt x="0" y="3012"/>
                  </a:lnTo>
                  <a:lnTo>
                    <a:pt x="0" y="3158"/>
                  </a:lnTo>
                  <a:lnTo>
                    <a:pt x="0" y="3264"/>
                  </a:lnTo>
                  <a:lnTo>
                    <a:pt x="0" y="3374"/>
                  </a:lnTo>
                  <a:lnTo>
                    <a:pt x="762" y="3519"/>
                  </a:lnTo>
                  <a:lnTo>
                    <a:pt x="868" y="3590"/>
                  </a:lnTo>
                  <a:lnTo>
                    <a:pt x="1305" y="3555"/>
                  </a:lnTo>
                  <a:lnTo>
                    <a:pt x="1667" y="3555"/>
                  </a:lnTo>
                  <a:lnTo>
                    <a:pt x="1742" y="3519"/>
                  </a:lnTo>
                  <a:lnTo>
                    <a:pt x="1923" y="3339"/>
                  </a:lnTo>
                  <a:lnTo>
                    <a:pt x="1994" y="3264"/>
                  </a:lnTo>
                  <a:lnTo>
                    <a:pt x="2069" y="3158"/>
                  </a:lnTo>
                  <a:lnTo>
                    <a:pt x="2069" y="3303"/>
                  </a:lnTo>
                  <a:lnTo>
                    <a:pt x="2069" y="3811"/>
                  </a:lnTo>
                  <a:lnTo>
                    <a:pt x="2069" y="3916"/>
                  </a:lnTo>
                  <a:lnTo>
                    <a:pt x="2104" y="3991"/>
                  </a:lnTo>
                  <a:lnTo>
                    <a:pt x="2249" y="4027"/>
                  </a:lnTo>
                  <a:lnTo>
                    <a:pt x="2355" y="4027"/>
                  </a:lnTo>
                  <a:lnTo>
                    <a:pt x="2466" y="4027"/>
                  </a:lnTo>
                  <a:lnTo>
                    <a:pt x="2611" y="4027"/>
                  </a:lnTo>
                  <a:lnTo>
                    <a:pt x="2757" y="4027"/>
                  </a:lnTo>
                  <a:lnTo>
                    <a:pt x="2902" y="3991"/>
                  </a:lnTo>
                  <a:lnTo>
                    <a:pt x="3771" y="3991"/>
                  </a:lnTo>
                  <a:lnTo>
                    <a:pt x="4279" y="3991"/>
                  </a:lnTo>
                  <a:lnTo>
                    <a:pt x="4641" y="3956"/>
                  </a:lnTo>
                  <a:lnTo>
                    <a:pt x="5002" y="3846"/>
                  </a:lnTo>
                  <a:lnTo>
                    <a:pt x="5112" y="3771"/>
                  </a:lnTo>
                  <a:lnTo>
                    <a:pt x="5223" y="3665"/>
                  </a:lnTo>
                  <a:lnTo>
                    <a:pt x="5293" y="3519"/>
                  </a:lnTo>
                  <a:lnTo>
                    <a:pt x="5328" y="3083"/>
                  </a:lnTo>
                  <a:lnTo>
                    <a:pt x="5328" y="2541"/>
                  </a:lnTo>
                  <a:lnTo>
                    <a:pt x="5223" y="2541"/>
                  </a:lnTo>
                  <a:lnTo>
                    <a:pt x="4861" y="2033"/>
                  </a:lnTo>
                  <a:lnTo>
                    <a:pt x="4495" y="1962"/>
                  </a:lnTo>
                  <a:lnTo>
                    <a:pt x="4349" y="1887"/>
                  </a:lnTo>
                  <a:lnTo>
                    <a:pt x="3987" y="1741"/>
                  </a:lnTo>
                  <a:lnTo>
                    <a:pt x="3480" y="1309"/>
                  </a:lnTo>
                  <a:lnTo>
                    <a:pt x="3334" y="1164"/>
                  </a:lnTo>
                  <a:lnTo>
                    <a:pt x="3299" y="1089"/>
                  </a:lnTo>
                  <a:lnTo>
                    <a:pt x="3228" y="727"/>
                  </a:lnTo>
                  <a:lnTo>
                    <a:pt x="3118" y="582"/>
                  </a:lnTo>
                  <a:lnTo>
                    <a:pt x="3083" y="436"/>
                  </a:lnTo>
                  <a:lnTo>
                    <a:pt x="3008" y="330"/>
                  </a:lnTo>
                  <a:lnTo>
                    <a:pt x="2973" y="185"/>
                  </a:lnTo>
                  <a:lnTo>
                    <a:pt x="2902" y="110"/>
                  </a:lnTo>
                  <a:lnTo>
                    <a:pt x="2752" y="0"/>
                  </a:lnTo>
                  <a:lnTo>
                    <a:pt x="1058" y="635"/>
                  </a:lnTo>
                </a:path>
              </a:pathLst>
            </a:custGeom>
            <a:gradFill rotWithShape="0">
              <a:gsLst>
                <a:gs pos="0">
                  <a:srgbClr val="d8d0a2"/>
                </a:gs>
                <a:gs pos="50000">
                  <a:srgbClr val="f7ed92"/>
                </a:gs>
                <a:gs pos="100000">
                  <a:srgbClr val="d8d0a2"/>
                </a:gs>
              </a:gsLst>
              <a:lin ang="0"/>
            </a:gradFill>
            <a:ln w="12600">
              <a:solidFill>
                <a:srgbClr val="eaeaea"/>
              </a:solidFill>
              <a:round/>
            </a:ln>
          </p:spPr>
        </p:sp>
        <p:sp>
          <p:nvSpPr>
            <p:cNvPr id="274" name="Ellipse 8"/>
            <p:cNvSpPr/>
            <p:nvPr/>
          </p:nvSpPr>
          <p:spPr>
            <a:xfrm>
              <a:off x="5181480" y="1752480"/>
              <a:ext cx="914400" cy="533520"/>
            </a:xfrm>
            <a:prstGeom prst="ellipse">
              <a:avLst/>
            </a:prstGeom>
            <a:gradFill rotWithShape="0">
              <a:gsLst>
                <a:gs pos="0">
                  <a:srgbClr val="6699ff"/>
                </a:gs>
                <a:gs pos="100000">
                  <a:srgbClr val="eaeaea"/>
                </a:gs>
              </a:gsLst>
              <a:path path="rect"/>
            </a:gradFill>
            <a:ln w="12600">
              <a:solidFill>
                <a:srgbClr val="00354e"/>
              </a:solidFill>
              <a:round/>
            </a:ln>
          </p:spPr>
        </p:sp>
        <p:sp>
          <p:nvSpPr>
            <p:cNvPr id="275" name="Ellipse 9"/>
            <p:cNvSpPr/>
            <p:nvPr/>
          </p:nvSpPr>
          <p:spPr>
            <a:xfrm>
              <a:off x="6553080" y="1828800"/>
              <a:ext cx="914400" cy="457200"/>
            </a:xfrm>
            <a:prstGeom prst="ellipse">
              <a:avLst/>
            </a:prstGeom>
            <a:gradFill rotWithShape="0">
              <a:gsLst>
                <a:gs pos="0">
                  <a:srgbClr val="6699ff"/>
                </a:gs>
                <a:gs pos="100000">
                  <a:srgbClr val="eaeaea"/>
                </a:gs>
              </a:gsLst>
              <a:path path="rect"/>
            </a:gradFill>
            <a:ln w="12600">
              <a:solidFill>
                <a:srgbClr val="00354e"/>
              </a:solidFill>
              <a:round/>
            </a:ln>
          </p:spPr>
        </p:sp>
      </p:grpSp>
      <p:grpSp>
        <p:nvGrpSpPr>
          <p:cNvPr id="276" name="Group 10"/>
          <p:cNvGrpSpPr/>
          <p:nvPr/>
        </p:nvGrpSpPr>
        <p:grpSpPr>
          <a:xfrm>
            <a:off x="4343400" y="1447920"/>
            <a:ext cx="4038480" cy="5181480"/>
            <a:chOff x="4343400" y="1447920"/>
            <a:chExt cx="4038480" cy="5181480"/>
          </a:xfrm>
        </p:grpSpPr>
        <p:sp>
          <p:nvSpPr>
            <p:cNvPr id="277" name="Ellipse 11"/>
            <p:cNvSpPr/>
            <p:nvPr/>
          </p:nvSpPr>
          <p:spPr>
            <a:xfrm>
              <a:off x="4343400" y="1447920"/>
              <a:ext cx="4038480" cy="5181480"/>
            </a:xfrm>
            <a:prstGeom prst="ellipse">
              <a:avLst/>
            </a:prstGeom>
            <a:gradFill rotWithShape="0">
              <a:gsLst>
                <a:gs pos="0">
                  <a:srgbClr val="026f6b"/>
                </a:gs>
                <a:gs pos="100000">
                  <a:srgbClr val="ccffcc"/>
                </a:gs>
              </a:gsLst>
              <a:path path="rect"/>
            </a:gradFill>
            <a:ln w="12600">
              <a:solidFill>
                <a:srgbClr val="eaeaea"/>
              </a:solidFill>
              <a:round/>
            </a:ln>
          </p:spPr>
        </p:sp>
        <p:sp>
          <p:nvSpPr>
            <p:cNvPr id="278" name="Freeform 12"/>
            <p:cNvSpPr/>
            <p:nvPr/>
          </p:nvSpPr>
          <p:spPr>
            <a:xfrm>
              <a:off x="4435560" y="4041720"/>
              <a:ext cx="3367800" cy="2401200"/>
            </a:xfrm>
            <a:custGeom>
              <a:avLst/>
              <a:gdLst/>
              <a:ahLst/>
              <a:rect l="0" t="0" r="r" b="b"/>
              <a:pathLst>
                <a:path w="9355" h="6670">
                  <a:moveTo>
                    <a:pt x="590" y="2532"/>
                  </a:moveTo>
                  <a:lnTo>
                    <a:pt x="652" y="2792"/>
                  </a:lnTo>
                  <a:lnTo>
                    <a:pt x="727" y="2937"/>
                  </a:lnTo>
                  <a:lnTo>
                    <a:pt x="762" y="3083"/>
                  </a:lnTo>
                  <a:lnTo>
                    <a:pt x="833" y="3228"/>
                  </a:lnTo>
                  <a:lnTo>
                    <a:pt x="873" y="3334"/>
                  </a:lnTo>
                  <a:lnTo>
                    <a:pt x="943" y="3480"/>
                  </a:lnTo>
                  <a:lnTo>
                    <a:pt x="1053" y="3841"/>
                  </a:lnTo>
                  <a:lnTo>
                    <a:pt x="1124" y="3987"/>
                  </a:lnTo>
                  <a:lnTo>
                    <a:pt x="1199" y="4097"/>
                  </a:lnTo>
                  <a:lnTo>
                    <a:pt x="1270" y="4207"/>
                  </a:lnTo>
                  <a:lnTo>
                    <a:pt x="1344" y="4313"/>
                  </a:lnTo>
                  <a:lnTo>
                    <a:pt x="1415" y="4423"/>
                  </a:lnTo>
                  <a:lnTo>
                    <a:pt x="1596" y="4604"/>
                  </a:lnTo>
                  <a:lnTo>
                    <a:pt x="1671" y="4640"/>
                  </a:lnTo>
                  <a:lnTo>
                    <a:pt x="1741" y="4714"/>
                  </a:lnTo>
                  <a:lnTo>
                    <a:pt x="1852" y="4820"/>
                  </a:lnTo>
                  <a:lnTo>
                    <a:pt x="1922" y="4895"/>
                  </a:lnTo>
                  <a:lnTo>
                    <a:pt x="2032" y="5001"/>
                  </a:lnTo>
                  <a:lnTo>
                    <a:pt x="2178" y="5148"/>
                  </a:lnTo>
                  <a:lnTo>
                    <a:pt x="2319" y="5258"/>
                  </a:lnTo>
                  <a:lnTo>
                    <a:pt x="2465" y="5439"/>
                  </a:lnTo>
                  <a:lnTo>
                    <a:pt x="2610" y="5509"/>
                  </a:lnTo>
                  <a:lnTo>
                    <a:pt x="2720" y="5655"/>
                  </a:lnTo>
                  <a:lnTo>
                    <a:pt x="2866" y="5730"/>
                  </a:lnTo>
                  <a:lnTo>
                    <a:pt x="2972" y="5800"/>
                  </a:lnTo>
                  <a:lnTo>
                    <a:pt x="3082" y="5875"/>
                  </a:lnTo>
                  <a:lnTo>
                    <a:pt x="3192" y="5946"/>
                  </a:lnTo>
                  <a:lnTo>
                    <a:pt x="3915" y="6091"/>
                  </a:lnTo>
                  <a:lnTo>
                    <a:pt x="4352" y="6162"/>
                  </a:lnTo>
                  <a:lnTo>
                    <a:pt x="4533" y="6202"/>
                  </a:lnTo>
                  <a:lnTo>
                    <a:pt x="4643" y="6202"/>
                  </a:lnTo>
                  <a:lnTo>
                    <a:pt x="5041" y="6202"/>
                  </a:lnTo>
                  <a:lnTo>
                    <a:pt x="5477" y="6237"/>
                  </a:lnTo>
                  <a:lnTo>
                    <a:pt x="5910" y="6307"/>
                  </a:lnTo>
                  <a:lnTo>
                    <a:pt x="6020" y="6453"/>
                  </a:lnTo>
                  <a:lnTo>
                    <a:pt x="6130" y="6528"/>
                  </a:lnTo>
                  <a:lnTo>
                    <a:pt x="6853" y="6598"/>
                  </a:lnTo>
                  <a:lnTo>
                    <a:pt x="7581" y="6669"/>
                  </a:lnTo>
                  <a:lnTo>
                    <a:pt x="7687" y="6669"/>
                  </a:lnTo>
                  <a:lnTo>
                    <a:pt x="7797" y="6669"/>
                  </a:lnTo>
                  <a:lnTo>
                    <a:pt x="7903" y="6598"/>
                  </a:lnTo>
                  <a:lnTo>
                    <a:pt x="8013" y="6563"/>
                  </a:lnTo>
                  <a:lnTo>
                    <a:pt x="8158" y="6382"/>
                  </a:lnTo>
                  <a:lnTo>
                    <a:pt x="8269" y="6272"/>
                  </a:lnTo>
                  <a:lnTo>
                    <a:pt x="8414" y="5836"/>
                  </a:lnTo>
                  <a:lnTo>
                    <a:pt x="8520" y="5690"/>
                  </a:lnTo>
                  <a:lnTo>
                    <a:pt x="8630" y="5619"/>
                  </a:lnTo>
                  <a:lnTo>
                    <a:pt x="8666" y="5509"/>
                  </a:lnTo>
                  <a:lnTo>
                    <a:pt x="8741" y="5439"/>
                  </a:lnTo>
                  <a:lnTo>
                    <a:pt x="8811" y="5328"/>
                  </a:lnTo>
                  <a:lnTo>
                    <a:pt x="8846" y="5183"/>
                  </a:lnTo>
                  <a:lnTo>
                    <a:pt x="8921" y="5077"/>
                  </a:lnTo>
                  <a:lnTo>
                    <a:pt x="8992" y="4966"/>
                  </a:lnTo>
                  <a:lnTo>
                    <a:pt x="9067" y="4785"/>
                  </a:lnTo>
                  <a:lnTo>
                    <a:pt x="9102" y="4675"/>
                  </a:lnTo>
                  <a:lnTo>
                    <a:pt x="9137" y="4569"/>
                  </a:lnTo>
                  <a:lnTo>
                    <a:pt x="9173" y="4423"/>
                  </a:lnTo>
                  <a:lnTo>
                    <a:pt x="9208" y="4348"/>
                  </a:lnTo>
                  <a:lnTo>
                    <a:pt x="9248" y="4243"/>
                  </a:lnTo>
                  <a:lnTo>
                    <a:pt x="9248" y="3806"/>
                  </a:lnTo>
                  <a:lnTo>
                    <a:pt x="9283" y="3700"/>
                  </a:lnTo>
                  <a:lnTo>
                    <a:pt x="9283" y="3555"/>
                  </a:lnTo>
                  <a:lnTo>
                    <a:pt x="9318" y="3480"/>
                  </a:lnTo>
                  <a:lnTo>
                    <a:pt x="9318" y="3374"/>
                  </a:lnTo>
                  <a:lnTo>
                    <a:pt x="9318" y="3228"/>
                  </a:lnTo>
                  <a:lnTo>
                    <a:pt x="9318" y="3153"/>
                  </a:lnTo>
                  <a:lnTo>
                    <a:pt x="9318" y="3048"/>
                  </a:lnTo>
                  <a:lnTo>
                    <a:pt x="9318" y="2937"/>
                  </a:lnTo>
                  <a:lnTo>
                    <a:pt x="9318" y="2862"/>
                  </a:lnTo>
                  <a:lnTo>
                    <a:pt x="9318" y="2721"/>
                  </a:lnTo>
                  <a:lnTo>
                    <a:pt x="9318" y="2646"/>
                  </a:lnTo>
                  <a:lnTo>
                    <a:pt x="9318" y="2501"/>
                  </a:lnTo>
                  <a:lnTo>
                    <a:pt x="9318" y="2355"/>
                  </a:lnTo>
                  <a:lnTo>
                    <a:pt x="9318" y="2214"/>
                  </a:lnTo>
                  <a:lnTo>
                    <a:pt x="9318" y="2139"/>
                  </a:lnTo>
                  <a:lnTo>
                    <a:pt x="9318" y="1923"/>
                  </a:lnTo>
                  <a:lnTo>
                    <a:pt x="9318" y="1848"/>
                  </a:lnTo>
                  <a:lnTo>
                    <a:pt x="9354" y="1707"/>
                  </a:lnTo>
                  <a:lnTo>
                    <a:pt x="9354" y="1631"/>
                  </a:lnTo>
                  <a:lnTo>
                    <a:pt x="9354" y="1486"/>
                  </a:lnTo>
                  <a:lnTo>
                    <a:pt x="9354" y="1340"/>
                  </a:lnTo>
                  <a:lnTo>
                    <a:pt x="9208" y="1340"/>
                  </a:lnTo>
                  <a:lnTo>
                    <a:pt x="8414" y="1270"/>
                  </a:lnTo>
                  <a:lnTo>
                    <a:pt x="8339" y="1270"/>
                  </a:lnTo>
                  <a:lnTo>
                    <a:pt x="7616" y="1270"/>
                  </a:lnTo>
                  <a:lnTo>
                    <a:pt x="7034" y="1270"/>
                  </a:lnTo>
                  <a:lnTo>
                    <a:pt x="6928" y="1270"/>
                  </a:lnTo>
                  <a:lnTo>
                    <a:pt x="6818" y="1305"/>
                  </a:lnTo>
                  <a:lnTo>
                    <a:pt x="6637" y="1415"/>
                  </a:lnTo>
                  <a:lnTo>
                    <a:pt x="6527" y="1450"/>
                  </a:lnTo>
                  <a:lnTo>
                    <a:pt x="6456" y="1561"/>
                  </a:lnTo>
                  <a:lnTo>
                    <a:pt x="6346" y="1631"/>
                  </a:lnTo>
                  <a:lnTo>
                    <a:pt x="5949" y="1270"/>
                  </a:lnTo>
                  <a:lnTo>
                    <a:pt x="5583" y="833"/>
                  </a:lnTo>
                  <a:lnTo>
                    <a:pt x="5222" y="471"/>
                  </a:lnTo>
                  <a:lnTo>
                    <a:pt x="5041" y="326"/>
                  </a:lnTo>
                  <a:lnTo>
                    <a:pt x="4860" y="180"/>
                  </a:lnTo>
                  <a:lnTo>
                    <a:pt x="4714" y="110"/>
                  </a:lnTo>
                  <a:lnTo>
                    <a:pt x="4568" y="35"/>
                  </a:lnTo>
                  <a:lnTo>
                    <a:pt x="4206" y="35"/>
                  </a:lnTo>
                  <a:lnTo>
                    <a:pt x="3554" y="0"/>
                  </a:lnTo>
                  <a:lnTo>
                    <a:pt x="2972" y="0"/>
                  </a:lnTo>
                  <a:lnTo>
                    <a:pt x="2831" y="0"/>
                  </a:lnTo>
                  <a:lnTo>
                    <a:pt x="2465" y="0"/>
                  </a:lnTo>
                  <a:lnTo>
                    <a:pt x="2319" y="0"/>
                  </a:lnTo>
                  <a:lnTo>
                    <a:pt x="2178" y="145"/>
                  </a:lnTo>
                  <a:lnTo>
                    <a:pt x="1741" y="180"/>
                  </a:lnTo>
                  <a:lnTo>
                    <a:pt x="1596" y="291"/>
                  </a:lnTo>
                  <a:lnTo>
                    <a:pt x="1234" y="326"/>
                  </a:lnTo>
                  <a:lnTo>
                    <a:pt x="873" y="401"/>
                  </a:lnTo>
                  <a:lnTo>
                    <a:pt x="727" y="471"/>
                  </a:lnTo>
                  <a:lnTo>
                    <a:pt x="291" y="546"/>
                  </a:lnTo>
                  <a:lnTo>
                    <a:pt x="180" y="617"/>
                  </a:lnTo>
                  <a:lnTo>
                    <a:pt x="74" y="687"/>
                  </a:lnTo>
                  <a:lnTo>
                    <a:pt x="39" y="762"/>
                  </a:lnTo>
                  <a:lnTo>
                    <a:pt x="0" y="978"/>
                  </a:lnTo>
                  <a:lnTo>
                    <a:pt x="0" y="1124"/>
                  </a:lnTo>
                  <a:lnTo>
                    <a:pt x="39" y="1561"/>
                  </a:lnTo>
                  <a:lnTo>
                    <a:pt x="110" y="1923"/>
                  </a:lnTo>
                  <a:lnTo>
                    <a:pt x="180" y="2029"/>
                  </a:lnTo>
                  <a:lnTo>
                    <a:pt x="220" y="2104"/>
                  </a:lnTo>
                  <a:lnTo>
                    <a:pt x="326" y="2249"/>
                  </a:lnTo>
                  <a:lnTo>
                    <a:pt x="366" y="2355"/>
                  </a:lnTo>
                  <a:lnTo>
                    <a:pt x="401" y="2430"/>
                  </a:lnTo>
                  <a:lnTo>
                    <a:pt x="507" y="2827"/>
                  </a:lnTo>
                  <a:lnTo>
                    <a:pt x="507" y="2902"/>
                  </a:lnTo>
                  <a:lnTo>
                    <a:pt x="582" y="2973"/>
                  </a:lnTo>
                  <a:lnTo>
                    <a:pt x="617" y="3048"/>
                  </a:lnTo>
                  <a:lnTo>
                    <a:pt x="617" y="2973"/>
                  </a:lnTo>
                  <a:lnTo>
                    <a:pt x="590" y="2955"/>
                  </a:lnTo>
                  <a:lnTo>
                    <a:pt x="590" y="2532"/>
                  </a:lnTo>
                </a:path>
              </a:pathLst>
            </a:custGeom>
            <a:solidFill>
              <a:srgbClr val="ccccff"/>
            </a:solidFill>
            <a:ln w="12600">
              <a:solidFill>
                <a:srgbClr val="eaeaea"/>
              </a:solidFill>
              <a:round/>
            </a:ln>
          </p:spPr>
        </p:sp>
        <p:sp>
          <p:nvSpPr>
            <p:cNvPr id="279" name="Freeform 13"/>
            <p:cNvSpPr/>
            <p:nvPr/>
          </p:nvSpPr>
          <p:spPr>
            <a:xfrm>
              <a:off x="5022720" y="4786200"/>
              <a:ext cx="2375640" cy="1500840"/>
            </a:xfrm>
            <a:custGeom>
              <a:avLst/>
              <a:gdLst/>
              <a:ahLst/>
              <a:rect l="0" t="0" r="r" b="b"/>
              <a:pathLst>
                <a:path w="6599" h="4169">
                  <a:moveTo>
                    <a:pt x="2346" y="2792"/>
                  </a:moveTo>
                  <a:lnTo>
                    <a:pt x="2792" y="3370"/>
                  </a:lnTo>
                  <a:lnTo>
                    <a:pt x="3665" y="3877"/>
                  </a:lnTo>
                  <a:lnTo>
                    <a:pt x="4172" y="4022"/>
                  </a:lnTo>
                  <a:lnTo>
                    <a:pt x="4604" y="4132"/>
                  </a:lnTo>
                  <a:lnTo>
                    <a:pt x="5042" y="4168"/>
                  </a:lnTo>
                  <a:lnTo>
                    <a:pt x="5403" y="4168"/>
                  </a:lnTo>
                  <a:lnTo>
                    <a:pt x="5765" y="4132"/>
                  </a:lnTo>
                  <a:lnTo>
                    <a:pt x="6131" y="4057"/>
                  </a:lnTo>
                  <a:lnTo>
                    <a:pt x="6272" y="3696"/>
                  </a:lnTo>
                  <a:lnTo>
                    <a:pt x="6382" y="3334"/>
                  </a:lnTo>
                  <a:lnTo>
                    <a:pt x="6457" y="2973"/>
                  </a:lnTo>
                  <a:lnTo>
                    <a:pt x="6493" y="2607"/>
                  </a:lnTo>
                  <a:lnTo>
                    <a:pt x="6493" y="2245"/>
                  </a:lnTo>
                  <a:lnTo>
                    <a:pt x="6493" y="1882"/>
                  </a:lnTo>
                  <a:lnTo>
                    <a:pt x="6528" y="1521"/>
                  </a:lnTo>
                  <a:lnTo>
                    <a:pt x="6528" y="1084"/>
                  </a:lnTo>
                  <a:lnTo>
                    <a:pt x="6563" y="723"/>
                  </a:lnTo>
                  <a:lnTo>
                    <a:pt x="6598" y="361"/>
                  </a:lnTo>
                  <a:lnTo>
                    <a:pt x="6598" y="216"/>
                  </a:lnTo>
                  <a:lnTo>
                    <a:pt x="6021" y="105"/>
                  </a:lnTo>
                  <a:lnTo>
                    <a:pt x="5659" y="105"/>
                  </a:lnTo>
                  <a:lnTo>
                    <a:pt x="5514" y="105"/>
                  </a:lnTo>
                  <a:lnTo>
                    <a:pt x="5007" y="105"/>
                  </a:lnTo>
                  <a:lnTo>
                    <a:pt x="4644" y="105"/>
                  </a:lnTo>
                  <a:lnTo>
                    <a:pt x="4278" y="105"/>
                  </a:lnTo>
                  <a:lnTo>
                    <a:pt x="4132" y="105"/>
                  </a:lnTo>
                  <a:lnTo>
                    <a:pt x="3991" y="105"/>
                  </a:lnTo>
                  <a:lnTo>
                    <a:pt x="3846" y="105"/>
                  </a:lnTo>
                  <a:lnTo>
                    <a:pt x="3736" y="105"/>
                  </a:lnTo>
                  <a:lnTo>
                    <a:pt x="3625" y="105"/>
                  </a:lnTo>
                  <a:lnTo>
                    <a:pt x="3519" y="105"/>
                  </a:lnTo>
                  <a:lnTo>
                    <a:pt x="3444" y="105"/>
                  </a:lnTo>
                  <a:lnTo>
                    <a:pt x="3339" y="105"/>
                  </a:lnTo>
                  <a:lnTo>
                    <a:pt x="3193" y="105"/>
                  </a:lnTo>
                  <a:lnTo>
                    <a:pt x="2757" y="105"/>
                  </a:lnTo>
                  <a:lnTo>
                    <a:pt x="2249" y="105"/>
                  </a:lnTo>
                  <a:lnTo>
                    <a:pt x="1923" y="105"/>
                  </a:lnTo>
                  <a:lnTo>
                    <a:pt x="1380" y="70"/>
                  </a:lnTo>
                  <a:lnTo>
                    <a:pt x="1305" y="70"/>
                  </a:lnTo>
                  <a:lnTo>
                    <a:pt x="1199" y="70"/>
                  </a:lnTo>
                  <a:lnTo>
                    <a:pt x="652" y="0"/>
                  </a:lnTo>
                  <a:lnTo>
                    <a:pt x="145" y="0"/>
                  </a:lnTo>
                  <a:lnTo>
                    <a:pt x="0" y="70"/>
                  </a:lnTo>
                  <a:lnTo>
                    <a:pt x="0" y="507"/>
                  </a:lnTo>
                  <a:lnTo>
                    <a:pt x="0" y="652"/>
                  </a:lnTo>
                  <a:lnTo>
                    <a:pt x="74" y="1084"/>
                  </a:lnTo>
                  <a:lnTo>
                    <a:pt x="180" y="1230"/>
                  </a:lnTo>
                  <a:lnTo>
                    <a:pt x="291" y="1375"/>
                  </a:lnTo>
                  <a:lnTo>
                    <a:pt x="401" y="1486"/>
                  </a:lnTo>
                  <a:lnTo>
                    <a:pt x="507" y="1521"/>
                  </a:lnTo>
                  <a:lnTo>
                    <a:pt x="617" y="1591"/>
                  </a:lnTo>
                  <a:lnTo>
                    <a:pt x="798" y="1666"/>
                  </a:lnTo>
                  <a:lnTo>
                    <a:pt x="908" y="1772"/>
                  </a:lnTo>
                  <a:lnTo>
                    <a:pt x="1014" y="1847"/>
                  </a:lnTo>
                  <a:lnTo>
                    <a:pt x="1089" y="1953"/>
                  </a:lnTo>
                  <a:lnTo>
                    <a:pt x="1199" y="2028"/>
                  </a:lnTo>
                  <a:lnTo>
                    <a:pt x="1270" y="2139"/>
                  </a:lnTo>
                  <a:lnTo>
                    <a:pt x="1380" y="2245"/>
                  </a:lnTo>
                  <a:lnTo>
                    <a:pt x="1450" y="2320"/>
                  </a:lnTo>
                  <a:lnTo>
                    <a:pt x="1561" y="2426"/>
                  </a:lnTo>
                  <a:lnTo>
                    <a:pt x="1631" y="2501"/>
                  </a:lnTo>
                  <a:lnTo>
                    <a:pt x="1923" y="2536"/>
                  </a:lnTo>
                  <a:lnTo>
                    <a:pt x="1923" y="2646"/>
                  </a:lnTo>
                  <a:lnTo>
                    <a:pt x="2466" y="3008"/>
                  </a:lnTo>
                  <a:lnTo>
                    <a:pt x="2576" y="3078"/>
                  </a:lnTo>
                  <a:lnTo>
                    <a:pt x="2558" y="3004"/>
                  </a:lnTo>
                  <a:lnTo>
                    <a:pt x="2346" y="2792"/>
                  </a:lnTo>
                </a:path>
              </a:pathLst>
            </a:custGeom>
            <a:solidFill>
              <a:srgbClr val="00354e"/>
            </a:solidFill>
            <a:ln w="12600">
              <a:solidFill>
                <a:srgbClr val="eaeaea"/>
              </a:solidFill>
              <a:round/>
            </a:ln>
          </p:spPr>
        </p:sp>
        <p:sp>
          <p:nvSpPr>
            <p:cNvPr id="280" name="Freeform 14"/>
            <p:cNvSpPr/>
            <p:nvPr/>
          </p:nvSpPr>
          <p:spPr>
            <a:xfrm>
              <a:off x="5375160" y="4746600"/>
              <a:ext cx="1905840" cy="822960"/>
            </a:xfrm>
            <a:custGeom>
              <a:avLst/>
              <a:gdLst/>
              <a:ahLst/>
              <a:rect l="0" t="0" r="r" b="b"/>
              <a:pathLst>
                <a:path w="5294" h="2286">
                  <a:moveTo>
                    <a:pt x="308" y="149"/>
                  </a:moveTo>
                  <a:lnTo>
                    <a:pt x="401" y="507"/>
                  </a:lnTo>
                  <a:lnTo>
                    <a:pt x="436" y="617"/>
                  </a:lnTo>
                  <a:lnTo>
                    <a:pt x="471" y="833"/>
                  </a:lnTo>
                  <a:lnTo>
                    <a:pt x="546" y="978"/>
                  </a:lnTo>
                  <a:lnTo>
                    <a:pt x="582" y="1124"/>
                  </a:lnTo>
                  <a:lnTo>
                    <a:pt x="652" y="1271"/>
                  </a:lnTo>
                  <a:lnTo>
                    <a:pt x="943" y="1632"/>
                  </a:lnTo>
                  <a:lnTo>
                    <a:pt x="943" y="1778"/>
                  </a:lnTo>
                  <a:lnTo>
                    <a:pt x="943" y="1883"/>
                  </a:lnTo>
                  <a:lnTo>
                    <a:pt x="943" y="1994"/>
                  </a:lnTo>
                  <a:lnTo>
                    <a:pt x="1234" y="2029"/>
                  </a:lnTo>
                  <a:lnTo>
                    <a:pt x="1341" y="2064"/>
                  </a:lnTo>
                  <a:lnTo>
                    <a:pt x="1416" y="2064"/>
                  </a:lnTo>
                  <a:lnTo>
                    <a:pt x="1526" y="2064"/>
                  </a:lnTo>
                  <a:lnTo>
                    <a:pt x="1707" y="2029"/>
                  </a:lnTo>
                  <a:lnTo>
                    <a:pt x="1813" y="1994"/>
                  </a:lnTo>
                  <a:lnTo>
                    <a:pt x="1888" y="1923"/>
                  </a:lnTo>
                  <a:lnTo>
                    <a:pt x="2320" y="1742"/>
                  </a:lnTo>
                  <a:lnTo>
                    <a:pt x="2757" y="1597"/>
                  </a:lnTo>
                  <a:lnTo>
                    <a:pt x="2867" y="1522"/>
                  </a:lnTo>
                  <a:lnTo>
                    <a:pt x="2973" y="1451"/>
                  </a:lnTo>
                  <a:lnTo>
                    <a:pt x="3083" y="1306"/>
                  </a:lnTo>
                  <a:lnTo>
                    <a:pt x="3228" y="1196"/>
                  </a:lnTo>
                  <a:lnTo>
                    <a:pt x="3374" y="1089"/>
                  </a:lnTo>
                  <a:lnTo>
                    <a:pt x="3480" y="978"/>
                  </a:lnTo>
                  <a:lnTo>
                    <a:pt x="3519" y="868"/>
                  </a:lnTo>
                  <a:lnTo>
                    <a:pt x="3555" y="723"/>
                  </a:lnTo>
                  <a:lnTo>
                    <a:pt x="3555" y="507"/>
                  </a:lnTo>
                  <a:lnTo>
                    <a:pt x="3480" y="396"/>
                  </a:lnTo>
                  <a:lnTo>
                    <a:pt x="3409" y="542"/>
                  </a:lnTo>
                  <a:lnTo>
                    <a:pt x="3409" y="652"/>
                  </a:lnTo>
                  <a:lnTo>
                    <a:pt x="3409" y="798"/>
                  </a:lnTo>
                  <a:lnTo>
                    <a:pt x="3409" y="943"/>
                  </a:lnTo>
                  <a:lnTo>
                    <a:pt x="3409" y="1124"/>
                  </a:lnTo>
                  <a:lnTo>
                    <a:pt x="3480" y="1271"/>
                  </a:lnTo>
                  <a:lnTo>
                    <a:pt x="3519" y="1376"/>
                  </a:lnTo>
                  <a:lnTo>
                    <a:pt x="3555" y="1487"/>
                  </a:lnTo>
                  <a:lnTo>
                    <a:pt x="3625" y="1667"/>
                  </a:lnTo>
                  <a:lnTo>
                    <a:pt x="3700" y="1742"/>
                  </a:lnTo>
                  <a:lnTo>
                    <a:pt x="3806" y="1848"/>
                  </a:lnTo>
                  <a:lnTo>
                    <a:pt x="3846" y="1923"/>
                  </a:lnTo>
                  <a:lnTo>
                    <a:pt x="3952" y="2064"/>
                  </a:lnTo>
                  <a:lnTo>
                    <a:pt x="4098" y="2174"/>
                  </a:lnTo>
                  <a:lnTo>
                    <a:pt x="4173" y="2249"/>
                  </a:lnTo>
                  <a:lnTo>
                    <a:pt x="4535" y="2285"/>
                  </a:lnTo>
                  <a:lnTo>
                    <a:pt x="4680" y="2249"/>
                  </a:lnTo>
                  <a:lnTo>
                    <a:pt x="4751" y="2174"/>
                  </a:lnTo>
                  <a:lnTo>
                    <a:pt x="4861" y="2064"/>
                  </a:lnTo>
                  <a:lnTo>
                    <a:pt x="4932" y="1923"/>
                  </a:lnTo>
                  <a:lnTo>
                    <a:pt x="4971" y="1848"/>
                  </a:lnTo>
                  <a:lnTo>
                    <a:pt x="5007" y="1742"/>
                  </a:lnTo>
                  <a:lnTo>
                    <a:pt x="5042" y="1667"/>
                  </a:lnTo>
                  <a:lnTo>
                    <a:pt x="5077" y="1557"/>
                  </a:lnTo>
                  <a:lnTo>
                    <a:pt x="5152" y="1376"/>
                  </a:lnTo>
                  <a:lnTo>
                    <a:pt x="5187" y="1231"/>
                  </a:lnTo>
                  <a:lnTo>
                    <a:pt x="5258" y="1049"/>
                  </a:lnTo>
                  <a:lnTo>
                    <a:pt x="5293" y="868"/>
                  </a:lnTo>
                  <a:lnTo>
                    <a:pt x="5293" y="723"/>
                  </a:lnTo>
                  <a:lnTo>
                    <a:pt x="5293" y="582"/>
                  </a:lnTo>
                  <a:lnTo>
                    <a:pt x="5293" y="471"/>
                  </a:lnTo>
                  <a:lnTo>
                    <a:pt x="5293" y="396"/>
                  </a:lnTo>
                  <a:lnTo>
                    <a:pt x="5187" y="361"/>
                  </a:lnTo>
                  <a:lnTo>
                    <a:pt x="4680" y="291"/>
                  </a:lnTo>
                  <a:lnTo>
                    <a:pt x="4279" y="291"/>
                  </a:lnTo>
                  <a:lnTo>
                    <a:pt x="3916" y="255"/>
                  </a:lnTo>
                  <a:lnTo>
                    <a:pt x="3771" y="255"/>
                  </a:lnTo>
                  <a:lnTo>
                    <a:pt x="3299" y="145"/>
                  </a:lnTo>
                  <a:lnTo>
                    <a:pt x="2721" y="35"/>
                  </a:lnTo>
                  <a:lnTo>
                    <a:pt x="2320" y="0"/>
                  </a:lnTo>
                  <a:lnTo>
                    <a:pt x="2179" y="0"/>
                  </a:lnTo>
                  <a:lnTo>
                    <a:pt x="2104" y="0"/>
                  </a:lnTo>
                  <a:lnTo>
                    <a:pt x="1923" y="35"/>
                  </a:lnTo>
                  <a:lnTo>
                    <a:pt x="1778" y="0"/>
                  </a:lnTo>
                  <a:lnTo>
                    <a:pt x="1667" y="0"/>
                  </a:lnTo>
                  <a:lnTo>
                    <a:pt x="1562" y="0"/>
                  </a:lnTo>
                  <a:lnTo>
                    <a:pt x="1487" y="0"/>
                  </a:lnTo>
                  <a:lnTo>
                    <a:pt x="943" y="0"/>
                  </a:lnTo>
                  <a:lnTo>
                    <a:pt x="401" y="0"/>
                  </a:lnTo>
                  <a:lnTo>
                    <a:pt x="35" y="35"/>
                  </a:lnTo>
                  <a:lnTo>
                    <a:pt x="0" y="110"/>
                  </a:lnTo>
                  <a:lnTo>
                    <a:pt x="74" y="216"/>
                  </a:lnTo>
                  <a:lnTo>
                    <a:pt x="308" y="149"/>
                  </a:lnTo>
                </a:path>
              </a:pathLst>
            </a:custGeom>
            <a:solidFill>
              <a:srgbClr val="eaeaea"/>
            </a:solidFill>
            <a:ln w="12600">
              <a:solidFill>
                <a:srgbClr val="eaeaea"/>
              </a:solidFill>
              <a:round/>
            </a:ln>
          </p:spPr>
        </p:sp>
        <p:sp>
          <p:nvSpPr>
            <p:cNvPr id="281" name="Freeform 15"/>
            <p:cNvSpPr/>
            <p:nvPr/>
          </p:nvSpPr>
          <p:spPr>
            <a:xfrm>
              <a:off x="5715000" y="2514600"/>
              <a:ext cx="1918440" cy="1450080"/>
            </a:xfrm>
            <a:custGeom>
              <a:avLst/>
              <a:gdLst/>
              <a:ahLst/>
              <a:rect l="0" t="0" r="r" b="b"/>
              <a:pathLst>
                <a:path w="5329" h="4028">
                  <a:moveTo>
                    <a:pt x="1058" y="635"/>
                  </a:moveTo>
                  <a:lnTo>
                    <a:pt x="1159" y="1124"/>
                  </a:lnTo>
                  <a:lnTo>
                    <a:pt x="1159" y="1561"/>
                  </a:lnTo>
                  <a:lnTo>
                    <a:pt x="1159" y="1671"/>
                  </a:lnTo>
                  <a:lnTo>
                    <a:pt x="1089" y="1852"/>
                  </a:lnTo>
                  <a:lnTo>
                    <a:pt x="1014" y="1997"/>
                  </a:lnTo>
                  <a:lnTo>
                    <a:pt x="908" y="2144"/>
                  </a:lnTo>
                  <a:lnTo>
                    <a:pt x="833" y="2214"/>
                  </a:lnTo>
                  <a:lnTo>
                    <a:pt x="762" y="2541"/>
                  </a:lnTo>
                  <a:lnTo>
                    <a:pt x="687" y="2541"/>
                  </a:lnTo>
                  <a:lnTo>
                    <a:pt x="542" y="2541"/>
                  </a:lnTo>
                  <a:lnTo>
                    <a:pt x="507" y="2541"/>
                  </a:lnTo>
                  <a:lnTo>
                    <a:pt x="436" y="2541"/>
                  </a:lnTo>
                  <a:lnTo>
                    <a:pt x="361" y="2541"/>
                  </a:lnTo>
                  <a:lnTo>
                    <a:pt x="291" y="2832"/>
                  </a:lnTo>
                  <a:lnTo>
                    <a:pt x="0" y="2902"/>
                  </a:lnTo>
                  <a:lnTo>
                    <a:pt x="0" y="2937"/>
                  </a:lnTo>
                  <a:lnTo>
                    <a:pt x="0" y="3012"/>
                  </a:lnTo>
                  <a:lnTo>
                    <a:pt x="0" y="3158"/>
                  </a:lnTo>
                  <a:lnTo>
                    <a:pt x="0" y="3264"/>
                  </a:lnTo>
                  <a:lnTo>
                    <a:pt x="0" y="3374"/>
                  </a:lnTo>
                  <a:lnTo>
                    <a:pt x="762" y="3519"/>
                  </a:lnTo>
                  <a:lnTo>
                    <a:pt x="868" y="3590"/>
                  </a:lnTo>
                  <a:lnTo>
                    <a:pt x="1305" y="3555"/>
                  </a:lnTo>
                  <a:lnTo>
                    <a:pt x="1667" y="3555"/>
                  </a:lnTo>
                  <a:lnTo>
                    <a:pt x="1742" y="3519"/>
                  </a:lnTo>
                  <a:lnTo>
                    <a:pt x="1923" y="3339"/>
                  </a:lnTo>
                  <a:lnTo>
                    <a:pt x="1994" y="3264"/>
                  </a:lnTo>
                  <a:lnTo>
                    <a:pt x="2069" y="3158"/>
                  </a:lnTo>
                  <a:lnTo>
                    <a:pt x="2069" y="3303"/>
                  </a:lnTo>
                  <a:lnTo>
                    <a:pt x="2069" y="3811"/>
                  </a:lnTo>
                  <a:lnTo>
                    <a:pt x="2069" y="3916"/>
                  </a:lnTo>
                  <a:lnTo>
                    <a:pt x="2104" y="3991"/>
                  </a:lnTo>
                  <a:lnTo>
                    <a:pt x="2249" y="4027"/>
                  </a:lnTo>
                  <a:lnTo>
                    <a:pt x="2355" y="4027"/>
                  </a:lnTo>
                  <a:lnTo>
                    <a:pt x="2466" y="4027"/>
                  </a:lnTo>
                  <a:lnTo>
                    <a:pt x="2611" y="4027"/>
                  </a:lnTo>
                  <a:lnTo>
                    <a:pt x="2757" y="4027"/>
                  </a:lnTo>
                  <a:lnTo>
                    <a:pt x="2902" y="3991"/>
                  </a:lnTo>
                  <a:lnTo>
                    <a:pt x="3771" y="3991"/>
                  </a:lnTo>
                  <a:lnTo>
                    <a:pt x="4279" y="3991"/>
                  </a:lnTo>
                  <a:lnTo>
                    <a:pt x="4641" y="3956"/>
                  </a:lnTo>
                  <a:lnTo>
                    <a:pt x="5002" y="3846"/>
                  </a:lnTo>
                  <a:lnTo>
                    <a:pt x="5112" y="3771"/>
                  </a:lnTo>
                  <a:lnTo>
                    <a:pt x="5223" y="3665"/>
                  </a:lnTo>
                  <a:lnTo>
                    <a:pt x="5293" y="3519"/>
                  </a:lnTo>
                  <a:lnTo>
                    <a:pt x="5328" y="3083"/>
                  </a:lnTo>
                  <a:lnTo>
                    <a:pt x="5328" y="2541"/>
                  </a:lnTo>
                  <a:lnTo>
                    <a:pt x="5223" y="2541"/>
                  </a:lnTo>
                  <a:lnTo>
                    <a:pt x="4861" y="2033"/>
                  </a:lnTo>
                  <a:lnTo>
                    <a:pt x="4495" y="1962"/>
                  </a:lnTo>
                  <a:lnTo>
                    <a:pt x="4349" y="1887"/>
                  </a:lnTo>
                  <a:lnTo>
                    <a:pt x="3987" y="1741"/>
                  </a:lnTo>
                  <a:lnTo>
                    <a:pt x="3480" y="1309"/>
                  </a:lnTo>
                  <a:lnTo>
                    <a:pt x="3334" y="1164"/>
                  </a:lnTo>
                  <a:lnTo>
                    <a:pt x="3299" y="1089"/>
                  </a:lnTo>
                  <a:lnTo>
                    <a:pt x="3228" y="727"/>
                  </a:lnTo>
                  <a:lnTo>
                    <a:pt x="3118" y="582"/>
                  </a:lnTo>
                  <a:lnTo>
                    <a:pt x="3083" y="436"/>
                  </a:lnTo>
                  <a:lnTo>
                    <a:pt x="3008" y="330"/>
                  </a:lnTo>
                  <a:lnTo>
                    <a:pt x="2973" y="185"/>
                  </a:lnTo>
                  <a:lnTo>
                    <a:pt x="2902" y="110"/>
                  </a:lnTo>
                  <a:lnTo>
                    <a:pt x="2752" y="0"/>
                  </a:lnTo>
                  <a:lnTo>
                    <a:pt x="1058" y="635"/>
                  </a:lnTo>
                </a:path>
              </a:pathLst>
            </a:custGeom>
            <a:gradFill rotWithShape="0">
              <a:gsLst>
                <a:gs pos="0">
                  <a:srgbClr val="026f6b"/>
                </a:gs>
                <a:gs pos="50000">
                  <a:srgbClr val="ccffcc"/>
                </a:gs>
                <a:gs pos="100000">
                  <a:srgbClr val="026f6b"/>
                </a:gs>
              </a:gsLst>
              <a:lin ang="0"/>
            </a:gradFill>
            <a:ln w="12600">
              <a:solidFill>
                <a:srgbClr val="eaeaea"/>
              </a:solidFill>
              <a:round/>
            </a:ln>
          </p:spPr>
        </p:sp>
        <p:sp>
          <p:nvSpPr>
            <p:cNvPr id="282" name="Ellipse 16"/>
            <p:cNvSpPr/>
            <p:nvPr/>
          </p:nvSpPr>
          <p:spPr>
            <a:xfrm>
              <a:off x="5181480" y="1752480"/>
              <a:ext cx="914400" cy="533520"/>
            </a:xfrm>
            <a:prstGeom prst="ellipse">
              <a:avLst/>
            </a:prstGeom>
            <a:gradFill rotWithShape="0">
              <a:gsLst>
                <a:gs pos="0">
                  <a:srgbClr val="6699ff"/>
                </a:gs>
                <a:gs pos="100000">
                  <a:srgbClr val="eaeaea"/>
                </a:gs>
              </a:gsLst>
              <a:path path="rect"/>
            </a:gradFill>
            <a:ln w="12600">
              <a:solidFill>
                <a:srgbClr val="00354e"/>
              </a:solidFill>
              <a:round/>
            </a:ln>
          </p:spPr>
        </p:sp>
        <p:sp>
          <p:nvSpPr>
            <p:cNvPr id="283" name="Ellipse 17"/>
            <p:cNvSpPr/>
            <p:nvPr/>
          </p:nvSpPr>
          <p:spPr>
            <a:xfrm>
              <a:off x="6553080" y="1828800"/>
              <a:ext cx="914400" cy="457200"/>
            </a:xfrm>
            <a:prstGeom prst="ellipse">
              <a:avLst/>
            </a:prstGeom>
            <a:gradFill rotWithShape="0">
              <a:gsLst>
                <a:gs pos="0">
                  <a:srgbClr val="6699ff"/>
                </a:gs>
                <a:gs pos="100000">
                  <a:srgbClr val="eaeaea"/>
                </a:gs>
              </a:gsLst>
              <a:path path="rect"/>
            </a:gradFill>
            <a:ln w="12600">
              <a:solidFill>
                <a:srgbClr val="00354e"/>
              </a:solidFill>
              <a:round/>
            </a:ln>
          </p:spPr>
        </p:sp>
      </p:gr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1.4. Kleine Zelle , große Leistung</a:t>
            </a:r>
            <a:endParaRPr b="0" lang="en-US" sz="4400" spc="-1" strike="noStrike">
              <a:latin typeface="Arial"/>
            </a:endParaRPr>
          </a:p>
        </p:txBody>
      </p:sp>
      <p:sp>
        <p:nvSpPr>
          <p:cNvPr id="285" name="TextShape 2"/>
          <p:cNvSpPr txBox="1"/>
          <p:nvPr/>
        </p:nvSpPr>
        <p:spPr>
          <a:xfrm>
            <a:off x="1600200" y="1981080"/>
            <a:ext cx="7542360" cy="3013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Da die meisten Mikroorganismen sehr klein sind ist die “Elle” des Mikrobiologen das</a:t>
            </a:r>
            <a:r>
              <a:rPr b="0" lang="en-US" sz="2400" spc="-1" strike="noStrike">
                <a:solidFill>
                  <a:srgbClr val="eaeaea"/>
                </a:solidFill>
                <a:latin typeface="Symbol"/>
                <a:ea typeface="Symbol"/>
              </a:rPr>
              <a:t> m</a:t>
            </a:r>
            <a:r>
              <a:rPr b="0" lang="en-US" sz="2400" spc="-1" strike="noStrike">
                <a:solidFill>
                  <a:srgbClr val="eaeaea"/>
                </a:solidFill>
                <a:latin typeface="Times New Roman"/>
                <a:ea typeface="Times New Roman"/>
              </a:rPr>
              <a:t>m.</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Ungefähre Größe  einiger Zellen:</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Bakterien:</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ca. 1- einige </a:t>
            </a:r>
            <a:r>
              <a:rPr b="0" lang="en-US" sz="2400" spc="-1" strike="noStrike">
                <a:solidFill>
                  <a:srgbClr val="eaeaea"/>
                </a:solidFill>
                <a:latin typeface="Symbol"/>
                <a:ea typeface="Symbol"/>
              </a:rPr>
              <a:t>m</a:t>
            </a:r>
            <a:r>
              <a:rPr b="0" lang="en-US" sz="2400" spc="-1" strike="noStrike">
                <a:solidFill>
                  <a:srgbClr val="eaeaea"/>
                </a:solidFill>
                <a:latin typeface="Times New Roman"/>
                <a:ea typeface="Times New Roman"/>
              </a:rPr>
              <a:t>m</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Cyanobakterien: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ca. 10 </a:t>
            </a:r>
            <a:r>
              <a:rPr b="0" lang="en-US" sz="2400" spc="-1" strike="noStrike">
                <a:solidFill>
                  <a:srgbClr val="eaeaea"/>
                </a:solidFill>
                <a:latin typeface="Symbol"/>
                <a:ea typeface="Symbol"/>
              </a:rPr>
              <a:t>m</a:t>
            </a:r>
            <a:r>
              <a:rPr b="0" lang="en-US" sz="2400" spc="-1" strike="noStrike">
                <a:solidFill>
                  <a:srgbClr val="eaeaea"/>
                </a:solidFill>
                <a:latin typeface="Times New Roman"/>
                <a:ea typeface="Times New Roman"/>
              </a:rPr>
              <a:t>m</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Algen, Pilze:</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ca. 10 - 50 </a:t>
            </a:r>
            <a:r>
              <a:rPr b="0" lang="en-US" sz="2400" spc="-1" strike="noStrike">
                <a:solidFill>
                  <a:srgbClr val="eaeaea"/>
                </a:solidFill>
                <a:latin typeface="Symbol"/>
                <a:ea typeface="Symbol"/>
              </a:rPr>
              <a:t>m</a:t>
            </a:r>
            <a:r>
              <a:rPr b="0" lang="en-US" sz="2400" spc="-1" strike="noStrike">
                <a:solidFill>
                  <a:srgbClr val="eaeaea"/>
                </a:solidFill>
                <a:latin typeface="Times New Roman"/>
                <a:ea typeface="Times New Roman"/>
              </a:rPr>
              <a:t>m</a:t>
            </a:r>
            <a:endParaRPr b="0" lang="en-US" sz="2400" spc="-1" strike="noStrike">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1295280" y="533520"/>
            <a:ext cx="7772400" cy="123804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Beispiele mikrobieller Stoffewechselleistungen</a:t>
            </a:r>
            <a:endParaRPr b="0" lang="en-US" sz="4400" spc="-1" strike="noStrike">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TextShape 1"/>
          <p:cNvSpPr txBox="1"/>
          <p:nvPr/>
        </p:nvSpPr>
        <p:spPr>
          <a:xfrm>
            <a:off x="1295280" y="533520"/>
            <a:ext cx="7772400" cy="139068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Atmungsrate (QO</a:t>
            </a:r>
            <a:r>
              <a:rPr b="0" lang="en-US" sz="4400" spc="-1" strike="noStrike" baseline="-25000">
                <a:solidFill>
                  <a:srgbClr val="ccecff"/>
                </a:solidFill>
                <a:latin typeface="Times New Roman"/>
                <a:ea typeface="Times New Roman"/>
              </a:rPr>
              <a:t>2</a:t>
            </a:r>
            <a:r>
              <a:rPr b="0" lang="en-US" sz="4400" spc="-1" strike="noStrike">
                <a:solidFill>
                  <a:srgbClr val="ccecff"/>
                </a:solidFill>
                <a:latin typeface="Times New Roman"/>
                <a:ea typeface="Times New Roman"/>
              </a:rPr>
              <a:t>) in</a:t>
            </a:r>
            <a:r>
              <a:rPr b="0" lang="en-US" sz="4400" spc="-1" strike="noStrike">
                <a:solidFill>
                  <a:srgbClr val="ccecff"/>
                </a:solidFill>
                <a:latin typeface="Symbol"/>
                <a:ea typeface="Symbol"/>
              </a:rPr>
              <a:t> m</a:t>
            </a:r>
            <a:r>
              <a:rPr b="0" lang="en-US" sz="4400" spc="-1" strike="noStrike">
                <a:solidFill>
                  <a:srgbClr val="ccecff"/>
                </a:solidFill>
                <a:latin typeface="Times New Roman"/>
                <a:ea typeface="Times New Roman"/>
              </a:rPr>
              <a:t>L O</a:t>
            </a:r>
            <a:r>
              <a:rPr b="0" lang="en-US" sz="4400" spc="-1" strike="noStrike" baseline="-25000">
                <a:solidFill>
                  <a:srgbClr val="ccecff"/>
                </a:solidFill>
                <a:latin typeface="Times New Roman"/>
                <a:ea typeface="Times New Roman"/>
              </a:rPr>
              <a:t>2</a:t>
            </a:r>
            <a:r>
              <a:rPr b="0" lang="en-US" sz="4400" spc="-1" strike="noStrike">
                <a:solidFill>
                  <a:srgbClr val="ccecff"/>
                </a:solidFill>
                <a:latin typeface="Times New Roman"/>
                <a:ea typeface="Times New Roman"/>
              </a:rPr>
              <a:t>/(h* mg TS):</a:t>
            </a:r>
            <a:endParaRPr b="0" lang="en-US" sz="4400" spc="-1" strike="noStrike">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1295280" y="3049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Lernziel</a:t>
            </a:r>
            <a:endParaRPr b="0" lang="en-US" sz="4400" spc="-1" strike="noStrike">
              <a:latin typeface="Arial"/>
            </a:endParaRPr>
          </a:p>
        </p:txBody>
      </p:sp>
      <p:sp>
        <p:nvSpPr>
          <p:cNvPr id="103" name="TextShape 2"/>
          <p:cNvSpPr txBox="1"/>
          <p:nvPr/>
        </p:nvSpPr>
        <p:spPr>
          <a:xfrm>
            <a:off x="1295280" y="1371600"/>
            <a:ext cx="7772400" cy="4715280"/>
          </a:xfrm>
          <a:prstGeom prst="rect">
            <a:avLst/>
          </a:prstGeom>
          <a:noFill/>
          <a:ln>
            <a:noFill/>
          </a:ln>
        </p:spPr>
        <p:txBody>
          <a:bodyPr lIns="0" rIns="0" tIns="0" bIns="0"/>
          <a:p>
            <a:pPr lvl="3" marL="1600200" indent="-228600">
              <a:lnSpc>
                <a:spcPct val="100000"/>
              </a:lnSpc>
              <a:spcBef>
                <a:spcPts val="479"/>
              </a:spcBef>
              <a:buClr>
                <a:srgbClr val="000000"/>
              </a:buClr>
              <a:buSzPct val="45000"/>
              <a:buFont typeface=""/>
              <a:buChar char="–"/>
            </a:pPr>
            <a:r>
              <a:rPr b="0" lang="en-US" sz="2000" spc="-1" strike="noStrike">
                <a:solidFill>
                  <a:srgbClr val="eaeaea"/>
                </a:solidFill>
                <a:latin typeface="Times New Roman"/>
                <a:ea typeface="Times New Roman"/>
              </a:rPr>
              <a:t>Natur funktioniert nicht ohne Mikroorganismen(z.b. Stoffkreisläufe)</a:t>
            </a:r>
            <a:endParaRPr b="0" lang="en-US" sz="2000" spc="-1" strike="noStrike">
              <a:latin typeface="Arial"/>
            </a:endParaRPr>
          </a:p>
          <a:p>
            <a:pPr lvl="3" marL="1600200" indent="-228600">
              <a:lnSpc>
                <a:spcPct val="100000"/>
              </a:lnSpc>
              <a:spcBef>
                <a:spcPts val="479"/>
              </a:spcBef>
              <a:buClr>
                <a:srgbClr val="000000"/>
              </a:buClr>
              <a:buSzPct val="45000"/>
              <a:buFont typeface=""/>
              <a:buChar char="–"/>
            </a:pPr>
            <a:r>
              <a:rPr b="0" lang="en-US" sz="2000" spc="-1" strike="noStrike">
                <a:solidFill>
                  <a:srgbClr val="eaeaea"/>
                </a:solidFill>
                <a:latin typeface="Times New Roman"/>
                <a:ea typeface="Times New Roman"/>
              </a:rPr>
              <a:t>Ohne mikroorganismen gibt es keinen Abbau von Natur- und Fremdstoffen (keine Minerialisierung)</a:t>
            </a:r>
            <a:endParaRPr b="0" lang="en-US" sz="2000" spc="-1" strike="noStrike">
              <a:latin typeface="Arial"/>
            </a:endParaRPr>
          </a:p>
          <a:p>
            <a:pPr lvl="3" marL="1600200" indent="-228600">
              <a:lnSpc>
                <a:spcPct val="100000"/>
              </a:lnSpc>
              <a:spcBef>
                <a:spcPts val="479"/>
              </a:spcBef>
              <a:buClr>
                <a:srgbClr val="000000"/>
              </a:buClr>
              <a:buSzPct val="45000"/>
              <a:buFont typeface=""/>
              <a:buChar char="–"/>
            </a:pPr>
            <a:r>
              <a:rPr b="0" lang="en-US" sz="2000" spc="-1" strike="noStrike">
                <a:solidFill>
                  <a:srgbClr val="eaeaea"/>
                </a:solidFill>
                <a:latin typeface="Times New Roman"/>
                <a:ea typeface="Times New Roman"/>
              </a:rPr>
              <a:t>Ohne Mikroorganismen sind biologische Bodensanierungen unmöglich</a:t>
            </a:r>
            <a:endParaRPr b="0" lang="en-US" sz="2000" spc="-1" strike="noStrike">
              <a:latin typeface="Arial"/>
            </a:endParaRPr>
          </a:p>
          <a:p>
            <a:pPr lvl="3" marL="1600200" indent="-228600">
              <a:lnSpc>
                <a:spcPct val="100000"/>
              </a:lnSpc>
              <a:spcBef>
                <a:spcPts val="479"/>
              </a:spcBef>
              <a:buClr>
                <a:srgbClr val="000000"/>
              </a:buClr>
              <a:buSzPct val="45000"/>
              <a:buFont typeface=""/>
              <a:buChar char="–"/>
            </a:pPr>
            <a:r>
              <a:rPr b="0" lang="en-US" sz="2000" spc="-1" strike="noStrike">
                <a:solidFill>
                  <a:srgbClr val="eaeaea"/>
                </a:solidFill>
                <a:latin typeface="Times New Roman"/>
                <a:ea typeface="Times New Roman"/>
              </a:rPr>
              <a:t>Ohne mikroorganismen wird kein humus im Boden gebildet</a:t>
            </a:r>
            <a:endParaRPr b="0" lang="en-US" sz="2000" spc="-1" strike="noStrike">
              <a:latin typeface="Arial"/>
            </a:endParaRPr>
          </a:p>
          <a:p>
            <a:pPr lvl="3" marL="1600200" indent="-228600">
              <a:lnSpc>
                <a:spcPct val="100000"/>
              </a:lnSpc>
              <a:spcBef>
                <a:spcPts val="479"/>
              </a:spcBef>
              <a:buClr>
                <a:srgbClr val="000000"/>
              </a:buClr>
              <a:buSzPct val="45000"/>
              <a:buFont typeface=""/>
              <a:buChar char="–"/>
            </a:pPr>
            <a:r>
              <a:rPr b="0" lang="en-US" sz="2000" spc="-1" strike="noStrike">
                <a:solidFill>
                  <a:srgbClr val="eaeaea"/>
                </a:solidFill>
                <a:latin typeface="Times New Roman"/>
                <a:ea typeface="Times New Roman"/>
              </a:rPr>
              <a:t>Ohne Mikroorganismen funktioniert keine Kläranlage</a:t>
            </a:r>
            <a:endParaRPr b="0" lang="en-US" sz="2000" spc="-1" strike="noStrike">
              <a:latin typeface="Arial"/>
            </a:endParaRPr>
          </a:p>
          <a:p>
            <a:pPr lvl="3" marL="1600200" indent="-228600">
              <a:lnSpc>
                <a:spcPct val="100000"/>
              </a:lnSpc>
              <a:spcBef>
                <a:spcPts val="479"/>
              </a:spcBef>
              <a:buClr>
                <a:srgbClr val="000000"/>
              </a:buClr>
              <a:buSzPct val="45000"/>
              <a:buFont typeface=""/>
              <a:buChar char="–"/>
            </a:pPr>
            <a:r>
              <a:rPr b="0" lang="en-US" sz="2000" spc="-1" strike="noStrike">
                <a:solidFill>
                  <a:srgbClr val="eaeaea"/>
                </a:solidFill>
                <a:latin typeface="Times New Roman"/>
                <a:ea typeface="Times New Roman"/>
              </a:rPr>
              <a:t>Ohne Mikroorganismen gibt es keine Kompostierung</a:t>
            </a:r>
            <a:endParaRPr b="0" lang="en-US" sz="2000" spc="-1" strike="noStrike">
              <a:latin typeface="Arial"/>
            </a:endParaRPr>
          </a:p>
          <a:p>
            <a:pPr lvl="3" marL="1600200" indent="-228600">
              <a:lnSpc>
                <a:spcPct val="100000"/>
              </a:lnSpc>
              <a:spcBef>
                <a:spcPts val="479"/>
              </a:spcBef>
              <a:buClr>
                <a:srgbClr val="000000"/>
              </a:buClr>
              <a:buSzPct val="45000"/>
              <a:buFont typeface=""/>
              <a:buChar char="–"/>
            </a:pPr>
            <a:r>
              <a:rPr b="0" lang="en-US" sz="2000" spc="-1" strike="noStrike">
                <a:solidFill>
                  <a:srgbClr val="eaeaea"/>
                </a:solidFill>
                <a:latin typeface="Times New Roman"/>
                <a:ea typeface="Times New Roman"/>
              </a:rPr>
              <a:t>Ohne Mikroorganismen funktioniert keine Müllvergärung und wird kein Biogas gebildet</a:t>
            </a:r>
            <a:endParaRPr b="0" lang="en-US" sz="2000" spc="-1" strike="noStrike">
              <a:latin typeface="Arial"/>
            </a:endParaRPr>
          </a:p>
          <a:p>
            <a:pPr lvl="3" marL="1600200" indent="-228600">
              <a:lnSpc>
                <a:spcPct val="100000"/>
              </a:lnSpc>
              <a:spcBef>
                <a:spcPts val="479"/>
              </a:spcBef>
              <a:buClr>
                <a:srgbClr val="000000"/>
              </a:buClr>
              <a:buSzPct val="45000"/>
              <a:buFont typeface=""/>
              <a:buChar char="–"/>
            </a:pPr>
            <a:r>
              <a:rPr b="0" lang="en-US" sz="2000" spc="-1" strike="noStrike">
                <a:solidFill>
                  <a:srgbClr val="eaeaea"/>
                </a:solidFill>
                <a:latin typeface="Times New Roman"/>
                <a:ea typeface="Times New Roman"/>
              </a:rPr>
              <a:t>Ohne mikroorganismen gibt es weder Salami, noch Käse, noch Joghurt, noch Wein.</a:t>
            </a:r>
            <a:endParaRPr b="0" lang="en-US" sz="2000" spc="-1" strike="noStrike">
              <a:latin typeface="Arial"/>
            </a:endParaRPr>
          </a:p>
          <a:p>
            <a:pPr lvl="3" marL="1600200" indent="-228600">
              <a:lnSpc>
                <a:spcPct val="100000"/>
              </a:lnSpc>
              <a:spcBef>
                <a:spcPts val="479"/>
              </a:spcBef>
              <a:buClr>
                <a:srgbClr val="000000"/>
              </a:buClr>
              <a:buSzPct val="45000"/>
              <a:buFont typeface=""/>
              <a:buChar char="–"/>
            </a:pPr>
            <a:r>
              <a:rPr b="0" lang="en-US" sz="2000" spc="-1" strike="noStrike">
                <a:solidFill>
                  <a:srgbClr val="eaeaea"/>
                </a:solidFill>
                <a:latin typeface="Times New Roman"/>
                <a:ea typeface="Times New Roman"/>
              </a:rPr>
              <a:t>Ohne mikroorganismen gäbe es allerdings auch keine Infektionskrankheiten</a:t>
            </a:r>
            <a:endParaRPr b="0" lang="en-US" sz="2000" spc="-1" strike="noStrike">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Generationszeiten:</a:t>
            </a:r>
            <a:endParaRPr b="0" lang="en-US" sz="4400" spc="-1" strike="noStrike">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1523880" y="380880"/>
            <a:ext cx="7543800" cy="4656240"/>
          </a:xfrm>
          <a:prstGeom prst="rect">
            <a:avLst/>
          </a:prstGeom>
          <a:noFill/>
          <a:ln>
            <a:noFill/>
          </a:ln>
        </p:spPr>
        <p:txBody>
          <a:bodyPr lIns="0" rIns="0" tIns="0" bIns="0"/>
          <a:p>
            <a:pPr>
              <a:lnSpc>
                <a:spcPct val="100000"/>
              </a:lnSpc>
              <a:spcBef>
                <a:spcPts val="1199"/>
              </a:spcBef>
            </a:pPr>
            <a:r>
              <a:rPr b="1" lang="en-US" sz="2400" spc="-1" strike="noStrike">
                <a:solidFill>
                  <a:srgbClr val="eaeaea"/>
                </a:solidFill>
                <a:latin typeface="Times New Roman"/>
                <a:ea typeface="Times New Roman"/>
              </a:rPr>
              <a:t>allgemein:</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Bei Mikroorganismen pro biomasse 100 - 1000 fach  höhere Stoffwechselleistungen.</a:t>
            </a:r>
            <a:endParaRPr b="0" lang="en-US" sz="2400" spc="-1" strike="noStrike">
              <a:latin typeface="Arial"/>
            </a:endParaRPr>
          </a:p>
          <a:p>
            <a:pPr>
              <a:lnSpc>
                <a:spcPct val="100000"/>
              </a:lnSpc>
              <a:spcBef>
                <a:spcPts val="1199"/>
              </a:spcBef>
            </a:pPr>
            <a:r>
              <a:rPr b="1" lang="en-US" sz="2400" spc="-1" strike="noStrike">
                <a:solidFill>
                  <a:srgbClr val="eaeaea"/>
                </a:solidFill>
                <a:latin typeface="Times New Roman"/>
                <a:ea typeface="Times New Roman"/>
              </a:rPr>
              <a:t>weitere Eigenschaften :</a:t>
            </a:r>
            <a:endParaRPr b="0" lang="en-US" sz="2400" spc="-1" strike="noStrike">
              <a:latin typeface="Arial"/>
            </a:endParaRPr>
          </a:p>
          <a:p>
            <a:pPr>
              <a:lnSpc>
                <a:spcPct val="100000"/>
              </a:lnSpc>
              <a:spcBef>
                <a:spcPts val="1199"/>
              </a:spcBef>
            </a:pPr>
            <a:r>
              <a:rPr b="1"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hohe Anpassungsfähigkeit an unterschiedliche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Ernährungssituation</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 Möglichkeit aerob und anaerob zu wachsen</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 mannigfaltige biochemische Leistungen durch Nutzung unterschiedlicher Elektronen (H) - Donatoren, C - und Energiequellen</a:t>
            </a:r>
            <a:endParaRPr b="0" lang="en-US" sz="2400" spc="-1" strike="noStrike">
              <a:latin typeface="Arial"/>
            </a:endParaRPr>
          </a:p>
        </p:txBody>
      </p:sp>
      <p:sp>
        <p:nvSpPr>
          <p:cNvPr id="290" name="Ellipse 2"/>
          <p:cNvSpPr/>
          <p:nvPr/>
        </p:nvSpPr>
        <p:spPr>
          <a:xfrm>
            <a:off x="2895480" y="5486400"/>
            <a:ext cx="685800" cy="762120"/>
          </a:xfrm>
          <a:prstGeom prst="ellipse">
            <a:avLst/>
          </a:prstGeom>
          <a:solidFill>
            <a:srgbClr val="ccccff"/>
          </a:solidFill>
          <a:ln w="12600">
            <a:solidFill>
              <a:srgbClr val="eaeaea"/>
            </a:solidFill>
            <a:round/>
          </a:ln>
        </p:spPr>
      </p:sp>
      <p:pic>
        <p:nvPicPr>
          <p:cNvPr id="291" name="" descr=""/>
          <p:cNvPicPr/>
          <p:nvPr/>
        </p:nvPicPr>
        <p:blipFill>
          <a:blip r:embed="rId1"/>
          <a:stretch/>
        </p:blipFill>
        <p:spPr>
          <a:xfrm>
            <a:off x="1531800" y="5605560"/>
            <a:ext cx="1744560" cy="525600"/>
          </a:xfrm>
          <a:prstGeom prst="rect">
            <a:avLst/>
          </a:prstGeom>
          <a:ln>
            <a:noFill/>
          </a:ln>
        </p:spPr>
      </p:pic>
      <p:sp>
        <p:nvSpPr>
          <p:cNvPr id="292" name="Rectangle 3"/>
          <p:cNvSpPr/>
          <p:nvPr/>
        </p:nvSpPr>
        <p:spPr>
          <a:xfrm>
            <a:off x="1523880" y="5257800"/>
            <a:ext cx="2362320" cy="1371600"/>
          </a:xfrm>
          <a:prstGeom prst="rect">
            <a:avLst/>
          </a:prstGeom>
          <a:solidFill>
            <a:srgbClr val="006699"/>
          </a:solidFill>
          <a:ln>
            <a:noFill/>
          </a:ln>
        </p:spPr>
      </p:sp>
      <p:sp>
        <p:nvSpPr>
          <p:cNvPr id="293" name="Freeform 4"/>
          <p:cNvSpPr/>
          <p:nvPr/>
        </p:nvSpPr>
        <p:spPr>
          <a:xfrm>
            <a:off x="2954160" y="5151600"/>
            <a:ext cx="1266120" cy="1226160"/>
          </a:xfrm>
          <a:custGeom>
            <a:avLst/>
            <a:gdLst/>
            <a:ahLst/>
            <a:rect l="0" t="0" r="r" b="b"/>
            <a:pathLst>
              <a:path w="3517" h="3406">
                <a:moveTo>
                  <a:pt x="1319" y="1989"/>
                </a:moveTo>
                <a:lnTo>
                  <a:pt x="1050" y="1813"/>
                </a:lnTo>
                <a:lnTo>
                  <a:pt x="612" y="1375"/>
                </a:lnTo>
                <a:lnTo>
                  <a:pt x="180" y="1450"/>
                </a:lnTo>
                <a:lnTo>
                  <a:pt x="105" y="1486"/>
                </a:lnTo>
                <a:lnTo>
                  <a:pt x="35" y="1591"/>
                </a:lnTo>
                <a:lnTo>
                  <a:pt x="0" y="1702"/>
                </a:lnTo>
                <a:lnTo>
                  <a:pt x="35" y="2210"/>
                </a:lnTo>
                <a:lnTo>
                  <a:pt x="758" y="3008"/>
                </a:lnTo>
                <a:lnTo>
                  <a:pt x="904" y="3043"/>
                </a:lnTo>
                <a:lnTo>
                  <a:pt x="1341" y="3043"/>
                </a:lnTo>
                <a:lnTo>
                  <a:pt x="1447" y="2898"/>
                </a:lnTo>
                <a:lnTo>
                  <a:pt x="1447" y="2792"/>
                </a:lnTo>
                <a:lnTo>
                  <a:pt x="1376" y="2646"/>
                </a:lnTo>
                <a:lnTo>
                  <a:pt x="1266" y="2501"/>
                </a:lnTo>
                <a:lnTo>
                  <a:pt x="1160" y="2501"/>
                </a:lnTo>
                <a:lnTo>
                  <a:pt x="577" y="2536"/>
                </a:lnTo>
                <a:lnTo>
                  <a:pt x="507" y="2752"/>
                </a:lnTo>
                <a:lnTo>
                  <a:pt x="542" y="3259"/>
                </a:lnTo>
                <a:lnTo>
                  <a:pt x="687" y="3370"/>
                </a:lnTo>
                <a:lnTo>
                  <a:pt x="1196" y="3405"/>
                </a:lnTo>
                <a:lnTo>
                  <a:pt x="1632" y="3334"/>
                </a:lnTo>
                <a:lnTo>
                  <a:pt x="1994" y="3189"/>
                </a:lnTo>
                <a:lnTo>
                  <a:pt x="2100" y="2827"/>
                </a:lnTo>
                <a:lnTo>
                  <a:pt x="2174" y="2391"/>
                </a:lnTo>
                <a:lnTo>
                  <a:pt x="2245" y="2285"/>
                </a:lnTo>
                <a:lnTo>
                  <a:pt x="2285" y="2139"/>
                </a:lnTo>
                <a:lnTo>
                  <a:pt x="2355" y="2029"/>
                </a:lnTo>
                <a:lnTo>
                  <a:pt x="2466" y="1848"/>
                </a:lnTo>
                <a:lnTo>
                  <a:pt x="2466" y="1486"/>
                </a:lnTo>
                <a:lnTo>
                  <a:pt x="2426" y="1411"/>
                </a:lnTo>
                <a:lnTo>
                  <a:pt x="1994" y="1049"/>
                </a:lnTo>
                <a:lnTo>
                  <a:pt x="1919" y="1014"/>
                </a:lnTo>
                <a:lnTo>
                  <a:pt x="2571" y="939"/>
                </a:lnTo>
                <a:lnTo>
                  <a:pt x="3371" y="868"/>
                </a:lnTo>
                <a:lnTo>
                  <a:pt x="3481" y="868"/>
                </a:lnTo>
                <a:lnTo>
                  <a:pt x="3516" y="361"/>
                </a:lnTo>
                <a:lnTo>
                  <a:pt x="3516" y="251"/>
                </a:lnTo>
                <a:lnTo>
                  <a:pt x="3516" y="105"/>
                </a:lnTo>
                <a:lnTo>
                  <a:pt x="3481" y="0"/>
                </a:lnTo>
                <a:lnTo>
                  <a:pt x="2974" y="0"/>
                </a:lnTo>
                <a:lnTo>
                  <a:pt x="2245" y="0"/>
                </a:lnTo>
                <a:lnTo>
                  <a:pt x="1883" y="0"/>
                </a:lnTo>
                <a:lnTo>
                  <a:pt x="1773" y="0"/>
                </a:lnTo>
                <a:lnTo>
                  <a:pt x="1632" y="35"/>
                </a:lnTo>
                <a:lnTo>
                  <a:pt x="1487" y="70"/>
                </a:lnTo>
                <a:lnTo>
                  <a:pt x="1376" y="105"/>
                </a:lnTo>
                <a:lnTo>
                  <a:pt x="1015" y="180"/>
                </a:lnTo>
                <a:lnTo>
                  <a:pt x="940" y="251"/>
                </a:lnTo>
                <a:lnTo>
                  <a:pt x="904" y="326"/>
                </a:lnTo>
                <a:lnTo>
                  <a:pt x="904" y="471"/>
                </a:lnTo>
                <a:lnTo>
                  <a:pt x="904" y="617"/>
                </a:lnTo>
                <a:lnTo>
                  <a:pt x="940" y="798"/>
                </a:lnTo>
                <a:lnTo>
                  <a:pt x="1050" y="939"/>
                </a:lnTo>
                <a:lnTo>
                  <a:pt x="1412" y="1450"/>
                </a:lnTo>
                <a:lnTo>
                  <a:pt x="1447" y="1556"/>
                </a:lnTo>
                <a:lnTo>
                  <a:pt x="1447" y="1631"/>
                </a:lnTo>
                <a:lnTo>
                  <a:pt x="1447" y="1738"/>
                </a:lnTo>
                <a:lnTo>
                  <a:pt x="1319" y="1989"/>
                </a:lnTo>
              </a:path>
            </a:pathLst>
          </a:custGeom>
          <a:blipFill rotWithShape="0">
            <a:blip r:embed="rId2"/>
            <a:tile/>
          </a:blipFill>
          <a:ln w="12600">
            <a:solidFill>
              <a:srgbClr val="eaeaea"/>
            </a:solidFill>
            <a:round/>
          </a:ln>
        </p:spPr>
      </p:sp>
      <p:pic>
        <p:nvPicPr>
          <p:cNvPr id="294" name="" descr=""/>
          <p:cNvPicPr/>
          <p:nvPr/>
        </p:nvPicPr>
        <p:blipFill>
          <a:blip r:embed="rId3"/>
          <a:stretch/>
        </p:blipFill>
        <p:spPr>
          <a:xfrm>
            <a:off x="2065320" y="5605560"/>
            <a:ext cx="1744560" cy="525600"/>
          </a:xfrm>
          <a:prstGeom prst="rect">
            <a:avLst/>
          </a:prstGeom>
          <a:ln>
            <a:noFill/>
          </a:ln>
        </p:spPr>
      </p:pic>
      <p:sp>
        <p:nvSpPr>
          <p:cNvPr id="295" name="Rectangle 5"/>
          <p:cNvSpPr/>
          <p:nvPr/>
        </p:nvSpPr>
        <p:spPr>
          <a:xfrm>
            <a:off x="1752480" y="5029200"/>
            <a:ext cx="2971800" cy="1600200"/>
          </a:xfrm>
          <a:prstGeom prst="rect">
            <a:avLst/>
          </a:prstGeom>
          <a:solidFill>
            <a:srgbClr val="006699"/>
          </a:solidFill>
          <a:ln>
            <a:noFill/>
          </a:ln>
        </p:spPr>
      </p:sp>
      <p:pic>
        <p:nvPicPr>
          <p:cNvPr id="296" name="" descr=""/>
          <p:cNvPicPr/>
          <p:nvPr/>
        </p:nvPicPr>
        <p:blipFill>
          <a:blip r:embed="rId4"/>
          <a:stretch/>
        </p:blipFill>
        <p:spPr>
          <a:xfrm>
            <a:off x="3589200" y="5338800"/>
            <a:ext cx="2125800" cy="639720"/>
          </a:xfrm>
          <a:prstGeom prst="rect">
            <a:avLst/>
          </a:prstGeom>
          <a:ln>
            <a:noFill/>
          </a:ln>
        </p:spPr>
      </p:pic>
      <p:grpSp>
        <p:nvGrpSpPr>
          <p:cNvPr id="297" name="Group 6"/>
          <p:cNvGrpSpPr/>
          <p:nvPr/>
        </p:nvGrpSpPr>
        <p:grpSpPr>
          <a:xfrm>
            <a:off x="6019920" y="4724280"/>
            <a:ext cx="1218960" cy="990720"/>
            <a:chOff x="6019920" y="4724280"/>
            <a:chExt cx="1218960" cy="990720"/>
          </a:xfrm>
        </p:grpSpPr>
        <p:sp>
          <p:nvSpPr>
            <p:cNvPr id="298" name="Ellipse 7"/>
            <p:cNvSpPr/>
            <p:nvPr/>
          </p:nvSpPr>
          <p:spPr>
            <a:xfrm>
              <a:off x="6400800" y="5029200"/>
              <a:ext cx="380880" cy="380880"/>
            </a:xfrm>
            <a:prstGeom prst="ellipse">
              <a:avLst/>
            </a:prstGeom>
            <a:solidFill>
              <a:srgbClr val="ccecff"/>
            </a:solidFill>
            <a:ln w="12600">
              <a:solidFill>
                <a:srgbClr val="eaeaea"/>
              </a:solidFill>
              <a:round/>
            </a:ln>
          </p:spPr>
        </p:sp>
        <p:sp>
          <p:nvSpPr>
            <p:cNvPr id="299" name="Ellipse 8"/>
            <p:cNvSpPr/>
            <p:nvPr/>
          </p:nvSpPr>
          <p:spPr>
            <a:xfrm>
              <a:off x="6858000" y="5334120"/>
              <a:ext cx="380880" cy="380880"/>
            </a:xfrm>
            <a:prstGeom prst="ellipse">
              <a:avLst/>
            </a:prstGeom>
            <a:solidFill>
              <a:srgbClr val="ccecff"/>
            </a:solidFill>
            <a:ln w="12600">
              <a:solidFill>
                <a:srgbClr val="eaeaea"/>
              </a:solidFill>
              <a:round/>
            </a:ln>
          </p:spPr>
        </p:sp>
        <p:sp>
          <p:nvSpPr>
            <p:cNvPr id="300" name="Ellipse 9"/>
            <p:cNvSpPr/>
            <p:nvPr/>
          </p:nvSpPr>
          <p:spPr>
            <a:xfrm>
              <a:off x="6781680" y="4724280"/>
              <a:ext cx="380880" cy="380880"/>
            </a:xfrm>
            <a:prstGeom prst="ellipse">
              <a:avLst/>
            </a:prstGeom>
            <a:solidFill>
              <a:srgbClr val="ccecff"/>
            </a:solidFill>
            <a:ln w="12600">
              <a:solidFill>
                <a:srgbClr val="eaeaea"/>
              </a:solidFill>
              <a:round/>
            </a:ln>
          </p:spPr>
        </p:sp>
        <p:sp>
          <p:nvSpPr>
            <p:cNvPr id="301" name="Ellipse 10"/>
            <p:cNvSpPr/>
            <p:nvPr/>
          </p:nvSpPr>
          <p:spPr>
            <a:xfrm>
              <a:off x="6019920" y="4724280"/>
              <a:ext cx="380880" cy="380880"/>
            </a:xfrm>
            <a:prstGeom prst="ellipse">
              <a:avLst/>
            </a:prstGeom>
            <a:solidFill>
              <a:srgbClr val="ccecff"/>
            </a:solidFill>
            <a:ln w="12600">
              <a:solidFill>
                <a:srgbClr val="eaeaea"/>
              </a:solidFill>
              <a:round/>
            </a:ln>
          </p:spPr>
        </p:sp>
      </p:grpSp>
      <p:sp>
        <p:nvSpPr>
          <p:cNvPr id="302" name="TextShape 11"/>
          <p:cNvSpPr txBox="1"/>
          <p:nvPr/>
        </p:nvSpPr>
        <p:spPr>
          <a:xfrm>
            <a:off x="7391520" y="4876920"/>
            <a:ext cx="1751040" cy="82224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aerob = Sauerstoff</a:t>
            </a:r>
            <a:endParaRPr b="0" lang="en-US" sz="2400" spc="-1" strike="noStrike">
              <a:latin typeface="Arial"/>
            </a:endParaRPr>
          </a:p>
        </p:txBody>
      </p:sp>
      <p:sp>
        <p:nvSpPr>
          <p:cNvPr id="303" name="Rectangle 12"/>
          <p:cNvSpPr/>
          <p:nvPr/>
        </p:nvSpPr>
        <p:spPr>
          <a:xfrm>
            <a:off x="3276720" y="5029200"/>
            <a:ext cx="2743200" cy="1371600"/>
          </a:xfrm>
          <a:prstGeom prst="rect">
            <a:avLst/>
          </a:prstGeom>
          <a:solidFill>
            <a:srgbClr val="006699"/>
          </a:solidFill>
          <a:ln>
            <a:noFill/>
          </a:ln>
        </p:spPr>
      </p:sp>
      <p:sp>
        <p:nvSpPr>
          <p:cNvPr id="304" name="Ellipse 13"/>
          <p:cNvSpPr/>
          <p:nvPr/>
        </p:nvSpPr>
        <p:spPr>
          <a:xfrm>
            <a:off x="6553080" y="5181480"/>
            <a:ext cx="380880" cy="380880"/>
          </a:xfrm>
          <a:prstGeom prst="ellipse">
            <a:avLst/>
          </a:prstGeom>
          <a:solidFill>
            <a:srgbClr val="ccecff"/>
          </a:solidFill>
          <a:ln w="12600">
            <a:solidFill>
              <a:srgbClr val="eaeaea"/>
            </a:solidFill>
            <a:round/>
          </a:ln>
        </p:spPr>
      </p:sp>
      <p:pic>
        <p:nvPicPr>
          <p:cNvPr id="305" name="" descr=""/>
          <p:cNvPicPr/>
          <p:nvPr/>
        </p:nvPicPr>
        <p:blipFill>
          <a:blip r:embed="rId5"/>
          <a:stretch/>
        </p:blipFill>
        <p:spPr>
          <a:xfrm>
            <a:off x="4808520" y="4797360"/>
            <a:ext cx="2658960" cy="800280"/>
          </a:xfrm>
          <a:prstGeom prst="rect">
            <a:avLst/>
          </a:prstGeom>
          <a:ln>
            <a:noFill/>
          </a:ln>
        </p:spPr>
      </p:pic>
      <p:sp>
        <p:nvSpPr>
          <p:cNvPr id="306" name="TextShape 14"/>
          <p:cNvSpPr txBox="1"/>
          <p:nvPr/>
        </p:nvSpPr>
        <p:spPr>
          <a:xfrm>
            <a:off x="7620120" y="6095880"/>
            <a:ext cx="1522440" cy="457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anaerob</a:t>
            </a:r>
            <a:endParaRPr b="0" lang="en-US" sz="2400" spc="-1" strike="noStrike">
              <a:latin typeface="Arial"/>
            </a:endParaRPr>
          </a:p>
        </p:txBody>
      </p:sp>
      <p:sp>
        <p:nvSpPr>
          <p:cNvPr id="307" name="Rectangle 15"/>
          <p:cNvSpPr/>
          <p:nvPr/>
        </p:nvSpPr>
        <p:spPr>
          <a:xfrm>
            <a:off x="5181480" y="5943600"/>
            <a:ext cx="2362320" cy="912960"/>
          </a:xfrm>
          <a:prstGeom prst="rect">
            <a:avLst/>
          </a:prstGeom>
          <a:solidFill>
            <a:srgbClr val="b0a292"/>
          </a:solidFill>
          <a:ln>
            <a:noFill/>
          </a:ln>
        </p:spPr>
      </p:sp>
      <p:pic>
        <p:nvPicPr>
          <p:cNvPr id="308" name="" descr=""/>
          <p:cNvPicPr/>
          <p:nvPr/>
        </p:nvPicPr>
        <p:blipFill>
          <a:blip r:embed="rId6"/>
          <a:stretch/>
        </p:blipFill>
        <p:spPr>
          <a:xfrm>
            <a:off x="4884840" y="6016680"/>
            <a:ext cx="2658960" cy="80028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1295280" y="533520"/>
            <a:ext cx="7772400" cy="123804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Ernährungsweise der Mikroorganismen</a:t>
            </a:r>
            <a:endParaRPr b="0" lang="en-US" sz="4400" spc="-1" strike="noStrike">
              <a:latin typeface="Arial"/>
            </a:endParaRPr>
          </a:p>
        </p:txBody>
      </p:sp>
      <p:sp>
        <p:nvSpPr>
          <p:cNvPr id="310" name="TextShape 2"/>
          <p:cNvSpPr txBox="1"/>
          <p:nvPr/>
        </p:nvSpPr>
        <p:spPr>
          <a:xfrm>
            <a:off x="1600200" y="6035760"/>
            <a:ext cx="7467480" cy="82224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Alle Bezeicnungen sind durch die Endung “troph” zu ergänzen.</a:t>
            </a:r>
            <a:endParaRPr b="0" lang="en-US" sz="2400" spc="-1" strike="noStrike">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Begriffserklärung</a:t>
            </a:r>
            <a:endParaRPr b="0" lang="en-US" sz="4400" spc="-1" strike="noStrike">
              <a:latin typeface="Arial"/>
            </a:endParaRPr>
          </a:p>
        </p:txBody>
      </p:sp>
      <p:sp>
        <p:nvSpPr>
          <p:cNvPr id="312" name="TextShape 2"/>
          <p:cNvSpPr txBox="1"/>
          <p:nvPr/>
        </p:nvSpPr>
        <p:spPr>
          <a:xfrm>
            <a:off x="1447920" y="1981080"/>
            <a:ext cx="7694640" cy="410832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Chemotrophie</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Energiegewinnung durch oxidirbare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chemische Verbindung</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Phototrophie</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Verwendung von Lichtenergie</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Chemoorganotrophie</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organische Substanzen, wie Zucker </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Chemolithotrophie</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Ammonium, Schwefel, etc.</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Heterotrophie</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breites Spektrum organischer Stoffe</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autotrophe Ernährung</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 Ernährung mittels CO</a:t>
            </a:r>
            <a:r>
              <a:rPr b="0" lang="en-US" sz="2400" spc="-1" strike="noStrike" baseline="-25000">
                <a:solidFill>
                  <a:srgbClr val="eaeaea"/>
                </a:solidFill>
                <a:latin typeface="Times New Roman"/>
                <a:ea typeface="Times New Roman"/>
              </a:rPr>
              <a:t>2</a:t>
            </a:r>
            <a:r>
              <a:rPr b="0" lang="en-US" sz="2400" spc="-1" strike="noStrike">
                <a:solidFill>
                  <a:srgbClr val="eaeaea"/>
                </a:solidFill>
                <a:latin typeface="Times New Roman"/>
                <a:ea typeface="Times New Roman"/>
              </a:rPr>
              <a:t>-Assimilation</a:t>
            </a:r>
            <a:endParaRPr b="0" lang="en-US" sz="2400" spc="-1" strike="noStrike">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Beispiele</a:t>
            </a:r>
            <a:endParaRPr b="0" lang="en-US" sz="4400" spc="-1" strike="noStrike">
              <a:latin typeface="Arial"/>
            </a:endParaRPr>
          </a:p>
        </p:txBody>
      </p:sp>
      <p:sp>
        <p:nvSpPr>
          <p:cNvPr id="314" name="TextShape 2"/>
          <p:cNvSpPr txBox="1"/>
          <p:nvPr/>
        </p:nvSpPr>
        <p:spPr>
          <a:xfrm>
            <a:off x="7543800" y="2819520"/>
            <a:ext cx="1523880" cy="2703600"/>
          </a:xfrm>
          <a:prstGeom prst="rect">
            <a:avLst/>
          </a:prstGeom>
          <a:noFill/>
          <a:ln>
            <a:noFill/>
          </a:ln>
        </p:spPr>
        <p:txBody>
          <a:bodyPr lIns="0" rIns="0" tIns="0" bIns="0"/>
          <a:p>
            <a:pPr>
              <a:lnSpc>
                <a:spcPct val="100000"/>
              </a:lnSpc>
              <a:spcBef>
                <a:spcPts val="1199"/>
              </a:spcBef>
            </a:pPr>
            <a:r>
              <a:rPr b="0" lang="en-US" sz="1800" spc="-1" strike="noStrike">
                <a:solidFill>
                  <a:srgbClr val="eaeaea"/>
                </a:solidFill>
                <a:latin typeface="Times New Roman"/>
                <a:ea typeface="Times New Roman"/>
              </a:rPr>
              <a:t>chemohetreo-organotroph</a:t>
            </a:r>
            <a:endParaRPr b="0" lang="en-US" sz="1800" spc="-1" strike="noStrike">
              <a:latin typeface="Arial"/>
            </a:endParaRPr>
          </a:p>
          <a:p>
            <a:pPr>
              <a:lnSpc>
                <a:spcPct val="100000"/>
              </a:lnSpc>
              <a:spcBef>
                <a:spcPts val="1199"/>
              </a:spcBef>
            </a:pPr>
            <a:r>
              <a:rPr b="0" lang="en-US" sz="1800" spc="-1" strike="noStrike">
                <a:solidFill>
                  <a:srgbClr val="eaeaea"/>
                </a:solidFill>
                <a:latin typeface="Times New Roman"/>
                <a:ea typeface="Times New Roman"/>
              </a:rPr>
              <a:t>chemolitho-autotroph</a:t>
            </a:r>
            <a:endParaRPr b="0" lang="en-US" sz="1800" spc="-1" strike="noStrike">
              <a:latin typeface="Arial"/>
            </a:endParaRPr>
          </a:p>
          <a:p>
            <a:pPr>
              <a:lnSpc>
                <a:spcPct val="100000"/>
              </a:lnSpc>
              <a:spcBef>
                <a:spcPts val="1199"/>
              </a:spcBef>
            </a:pPr>
            <a:r>
              <a:rPr b="0" lang="en-US" sz="1800" spc="-1" strike="noStrike">
                <a:solidFill>
                  <a:srgbClr val="eaeaea"/>
                </a:solidFill>
                <a:latin typeface="Times New Roman"/>
                <a:ea typeface="Times New Roman"/>
              </a:rPr>
              <a:t>photoauto-lithotroph</a:t>
            </a:r>
            <a:endParaRPr b="0" lang="en-US" sz="1800" spc="-1" strike="noStrike">
              <a:latin typeface="Arial"/>
            </a:endParaRPr>
          </a:p>
          <a:p>
            <a:pPr>
              <a:lnSpc>
                <a:spcPct val="100000"/>
              </a:lnSpc>
              <a:spcBef>
                <a:spcPts val="1199"/>
              </a:spcBef>
            </a:pPr>
            <a:r>
              <a:rPr b="0" lang="en-US" sz="1800" spc="-1" strike="noStrike">
                <a:solidFill>
                  <a:srgbClr val="eaeaea"/>
                </a:solidFill>
                <a:latin typeface="Times New Roman"/>
                <a:ea typeface="Times New Roman"/>
              </a:rPr>
              <a:t>chemoautol-lithotroph</a:t>
            </a:r>
            <a:endParaRPr b="0" lang="en-US" sz="1800" spc="-1" strike="noStrike">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TextShape 1"/>
          <p:cNvSpPr txBox="1"/>
          <p:nvPr/>
        </p:nvSpPr>
        <p:spPr>
          <a:xfrm>
            <a:off x="1295280" y="533520"/>
            <a:ext cx="7772400" cy="1238040"/>
          </a:xfrm>
          <a:prstGeom prst="rect">
            <a:avLst/>
          </a:prstGeom>
          <a:noFill/>
          <a:ln>
            <a:noFill/>
          </a:ln>
        </p:spPr>
        <p:txBody>
          <a:bodyPr lIns="0" rIns="0" tIns="0" bIns="0"/>
          <a:p>
            <a:pPr algn="ctr">
              <a:lnSpc>
                <a:spcPct val="100000"/>
              </a:lnSpc>
            </a:pPr>
            <a:r>
              <a:rPr b="1" lang="en-US" sz="4400" spc="-1" strike="noStrike">
                <a:solidFill>
                  <a:srgbClr val="ccecff"/>
                </a:solidFill>
                <a:latin typeface="Times New Roman"/>
                <a:ea typeface="Times New Roman"/>
              </a:rPr>
              <a:t>1.5</a:t>
            </a:r>
            <a:r>
              <a:rPr b="1" lang="en-US" sz="4400" spc="-1" strike="noStrike">
                <a:solidFill>
                  <a:srgbClr val="ccecff"/>
                </a:solidFill>
                <a:latin typeface="Times New Roman"/>
                <a:ea typeface="Times New Roman"/>
              </a:rPr>
              <a:t>	</a:t>
            </a:r>
            <a:r>
              <a:rPr b="1" lang="en-US" sz="4400" spc="-1" strike="noStrike">
                <a:solidFill>
                  <a:srgbClr val="ccecff"/>
                </a:solidFill>
                <a:latin typeface="Times New Roman"/>
                <a:ea typeface="Times New Roman"/>
              </a:rPr>
              <a:t>Struktur und Funktion der prokaryontischen Zelle</a:t>
            </a:r>
            <a:endParaRPr b="0" lang="en-US" sz="4400" spc="-1" strike="noStrike">
              <a:latin typeface="Arial"/>
            </a:endParaRPr>
          </a:p>
        </p:txBody>
      </p:sp>
      <p:pic>
        <p:nvPicPr>
          <p:cNvPr id="316" name="" descr=""/>
          <p:cNvPicPr/>
          <p:nvPr/>
        </p:nvPicPr>
        <p:blipFill>
          <a:blip r:embed="rId1"/>
          <a:stretch/>
        </p:blipFill>
        <p:spPr>
          <a:xfrm>
            <a:off x="2066760" y="2386080"/>
            <a:ext cx="5751360" cy="4049640"/>
          </a:xfrm>
          <a:prstGeom prst="rect">
            <a:avLst/>
          </a:prstGeom>
          <a:ln>
            <a:noFill/>
          </a:ln>
        </p:spPr>
      </p:pic>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7" name="" descr=""/>
          <p:cNvPicPr/>
          <p:nvPr/>
        </p:nvPicPr>
        <p:blipFill>
          <a:blip r:embed="rId1"/>
          <a:stretch/>
        </p:blipFill>
        <p:spPr>
          <a:xfrm>
            <a:off x="1295280" y="465120"/>
            <a:ext cx="7467480" cy="592776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1295280" y="533520"/>
            <a:ext cx="7772400" cy="123804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Schema einer pro- und eukaryontischen Zelle</a:t>
            </a:r>
            <a:endParaRPr b="0" lang="en-US" sz="4400" spc="-1" strike="noStrike">
              <a:latin typeface="Arial"/>
            </a:endParaRPr>
          </a:p>
        </p:txBody>
      </p:sp>
      <p:pic>
        <p:nvPicPr>
          <p:cNvPr id="319" name="" descr=""/>
          <p:cNvPicPr/>
          <p:nvPr/>
        </p:nvPicPr>
        <p:blipFill>
          <a:blip r:embed="rId1"/>
          <a:stretch/>
        </p:blipFill>
        <p:spPr>
          <a:xfrm>
            <a:off x="1935000" y="1967040"/>
            <a:ext cx="4022640" cy="4889520"/>
          </a:xfrm>
          <a:prstGeom prst="rect">
            <a:avLst/>
          </a:prstGeom>
          <a:ln>
            <a:noFill/>
          </a:ln>
        </p:spPr>
      </p:pic>
      <p:sp>
        <p:nvSpPr>
          <p:cNvPr id="320" name="TextShape 2"/>
          <p:cNvSpPr txBox="1"/>
          <p:nvPr/>
        </p:nvSpPr>
        <p:spPr>
          <a:xfrm>
            <a:off x="6095880" y="2133720"/>
            <a:ext cx="3046320" cy="1314360"/>
          </a:xfrm>
          <a:prstGeom prst="rect">
            <a:avLst/>
          </a:prstGeom>
          <a:noFill/>
          <a:ln>
            <a:noFill/>
          </a:ln>
        </p:spPr>
        <p:txBody>
          <a:bodyPr lIns="0" rIns="0" tIns="0" bIns="0"/>
          <a:p>
            <a:pPr>
              <a:lnSpc>
                <a:spcPct val="100000"/>
              </a:lnSpc>
              <a:spcBef>
                <a:spcPts val="1199"/>
              </a:spcBef>
            </a:pPr>
            <a:r>
              <a:rPr b="0" lang="en-US" sz="1600" spc="-1" strike="noStrike">
                <a:solidFill>
                  <a:srgbClr val="eaeaea"/>
                </a:solidFill>
                <a:latin typeface="Times New Roman"/>
                <a:ea typeface="Times New Roman"/>
              </a:rPr>
              <a:t>Größenvergleich und Kompartmentierung. als Beispiel für die eukaryontische Zelle  wqurde eine junge Pflanzenzelle gewählt.</a:t>
            </a:r>
            <a:endParaRPr b="0" lang="en-US" sz="1600" spc="-1" strike="noStrike">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1295280" y="533520"/>
            <a:ext cx="7772400" cy="1238040"/>
          </a:xfrm>
          <a:prstGeom prst="rect">
            <a:avLst/>
          </a:prstGeom>
          <a:noFill/>
          <a:ln>
            <a:noFill/>
          </a:ln>
        </p:spPr>
        <p:txBody>
          <a:bodyPr lIns="0" rIns="0" tIns="0" bIns="0"/>
          <a:p>
            <a:pPr algn="ctr">
              <a:lnSpc>
                <a:spcPct val="100000"/>
              </a:lnSpc>
            </a:pPr>
            <a:br/>
            <a:endParaRPr b="0" lang="en-US" sz="1800" spc="-1" strike="noStrike">
              <a:latin typeface="Arial"/>
            </a:endParaRPr>
          </a:p>
        </p:txBody>
      </p:sp>
      <p:sp>
        <p:nvSpPr>
          <p:cNvPr id="322" name="TextShape 2"/>
          <p:cNvSpPr txBox="1"/>
          <p:nvPr/>
        </p:nvSpPr>
        <p:spPr>
          <a:xfrm>
            <a:off x="1447920" y="685800"/>
            <a:ext cx="7772400" cy="123804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Schematischer Aufbau einer Bakterienzelle</a:t>
            </a:r>
            <a:endParaRPr b="0" lang="en-US" sz="4400" spc="-1" strike="noStrike">
              <a:latin typeface="Arial"/>
            </a:endParaRPr>
          </a:p>
        </p:txBody>
      </p:sp>
      <p:pic>
        <p:nvPicPr>
          <p:cNvPr id="323" name="" descr=""/>
          <p:cNvPicPr/>
          <p:nvPr/>
        </p:nvPicPr>
        <p:blipFill>
          <a:blip r:embed="rId1"/>
          <a:stretch/>
        </p:blipFill>
        <p:spPr>
          <a:xfrm>
            <a:off x="2065320" y="3021120"/>
            <a:ext cx="6848640" cy="3608280"/>
          </a:xfrm>
          <a:prstGeom prst="rect">
            <a:avLst/>
          </a:prstGeom>
          <a:ln>
            <a:noFill/>
          </a:ln>
        </p:spPr>
      </p:pic>
      <p:sp>
        <p:nvSpPr>
          <p:cNvPr id="324" name="TextShape 3"/>
          <p:cNvSpPr txBox="1"/>
          <p:nvPr/>
        </p:nvSpPr>
        <p:spPr>
          <a:xfrm>
            <a:off x="1600200" y="2057400"/>
            <a:ext cx="7694640" cy="825480"/>
          </a:xfrm>
          <a:prstGeom prst="rect">
            <a:avLst/>
          </a:prstGeom>
          <a:noFill/>
          <a:ln>
            <a:noFill/>
          </a:ln>
        </p:spPr>
        <p:txBody>
          <a:bodyPr lIns="0" rIns="0" tIns="0" bIns="0"/>
          <a:p>
            <a:pPr>
              <a:lnSpc>
                <a:spcPct val="100000"/>
              </a:lnSpc>
              <a:spcBef>
                <a:spcPts val="1199"/>
              </a:spcBef>
            </a:pPr>
            <a:r>
              <a:rPr b="0" lang="en-US" sz="1600" spc="-1" strike="noStrike">
                <a:solidFill>
                  <a:srgbClr val="eaeaea"/>
                </a:solidFill>
                <a:latin typeface="Times New Roman"/>
                <a:ea typeface="Times New Roman"/>
              </a:rPr>
              <a:t>die Ribosomen  füllen die gesamte Zelle aus ( sie sind nur an einer Stelle eingezeichnet9. Poly-</a:t>
            </a:r>
            <a:r>
              <a:rPr b="0" lang="en-US" sz="1600" spc="-1" strike="noStrike">
                <a:solidFill>
                  <a:srgbClr val="eaeaea"/>
                </a:solidFill>
                <a:latin typeface="Symbol"/>
                <a:ea typeface="Symbol"/>
              </a:rPr>
              <a:t>b</a:t>
            </a:r>
            <a:r>
              <a:rPr b="0" lang="en-US" sz="1600" spc="-1" strike="noStrike">
                <a:solidFill>
                  <a:srgbClr val="eaeaea"/>
                </a:solidFill>
                <a:latin typeface="Arial"/>
                <a:ea typeface="Arial"/>
              </a:rPr>
              <a:t>-</a:t>
            </a:r>
            <a:r>
              <a:rPr b="0" lang="en-US" sz="1600" spc="-1" strike="noStrike">
                <a:solidFill>
                  <a:srgbClr val="eaeaea"/>
                </a:solidFill>
                <a:latin typeface="Times New Roman"/>
                <a:ea typeface="Times New Roman"/>
              </a:rPr>
              <a:t>Hydroxybuttersäure - Granula, Plasmide, Schleimschicht, Pili und Geißeln sind nicht immer vorhanden</a:t>
            </a:r>
            <a:endParaRPr b="0" lang="en-US" sz="1600" spc="-1" strike="noStrike">
              <a:latin typeface="Arial"/>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E - coli</a:t>
            </a:r>
            <a:endParaRPr b="0" lang="en-US" sz="4400" spc="-1" strike="noStrike">
              <a:latin typeface="Arial"/>
            </a:endParaRPr>
          </a:p>
        </p:txBody>
      </p:sp>
      <p:pic>
        <p:nvPicPr>
          <p:cNvPr id="326" name="" descr=""/>
          <p:cNvPicPr/>
          <p:nvPr/>
        </p:nvPicPr>
        <p:blipFill>
          <a:blip r:embed="rId1"/>
          <a:stretch/>
        </p:blipFill>
        <p:spPr>
          <a:xfrm>
            <a:off x="4248000" y="1781280"/>
            <a:ext cx="4365720" cy="4695840"/>
          </a:xfrm>
          <a:prstGeom prst="rect">
            <a:avLst/>
          </a:prstGeom>
          <a:ln>
            <a:noFill/>
          </a:ln>
        </p:spPr>
      </p:pic>
      <p:sp>
        <p:nvSpPr>
          <p:cNvPr id="327" name="TextShape 2"/>
          <p:cNvSpPr txBox="1"/>
          <p:nvPr/>
        </p:nvSpPr>
        <p:spPr>
          <a:xfrm>
            <a:off x="1600200" y="1676520"/>
            <a:ext cx="2438280" cy="3013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Hier sieht man einen Ausstrich von Escherichia coli Bakterien. Ein wesentlicher Bestandteil von denen ist das Murein</a:t>
            </a:r>
            <a:endParaRPr b="0" lang="en-US" sz="2400" spc="-1" strike="noStrike">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1295280" y="533520"/>
            <a:ext cx="7772400" cy="123804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Ernährungsweisen der Organismen</a:t>
            </a:r>
            <a:endParaRPr b="0" lang="en-US" sz="4400" spc="-1" strike="noStrike">
              <a:latin typeface="Arial"/>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8" name="" descr=""/>
          <p:cNvPicPr/>
          <p:nvPr/>
        </p:nvPicPr>
        <p:blipFill>
          <a:blip r:embed="rId1"/>
          <a:stretch/>
        </p:blipFill>
        <p:spPr>
          <a:xfrm>
            <a:off x="1523880" y="0"/>
            <a:ext cx="6878520" cy="685656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9" name="" descr=""/>
          <p:cNvPicPr/>
          <p:nvPr/>
        </p:nvPicPr>
        <p:blipFill>
          <a:blip r:embed="rId1"/>
          <a:stretch/>
        </p:blipFill>
        <p:spPr>
          <a:xfrm>
            <a:off x="0" y="560520"/>
            <a:ext cx="9142560" cy="575136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0" name="" descr=""/>
          <p:cNvPicPr/>
          <p:nvPr/>
        </p:nvPicPr>
        <p:blipFill>
          <a:blip r:embed="rId1"/>
          <a:stretch/>
        </p:blipFill>
        <p:spPr>
          <a:xfrm>
            <a:off x="1440" y="1370160"/>
            <a:ext cx="9144000" cy="5029200"/>
          </a:xfrm>
          <a:prstGeom prst="rect">
            <a:avLst/>
          </a:prstGeom>
          <a:ln>
            <a:noFill/>
          </a:ln>
        </p:spPr>
      </p:pic>
      <p:sp>
        <p:nvSpPr>
          <p:cNvPr id="331"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Zellwand</a:t>
            </a:r>
            <a:endParaRPr b="0" lang="en-US" sz="4400" spc="-1" strike="noStrike">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TextShape 1"/>
          <p:cNvSpPr txBox="1"/>
          <p:nvPr/>
        </p:nvSpPr>
        <p:spPr>
          <a:xfrm>
            <a:off x="1370160" y="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Bakterienformen</a:t>
            </a:r>
            <a:endParaRPr b="0" lang="en-US" sz="4400" spc="-1" strike="noStrike">
              <a:latin typeface="Arial"/>
            </a:endParaRPr>
          </a:p>
        </p:txBody>
      </p:sp>
      <p:pic>
        <p:nvPicPr>
          <p:cNvPr id="333" name="" descr=""/>
          <p:cNvPicPr/>
          <p:nvPr/>
        </p:nvPicPr>
        <p:blipFill>
          <a:blip r:embed="rId1"/>
          <a:stretch/>
        </p:blipFill>
        <p:spPr>
          <a:xfrm>
            <a:off x="0" y="0"/>
            <a:ext cx="2803680" cy="6856560"/>
          </a:xfrm>
          <a:prstGeom prst="rect">
            <a:avLst/>
          </a:prstGeom>
          <a:ln>
            <a:noFill/>
          </a:ln>
        </p:spPr>
      </p:pic>
      <p:pic>
        <p:nvPicPr>
          <p:cNvPr id="334" name="" descr=""/>
          <p:cNvPicPr/>
          <p:nvPr/>
        </p:nvPicPr>
        <p:blipFill>
          <a:blip r:embed="rId2"/>
          <a:stretch/>
        </p:blipFill>
        <p:spPr>
          <a:xfrm>
            <a:off x="3790800" y="1023840"/>
            <a:ext cx="4971960" cy="583236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Ribosomen</a:t>
            </a:r>
            <a:endParaRPr b="0" lang="en-US" sz="4400" spc="-1" strike="noStrike">
              <a:latin typeface="Arial"/>
            </a:endParaRPr>
          </a:p>
        </p:txBody>
      </p:sp>
      <p:pic>
        <p:nvPicPr>
          <p:cNvPr id="336" name="" descr=""/>
          <p:cNvPicPr/>
          <p:nvPr/>
        </p:nvPicPr>
        <p:blipFill>
          <a:blip r:embed="rId1"/>
          <a:stretch/>
        </p:blipFill>
        <p:spPr>
          <a:xfrm>
            <a:off x="0" y="1533600"/>
            <a:ext cx="6494400" cy="4592520"/>
          </a:xfrm>
          <a:prstGeom prst="rect">
            <a:avLst/>
          </a:prstGeom>
          <a:ln>
            <a:noFill/>
          </a:ln>
        </p:spPr>
      </p:pic>
      <p:sp>
        <p:nvSpPr>
          <p:cNvPr id="337" name="TextShape 2"/>
          <p:cNvSpPr txBox="1"/>
          <p:nvPr/>
        </p:nvSpPr>
        <p:spPr>
          <a:xfrm>
            <a:off x="6705720" y="1752480"/>
            <a:ext cx="2436840" cy="191772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An ihnen werden die neuen Proteine gebildet. sie bestehen aus RNA .</a:t>
            </a:r>
            <a:endParaRPr b="0" lang="en-US" sz="2400" spc="-1" strike="noStrike">
              <a:latin typeface="Arial"/>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TextShape 1"/>
          <p:cNvSpPr txBox="1"/>
          <p:nvPr/>
        </p:nvSpPr>
        <p:spPr>
          <a:xfrm>
            <a:off x="1295280" y="1143000"/>
            <a:ext cx="7772400" cy="185688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2 Wachstum der Mikroorganismen</a:t>
            </a:r>
            <a:br/>
            <a:r>
              <a:rPr b="1" lang="en-US" sz="4400" spc="-1" strike="noStrike">
                <a:solidFill>
                  <a:srgbClr val="ccecff"/>
                </a:solidFill>
                <a:latin typeface="Times New Roman"/>
                <a:ea typeface="Times New Roman"/>
              </a:rPr>
              <a:t>2.1</a:t>
            </a:r>
            <a:r>
              <a:rPr b="1" lang="en-US" sz="4400" spc="-1" strike="noStrike">
                <a:solidFill>
                  <a:srgbClr val="ccecff"/>
                </a:solidFill>
                <a:latin typeface="Times New Roman"/>
                <a:ea typeface="Times New Roman"/>
              </a:rPr>
              <a:t>	</a:t>
            </a:r>
            <a:r>
              <a:rPr b="1" lang="en-US" sz="4400" spc="-1" strike="noStrike">
                <a:solidFill>
                  <a:srgbClr val="ccecff"/>
                </a:solidFill>
                <a:latin typeface="Times New Roman"/>
                <a:ea typeface="Times New Roman"/>
              </a:rPr>
              <a:t>Ernährung</a:t>
            </a:r>
            <a:br/>
            <a:endParaRPr b="0" lang="en-US" sz="4400" spc="-1" strike="noStrike">
              <a:latin typeface="Arial"/>
            </a:endParaRPr>
          </a:p>
        </p:txBody>
      </p:sp>
      <p:sp>
        <p:nvSpPr>
          <p:cNvPr id="339" name="TextShape 2"/>
          <p:cNvSpPr txBox="1"/>
          <p:nvPr/>
        </p:nvSpPr>
        <p:spPr>
          <a:xfrm>
            <a:off x="1447920" y="1649520"/>
            <a:ext cx="7620120" cy="5208480"/>
          </a:xfrm>
          <a:prstGeom prst="rect">
            <a:avLst/>
          </a:prstGeom>
          <a:noFill/>
          <a:ln>
            <a:noFill/>
          </a:ln>
        </p:spPr>
        <p:txBody>
          <a:bodyPr lIns="0" rIns="0" tIns="0" bIns="0"/>
          <a:p>
            <a:pPr>
              <a:lnSpc>
                <a:spcPct val="144000"/>
              </a:lnSpc>
            </a:pPr>
            <a:r>
              <a:rPr b="0" lang="en-US" sz="2400" spc="-1" strike="noStrike">
                <a:solidFill>
                  <a:srgbClr val="eaeaea"/>
                </a:solidFill>
                <a:latin typeface="Times New Roman"/>
                <a:ea typeface="Times New Roman"/>
              </a:rPr>
              <a:t>Mikroorganismen benötigen zum Wachsen Wasser und darin gelöste Substanzen, die zum Aufbau von Zellsubstanz und zur Energiegewinnung dienen (Nährstoffe). Da die Ansprüche von Mikroorganismen an Zusammensetzung von Nährboden und sonstige Milieubedingungen sehr unterschiedlich sind existieren viele Rezepte für Nährboden. Minimalbedingung: Nährboden muß alle Elemente, die zum Aufbau der Zellsubstanz in </a:t>
            </a:r>
            <a:r>
              <a:rPr b="1" lang="en-US" sz="2400" spc="-1" strike="noStrike">
                <a:solidFill>
                  <a:srgbClr val="eaeaea"/>
                </a:solidFill>
                <a:latin typeface="Times New Roman"/>
                <a:ea typeface="Times New Roman"/>
              </a:rPr>
              <a:t>verwertbarer Form enthalten.</a:t>
            </a:r>
            <a:endParaRPr b="0" lang="en-US" sz="2400" spc="-1" strike="noStrike">
              <a:latin typeface="Arial"/>
            </a:endParaRPr>
          </a:p>
          <a:p>
            <a:pPr>
              <a:lnSpc>
                <a:spcPct val="100000"/>
              </a:lnSpc>
            </a:pPr>
            <a:endParaRPr b="0" lang="en-US" sz="2400" spc="-1" strike="noStrike">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1447920" y="304920"/>
            <a:ext cx="7694640" cy="2741760"/>
          </a:xfrm>
          <a:prstGeom prst="rect">
            <a:avLst/>
          </a:prstGeom>
          <a:noFill/>
          <a:ln>
            <a:noFill/>
          </a:ln>
        </p:spPr>
        <p:txBody>
          <a:bodyPr lIns="0" rIns="0" tIns="0" bIns="0"/>
          <a:p>
            <a:pPr>
              <a:lnSpc>
                <a:spcPct val="144000"/>
              </a:lnSpc>
            </a:pPr>
            <a:r>
              <a:rPr b="0" lang="en-US" sz="2400" spc="-1" strike="noStrike">
                <a:solidFill>
                  <a:srgbClr val="eaeaea"/>
                </a:solidFill>
                <a:latin typeface="Times New Roman"/>
                <a:ea typeface="Times New Roman"/>
              </a:rPr>
              <a:t>Makroelemente:</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C,O,H,N,S1P,K, Na, Ca, Fe</a:t>
            </a:r>
            <a:endParaRPr b="0" lang="en-US" sz="2400" spc="-1" strike="noStrike">
              <a:latin typeface="Arial"/>
            </a:endParaRPr>
          </a:p>
          <a:p>
            <a:pPr>
              <a:lnSpc>
                <a:spcPct val="144000"/>
              </a:lnSpc>
            </a:pPr>
            <a:r>
              <a:rPr b="0" lang="en-US" sz="2400" spc="-1" strike="noStrike">
                <a:solidFill>
                  <a:srgbClr val="eaeaea"/>
                </a:solidFill>
                <a:latin typeface="Times New Roman"/>
                <a:ea typeface="Times New Roman"/>
              </a:rPr>
              <a:t>Mikroelemente:</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Mn,Mo,Zn,Cu,Co,Ni,V,B,Cl,Se,SI,W. Letztere sind häufig als Verunreinigungen in andern Nährstoffen enthalten.</a:t>
            </a:r>
            <a:endParaRPr b="0" lang="en-US" sz="2400" spc="-1" strike="noStrike">
              <a:latin typeface="Arial"/>
            </a:endParaRPr>
          </a:p>
        </p:txBody>
      </p:sp>
      <p:pic>
        <p:nvPicPr>
          <p:cNvPr id="341" name="" descr=""/>
          <p:cNvPicPr/>
          <p:nvPr/>
        </p:nvPicPr>
        <p:blipFill>
          <a:blip r:embed="rId1"/>
          <a:stretch/>
        </p:blipFill>
        <p:spPr>
          <a:xfrm>
            <a:off x="3043080" y="2819520"/>
            <a:ext cx="4157640" cy="3467160"/>
          </a:xfrm>
          <a:prstGeom prst="rect">
            <a:avLst/>
          </a:prstGeom>
          <a:ln>
            <a:noFill/>
          </a:ln>
        </p:spPr>
      </p:pic>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1295280" y="533520"/>
            <a:ext cx="7772400" cy="1856880"/>
          </a:xfrm>
          <a:prstGeom prst="rect">
            <a:avLst/>
          </a:prstGeom>
          <a:noFill/>
          <a:ln>
            <a:noFill/>
          </a:ln>
        </p:spPr>
        <p:txBody>
          <a:bodyPr lIns="0" rIns="0" tIns="0" bIns="0"/>
          <a:p>
            <a:pPr algn="ctr">
              <a:lnSpc>
                <a:spcPct val="100000"/>
              </a:lnSpc>
            </a:pPr>
            <a:r>
              <a:rPr b="1" lang="en-US" sz="4400" spc="-1" strike="noStrike">
                <a:solidFill>
                  <a:srgbClr val="ccecff"/>
                </a:solidFill>
                <a:latin typeface="Times New Roman"/>
                <a:ea typeface="Times New Roman"/>
              </a:rPr>
              <a:t>2.2</a:t>
            </a:r>
            <a:r>
              <a:rPr b="1" lang="en-US" sz="4400" spc="-1" strike="noStrike">
                <a:solidFill>
                  <a:srgbClr val="ccecff"/>
                </a:solidFill>
                <a:latin typeface="Times New Roman"/>
                <a:ea typeface="Times New Roman"/>
              </a:rPr>
              <a:t>	</a:t>
            </a:r>
            <a:r>
              <a:rPr b="1" lang="en-US" sz="4400" spc="-1" strike="noStrike">
                <a:solidFill>
                  <a:srgbClr val="ccecff"/>
                </a:solidFill>
                <a:latin typeface="Times New Roman"/>
                <a:ea typeface="Times New Roman"/>
              </a:rPr>
              <a:t>Wachstumsbedingungen und Nährböden</a:t>
            </a:r>
            <a:br/>
            <a:endParaRPr b="0" lang="en-US" sz="4400" spc="-1" strike="noStrike">
              <a:latin typeface="Arial"/>
            </a:endParaRPr>
          </a:p>
        </p:txBody>
      </p:sp>
      <p:sp>
        <p:nvSpPr>
          <p:cNvPr id="343" name="TextShape 2"/>
          <p:cNvSpPr txBox="1"/>
          <p:nvPr/>
        </p:nvSpPr>
        <p:spPr>
          <a:xfrm>
            <a:off x="1447920" y="1601640"/>
            <a:ext cx="7694640" cy="4545000"/>
          </a:xfrm>
          <a:prstGeom prst="rect">
            <a:avLst/>
          </a:prstGeom>
          <a:noFill/>
          <a:ln>
            <a:noFill/>
          </a:ln>
        </p:spPr>
        <p:txBody>
          <a:bodyPr lIns="0" rIns="0" tIns="0" bIns="0"/>
          <a:p>
            <a:pPr>
              <a:lnSpc>
                <a:spcPct val="100000"/>
              </a:lnSpc>
            </a:pPr>
            <a:r>
              <a:rPr b="1" lang="en-US" sz="2400" spc="-1" strike="noStrike">
                <a:solidFill>
                  <a:srgbClr val="eaeaea"/>
                </a:solidFill>
                <a:latin typeface="Times New Roman"/>
                <a:ea typeface="Times New Roman"/>
              </a:rPr>
              <a:t>Wichtige Parameter für das Wachstum von Mikroorganismen sind</a:t>
            </a:r>
            <a:endParaRPr b="0" lang="en-US" sz="2400" spc="-1" strike="noStrike">
              <a:latin typeface="Arial"/>
            </a:endParaRPr>
          </a:p>
          <a:p>
            <a:pPr>
              <a:lnSpc>
                <a:spcPct val="100000"/>
              </a:lnSpc>
            </a:pPr>
            <a:r>
              <a:rPr b="0" i="1" lang="en-US" sz="2400" spc="-1" strike="noStrike">
                <a:solidFill>
                  <a:srgbClr val="eaeaea"/>
                </a:solidFill>
                <a:latin typeface="Times New Roman"/>
                <a:ea typeface="Times New Roman"/>
              </a:rPr>
              <a:t>1.</a:t>
            </a:r>
            <a:r>
              <a:rPr b="0" i="1"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Kulturmedium (C-, H- und Energiequelle)</a:t>
            </a:r>
            <a:endParaRPr b="0" lang="en-US" sz="2400" spc="-1" strike="noStrike">
              <a:latin typeface="Arial"/>
            </a:endParaRPr>
          </a:p>
          <a:p>
            <a:pPr>
              <a:lnSpc>
                <a:spcPct val="100000"/>
              </a:lnSpc>
            </a:pPr>
            <a:r>
              <a:rPr b="0" lang="en-US" sz="2400" spc="-1" strike="noStrike">
                <a:solidFill>
                  <a:srgbClr val="eaeaea"/>
                </a:solidFill>
                <a:latin typeface="Times New Roman"/>
                <a:ea typeface="Times New Roman"/>
              </a:rPr>
              <a:t>2.</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PH-Wert (acido -, neutro -,alkaliphil)</a:t>
            </a:r>
            <a:endParaRPr b="0" lang="en-US" sz="2400" spc="-1" strike="noStrike">
              <a:latin typeface="Arial"/>
            </a:endParaRPr>
          </a:p>
          <a:p>
            <a:pPr>
              <a:lnSpc>
                <a:spcPct val="100000"/>
              </a:lnSpc>
            </a:pPr>
            <a:r>
              <a:rPr b="0" lang="en-US" sz="2400" spc="-1" strike="noStrike">
                <a:solidFill>
                  <a:srgbClr val="eaeaea"/>
                </a:solidFill>
                <a:latin typeface="Times New Roman"/>
                <a:ea typeface="Times New Roman"/>
              </a:rPr>
              <a:t>3.</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Wassergehalt und osmotischer Druck</a:t>
            </a:r>
            <a:endParaRPr b="0" lang="en-US" sz="2400" spc="-1" strike="noStrike">
              <a:latin typeface="Arial"/>
            </a:endParaRPr>
          </a:p>
          <a:p>
            <a:pPr>
              <a:lnSpc>
                <a:spcPct val="144000"/>
              </a:lnSpc>
            </a:pPr>
            <a:r>
              <a:rPr b="0" lang="en-US" sz="2400" spc="-1" strike="noStrike">
                <a:solidFill>
                  <a:srgbClr val="eaeaea"/>
                </a:solidFill>
                <a:latin typeface="Times New Roman"/>
                <a:ea typeface="Times New Roman"/>
              </a:rPr>
              <a:t>Maß für das verfügbare freie Wasser ist die Wasseraktivität (a</a:t>
            </a:r>
            <a:r>
              <a:rPr b="0" lang="en-US" sz="2400" spc="-1" strike="noStrike" baseline="-25000">
                <a:solidFill>
                  <a:srgbClr val="eaeaea"/>
                </a:solidFill>
                <a:latin typeface="Times New Roman"/>
                <a:ea typeface="Times New Roman"/>
              </a:rPr>
              <a:t>w</a:t>
            </a:r>
            <a:r>
              <a:rPr b="0" lang="en-US" sz="2400" spc="-1" strike="noStrike">
                <a:solidFill>
                  <a:srgbClr val="eaeaea"/>
                </a:solidFill>
                <a:latin typeface="Times New Roman"/>
                <a:ea typeface="Times New Roman"/>
              </a:rPr>
              <a:t>).</a:t>
            </a:r>
            <a:endParaRPr b="0" lang="en-US" sz="2400" spc="-1" strike="noStrike">
              <a:latin typeface="Arial"/>
            </a:endParaRPr>
          </a:p>
          <a:p>
            <a:pPr>
              <a:lnSpc>
                <a:spcPct val="144000"/>
              </a:lnSpc>
            </a:pPr>
            <a:r>
              <a:rPr b="0" lang="en-US" sz="2400" spc="-1" strike="noStrike">
                <a:solidFill>
                  <a:srgbClr val="eaeaea"/>
                </a:solidFill>
                <a:latin typeface="Times New Roman"/>
                <a:ea typeface="Times New Roman"/>
              </a:rPr>
              <a:t>Der a</a:t>
            </a:r>
            <a:r>
              <a:rPr b="0" lang="en-US" sz="2400" spc="-1" strike="noStrike" baseline="-25000">
                <a:solidFill>
                  <a:srgbClr val="eaeaea"/>
                </a:solidFill>
                <a:latin typeface="Times New Roman"/>
                <a:ea typeface="Times New Roman"/>
              </a:rPr>
              <a:t>w</a:t>
            </a:r>
            <a:r>
              <a:rPr b="0" lang="en-US" sz="2400" spc="-1" strike="noStrike">
                <a:solidFill>
                  <a:srgbClr val="eaeaea"/>
                </a:solidFill>
                <a:latin typeface="Times New Roman"/>
                <a:ea typeface="Times New Roman"/>
              </a:rPr>
              <a:t> - Wert ist der Quotient aus der Konzentration von Wasser in der Dampfphase über dem entsprechendem Medium und der Konzentration .</a:t>
            </a:r>
            <a:endParaRPr b="0" lang="en-US" sz="2400" spc="-1" strike="noStrike">
              <a:latin typeface="Arial"/>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1371600" y="304920"/>
            <a:ext cx="7770960" cy="2808360"/>
          </a:xfrm>
          <a:prstGeom prst="rect">
            <a:avLst/>
          </a:prstGeom>
          <a:noFill/>
          <a:ln>
            <a:noFill/>
          </a:ln>
        </p:spPr>
        <p:txBody>
          <a:bodyPr lIns="0" rIns="0" tIns="0" bIns="0"/>
          <a:p>
            <a:pPr>
              <a:lnSpc>
                <a:spcPct val="100000"/>
              </a:lnSpc>
            </a:pPr>
            <a:r>
              <a:rPr b="0" lang="en-US" sz="2400" spc="-1" strike="noStrike">
                <a:solidFill>
                  <a:srgbClr val="eaeaea"/>
                </a:solidFill>
                <a:latin typeface="Times New Roman"/>
                <a:ea typeface="Times New Roman"/>
              </a:rPr>
              <a:t>4.</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Temperatur (psychro -, meso -, thermophil)</a:t>
            </a:r>
            <a:endParaRPr b="0" lang="en-US" sz="2400" spc="-1" strike="noStrike">
              <a:latin typeface="Arial"/>
            </a:endParaRPr>
          </a:p>
          <a:p>
            <a:pPr>
              <a:lnSpc>
                <a:spcPct val="100000"/>
              </a:lnSpc>
            </a:pPr>
            <a:r>
              <a:rPr b="0" lang="en-US" sz="2400" spc="-1" strike="noStrike">
                <a:solidFill>
                  <a:srgbClr val="eaeaea"/>
                </a:solidFill>
                <a:latin typeface="Times New Roman"/>
                <a:ea typeface="Times New Roman"/>
              </a:rPr>
              <a:t>5.</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Zusammensetzung der Gasphase (obligat aerob, fakultativ anaerob</a:t>
            </a:r>
            <a:endParaRPr b="0" lang="en-US" sz="2400" spc="-1" strike="noStrike">
              <a:latin typeface="Arial"/>
            </a:endParaRPr>
          </a:p>
          <a:p>
            <a:pPr>
              <a:lnSpc>
                <a:spcPct val="144000"/>
              </a:lnSpc>
            </a:pPr>
            <a:r>
              <a:rPr b="0" lang="en-US" sz="2400" spc="-1" strike="noStrike">
                <a:solidFill>
                  <a:srgbClr val="eaeaea"/>
                </a:solidFill>
                <a:latin typeface="Times New Roman"/>
                <a:ea typeface="Times New Roman"/>
              </a:rPr>
              <a:t>aerotolerant, obligat anaerob)</a:t>
            </a:r>
            <a:endParaRPr b="0" lang="en-US" sz="2400" spc="-1" strike="noStrike">
              <a:latin typeface="Arial"/>
            </a:endParaRPr>
          </a:p>
          <a:p>
            <a:pPr>
              <a:lnSpc>
                <a:spcPct val="100000"/>
              </a:lnSpc>
            </a:pPr>
            <a:r>
              <a:rPr b="1" lang="en-US" sz="2400" spc="-1" strike="noStrike">
                <a:solidFill>
                  <a:srgbClr val="eaeaea"/>
                </a:solidFill>
                <a:latin typeface="Times New Roman"/>
                <a:ea typeface="Times New Roman"/>
              </a:rPr>
              <a:t>Einige Arten von Nährmedien:</a:t>
            </a:r>
            <a:endParaRPr b="0" lang="en-US" sz="2400" spc="-1" strike="noStrike">
              <a:latin typeface="Arial"/>
            </a:endParaRPr>
          </a:p>
          <a:p>
            <a:pPr>
              <a:lnSpc>
                <a:spcPct val="100000"/>
              </a:lnSpc>
            </a:pPr>
            <a:r>
              <a:rPr b="0" i="1" lang="en-US" sz="2400" spc="-1" strike="noStrike">
                <a:solidFill>
                  <a:srgbClr val="eaeaea"/>
                </a:solidFill>
                <a:latin typeface="Times New Roman"/>
                <a:ea typeface="Times New Roman"/>
              </a:rPr>
              <a:t>Undefinierte oder komplexe Nährböden (Komplettmedien)</a:t>
            </a:r>
            <a:endParaRPr b="0" lang="en-US" sz="2400" spc="-1" strike="noStrike">
              <a:latin typeface="Arial"/>
            </a:endParaRPr>
          </a:p>
          <a:p>
            <a:pPr>
              <a:lnSpc>
                <a:spcPct val="100000"/>
              </a:lnSpc>
            </a:pPr>
            <a:r>
              <a:rPr b="0" lang="en-US" sz="2400" spc="-1" strike="noStrike">
                <a:solidFill>
                  <a:srgbClr val="eaeaea"/>
                </a:solidFill>
                <a:latin typeface="Times New Roman"/>
                <a:ea typeface="Times New Roman"/>
              </a:rPr>
              <a:t>Enthalten ein oder mehrere chemisch wenig definierte </a:t>
            </a:r>
            <a:endParaRPr b="0" lang="en-US" sz="2400" spc="-1" strike="noStrike">
              <a:latin typeface="Arial"/>
            </a:endParaRPr>
          </a:p>
        </p:txBody>
      </p:sp>
      <p:pic>
        <p:nvPicPr>
          <p:cNvPr id="345" name="" descr=""/>
          <p:cNvPicPr/>
          <p:nvPr/>
        </p:nvPicPr>
        <p:blipFill>
          <a:blip r:embed="rId1"/>
          <a:stretch/>
        </p:blipFill>
        <p:spPr>
          <a:xfrm>
            <a:off x="2685960" y="3179880"/>
            <a:ext cx="4629240" cy="3465360"/>
          </a:xfrm>
          <a:prstGeom prst="rect">
            <a:avLst/>
          </a:prstGeom>
          <a:ln>
            <a:noFill/>
          </a:ln>
        </p:spPr>
      </p:pic>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Physiologie des Wachstums</a:t>
            </a:r>
            <a:endParaRPr b="0" lang="en-US" sz="4400" spc="-1" strike="noStrike">
              <a:latin typeface="Arial"/>
            </a:endParaRPr>
          </a:p>
        </p:txBody>
      </p:sp>
      <p:pic>
        <p:nvPicPr>
          <p:cNvPr id="347" name="" descr=""/>
          <p:cNvPicPr/>
          <p:nvPr/>
        </p:nvPicPr>
        <p:blipFill>
          <a:blip r:embed="rId1"/>
          <a:stretch/>
        </p:blipFill>
        <p:spPr>
          <a:xfrm>
            <a:off x="1047600" y="1836720"/>
            <a:ext cx="7866000" cy="501984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5" name="" descr=""/>
          <p:cNvPicPr/>
          <p:nvPr/>
        </p:nvPicPr>
        <p:blipFill>
          <a:blip r:embed="rId1"/>
          <a:stretch/>
        </p:blipFill>
        <p:spPr>
          <a:xfrm>
            <a:off x="1295280" y="152280"/>
            <a:ext cx="7846920" cy="6458040"/>
          </a:xfrm>
          <a:prstGeom prst="rect">
            <a:avLst/>
          </a:prstGeom>
          <a:ln>
            <a:noFill/>
          </a:ln>
        </p:spPr>
      </p:pic>
    </p:spTree>
  </p:cSld>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1295280" y="533520"/>
            <a:ext cx="7772400" cy="123804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Beispiele einer einfachen synthetischen Nährlösung</a:t>
            </a:r>
            <a:endParaRPr b="0" lang="en-US" sz="4400" spc="-1" strike="noStrike">
              <a:latin typeface="Arial"/>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TextShape 1"/>
          <p:cNvSpPr txBox="1"/>
          <p:nvPr/>
        </p:nvSpPr>
        <p:spPr>
          <a:xfrm>
            <a:off x="1295280" y="533520"/>
            <a:ext cx="7772400" cy="123804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Bewährte Vitaminlösung für Boden- und Wasserbakterien</a:t>
            </a:r>
            <a:endParaRPr b="0" lang="en-US" sz="4400" spc="-1" strike="noStrike">
              <a:latin typeface="Arial"/>
            </a:endParaRPr>
          </a:p>
        </p:txBody>
      </p:sp>
      <p:sp>
        <p:nvSpPr>
          <p:cNvPr id="350" name="TextShape 2"/>
          <p:cNvSpPr txBox="1"/>
          <p:nvPr/>
        </p:nvSpPr>
        <p:spPr>
          <a:xfrm>
            <a:off x="1295280" y="5945040"/>
            <a:ext cx="7846920" cy="82224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2-3 ml Vitaminlösung werden zu 1000 ml Nährlösung zugesetzt.</a:t>
            </a:r>
            <a:endParaRPr b="0" lang="en-US" sz="2400" spc="-1" strike="noStrike">
              <a:latin typeface="Arial"/>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pH - Abhängigkeit</a:t>
            </a:r>
            <a:endParaRPr b="0" lang="en-US" sz="4400" spc="-1" strike="noStrike">
              <a:latin typeface="Arial"/>
            </a:endParaRPr>
          </a:p>
        </p:txBody>
      </p:sp>
      <p:pic>
        <p:nvPicPr>
          <p:cNvPr id="352" name="" descr=""/>
          <p:cNvPicPr/>
          <p:nvPr/>
        </p:nvPicPr>
        <p:blipFill>
          <a:blip r:embed="rId1"/>
          <a:stretch/>
        </p:blipFill>
        <p:spPr>
          <a:xfrm>
            <a:off x="0" y="2333520"/>
            <a:ext cx="9142560" cy="3895560"/>
          </a:xfrm>
          <a:prstGeom prst="rect">
            <a:avLst/>
          </a:prstGeom>
          <a:ln>
            <a:noFill/>
          </a:ln>
        </p:spPr>
      </p:pic>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Medienabhängigkeit</a:t>
            </a:r>
            <a:endParaRPr b="0" lang="en-US" sz="4400" spc="-1" strike="noStrike">
              <a:latin typeface="Arial"/>
            </a:endParaRPr>
          </a:p>
        </p:txBody>
      </p:sp>
      <p:pic>
        <p:nvPicPr>
          <p:cNvPr id="354" name="" descr=""/>
          <p:cNvPicPr/>
          <p:nvPr/>
        </p:nvPicPr>
        <p:blipFill>
          <a:blip r:embed="rId1"/>
          <a:stretch/>
        </p:blipFill>
        <p:spPr>
          <a:xfrm>
            <a:off x="720720" y="1638360"/>
            <a:ext cx="8345520" cy="4989600"/>
          </a:xfrm>
          <a:prstGeom prst="rect">
            <a:avLst/>
          </a:prstGeom>
          <a:ln>
            <a:noFill/>
          </a:ln>
        </p:spPr>
      </p:pic>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Temperaturabhängigkeit</a:t>
            </a:r>
            <a:endParaRPr b="0" lang="en-US" sz="4400" spc="-1" strike="noStrike">
              <a:latin typeface="Arial"/>
            </a:endParaRPr>
          </a:p>
        </p:txBody>
      </p:sp>
      <p:pic>
        <p:nvPicPr>
          <p:cNvPr id="356" name="" descr=""/>
          <p:cNvPicPr/>
          <p:nvPr/>
        </p:nvPicPr>
        <p:blipFill>
          <a:blip r:embed="rId1"/>
          <a:stretch/>
        </p:blipFill>
        <p:spPr>
          <a:xfrm>
            <a:off x="-1440" y="1552680"/>
            <a:ext cx="9144000" cy="4923000"/>
          </a:xfrm>
          <a:prstGeom prst="rect">
            <a:avLst/>
          </a:prstGeom>
          <a:ln>
            <a:noFill/>
          </a:ln>
        </p:spPr>
      </p:pic>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extShape 1"/>
          <p:cNvSpPr txBox="1"/>
          <p:nvPr/>
        </p:nvSpPr>
        <p:spPr>
          <a:xfrm>
            <a:off x="1295280" y="763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Temperatur und Wachstum</a:t>
            </a:r>
            <a:endParaRPr b="0" lang="en-US" sz="4400" spc="-1" strike="noStrike">
              <a:latin typeface="Arial"/>
            </a:endParaRPr>
          </a:p>
        </p:txBody>
      </p:sp>
      <p:pic>
        <p:nvPicPr>
          <p:cNvPr id="358" name="" descr=""/>
          <p:cNvPicPr/>
          <p:nvPr/>
        </p:nvPicPr>
        <p:blipFill>
          <a:blip r:embed="rId1"/>
          <a:stretch/>
        </p:blipFill>
        <p:spPr>
          <a:xfrm>
            <a:off x="1828800" y="1171800"/>
            <a:ext cx="6910560" cy="5684760"/>
          </a:xfrm>
          <a:prstGeom prst="rect">
            <a:avLst/>
          </a:prstGeom>
          <a:ln>
            <a:noFill/>
          </a:ln>
        </p:spPr>
      </p:pic>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9" name="" descr=""/>
          <p:cNvPicPr/>
          <p:nvPr/>
        </p:nvPicPr>
        <p:blipFill>
          <a:blip r:embed="rId1"/>
          <a:stretch/>
        </p:blipFill>
        <p:spPr>
          <a:xfrm>
            <a:off x="2228760" y="2195640"/>
            <a:ext cx="6076800" cy="4548240"/>
          </a:xfrm>
          <a:prstGeom prst="rect">
            <a:avLst/>
          </a:prstGeom>
          <a:ln>
            <a:noFill/>
          </a:ln>
        </p:spPr>
      </p:pic>
      <p:sp>
        <p:nvSpPr>
          <p:cNvPr id="360" name="Rectangle 1"/>
          <p:cNvSpPr/>
          <p:nvPr/>
        </p:nvSpPr>
        <p:spPr>
          <a:xfrm>
            <a:off x="3429000" y="457200"/>
            <a:ext cx="380880" cy="2743200"/>
          </a:xfrm>
          <a:prstGeom prst="rect">
            <a:avLst/>
          </a:prstGeom>
          <a:solidFill>
            <a:srgbClr val="006699"/>
          </a:solidFill>
          <a:ln w="12600">
            <a:solidFill>
              <a:srgbClr val="eaeaea"/>
            </a:solidFill>
            <a:round/>
          </a:ln>
        </p:spPr>
      </p:sp>
      <p:sp>
        <p:nvSpPr>
          <p:cNvPr id="361" name="Rectangle 2"/>
          <p:cNvSpPr/>
          <p:nvPr/>
        </p:nvSpPr>
        <p:spPr>
          <a:xfrm>
            <a:off x="4343400" y="914400"/>
            <a:ext cx="304920" cy="2895480"/>
          </a:xfrm>
          <a:prstGeom prst="rect">
            <a:avLst/>
          </a:prstGeom>
          <a:gradFill rotWithShape="0">
            <a:gsLst>
              <a:gs pos="0">
                <a:srgbClr val="006699"/>
              </a:gs>
              <a:gs pos="100000">
                <a:srgbClr val="ff7c80"/>
              </a:gs>
            </a:gsLst>
            <a:lin ang="5400000"/>
          </a:gradFill>
          <a:ln w="12600">
            <a:solidFill>
              <a:srgbClr val="eaeaea"/>
            </a:solidFill>
            <a:round/>
          </a:ln>
        </p:spPr>
      </p:sp>
      <p:grpSp>
        <p:nvGrpSpPr>
          <p:cNvPr id="362" name="Group 3"/>
          <p:cNvGrpSpPr/>
          <p:nvPr/>
        </p:nvGrpSpPr>
        <p:grpSpPr>
          <a:xfrm>
            <a:off x="5715000" y="685800"/>
            <a:ext cx="304920" cy="3429360"/>
            <a:chOff x="5715000" y="685800"/>
            <a:chExt cx="304920" cy="3429360"/>
          </a:xfrm>
        </p:grpSpPr>
        <p:sp>
          <p:nvSpPr>
            <p:cNvPr id="363" name="Freeform 4"/>
            <p:cNvSpPr/>
            <p:nvPr/>
          </p:nvSpPr>
          <p:spPr>
            <a:xfrm>
              <a:off x="5791320" y="3809880"/>
              <a:ext cx="153000" cy="305640"/>
            </a:xfrm>
            <a:custGeom>
              <a:avLst/>
              <a:gdLst/>
              <a:ahLst/>
              <a:rect l="0" t="0" r="r" b="b"/>
              <a:pathLst>
                <a:path w="425" h="849">
                  <a:moveTo>
                    <a:pt x="0" y="0"/>
                  </a:moveTo>
                  <a:lnTo>
                    <a:pt x="39" y="158"/>
                  </a:lnTo>
                  <a:lnTo>
                    <a:pt x="39" y="269"/>
                  </a:lnTo>
                  <a:lnTo>
                    <a:pt x="39" y="375"/>
                  </a:lnTo>
                  <a:lnTo>
                    <a:pt x="39" y="486"/>
                  </a:lnTo>
                  <a:lnTo>
                    <a:pt x="39" y="596"/>
                  </a:lnTo>
                  <a:lnTo>
                    <a:pt x="74" y="742"/>
                  </a:lnTo>
                  <a:lnTo>
                    <a:pt x="145" y="848"/>
                  </a:lnTo>
                  <a:lnTo>
                    <a:pt x="221" y="848"/>
                  </a:lnTo>
                  <a:lnTo>
                    <a:pt x="292" y="742"/>
                  </a:lnTo>
                  <a:lnTo>
                    <a:pt x="292" y="667"/>
                  </a:lnTo>
                  <a:lnTo>
                    <a:pt x="327" y="521"/>
                  </a:lnTo>
                  <a:lnTo>
                    <a:pt x="367" y="415"/>
                  </a:lnTo>
                  <a:lnTo>
                    <a:pt x="367" y="340"/>
                  </a:lnTo>
                  <a:lnTo>
                    <a:pt x="402" y="234"/>
                  </a:lnTo>
                  <a:lnTo>
                    <a:pt x="402" y="88"/>
                  </a:lnTo>
                  <a:lnTo>
                    <a:pt x="424" y="0"/>
                  </a:lnTo>
                  <a:lnTo>
                    <a:pt x="0" y="0"/>
                  </a:lnTo>
                </a:path>
              </a:pathLst>
            </a:custGeom>
            <a:solidFill>
              <a:srgbClr val="00354e"/>
            </a:solidFill>
            <a:ln w="12600">
              <a:solidFill>
                <a:srgbClr val="eaeaea"/>
              </a:solidFill>
              <a:round/>
            </a:ln>
          </p:spPr>
        </p:sp>
        <p:sp>
          <p:nvSpPr>
            <p:cNvPr id="364" name="Rectangle 5"/>
            <p:cNvSpPr/>
            <p:nvPr/>
          </p:nvSpPr>
          <p:spPr>
            <a:xfrm>
              <a:off x="5715000" y="685800"/>
              <a:ext cx="304920" cy="3124080"/>
            </a:xfrm>
            <a:prstGeom prst="roundRect">
              <a:avLst/>
            </a:prstGeom>
            <a:solidFill>
              <a:srgbClr val="eaeaea"/>
            </a:solidFill>
            <a:ln w="12600">
              <a:solidFill>
                <a:srgbClr val="eaeaea"/>
              </a:solidFill>
              <a:round/>
            </a:ln>
          </p:spPr>
        </p:sp>
        <p:sp>
          <p:nvSpPr>
            <p:cNvPr id="365" name="Rectangle 6"/>
            <p:cNvSpPr/>
            <p:nvPr/>
          </p:nvSpPr>
          <p:spPr>
            <a:xfrm>
              <a:off x="5791320" y="762120"/>
              <a:ext cx="152280" cy="3048120"/>
            </a:xfrm>
            <a:prstGeom prst="roundRect">
              <a:avLst/>
            </a:prstGeom>
            <a:solidFill>
              <a:srgbClr val="c3c3c3"/>
            </a:solidFill>
            <a:ln w="12600">
              <a:solidFill>
                <a:srgbClr val="eaeaea"/>
              </a:solidFill>
              <a:round/>
            </a:ln>
          </p:spPr>
        </p:sp>
      </p:grpSp>
      <p:sp>
        <p:nvSpPr>
          <p:cNvPr id="366" name="Rectangle 7"/>
          <p:cNvSpPr/>
          <p:nvPr/>
        </p:nvSpPr>
        <p:spPr>
          <a:xfrm>
            <a:off x="5791320" y="2209680"/>
            <a:ext cx="152280" cy="1600200"/>
          </a:xfrm>
          <a:prstGeom prst="roundRect">
            <a:avLst/>
          </a:prstGeom>
          <a:solidFill>
            <a:srgbClr val="006699"/>
          </a:solidFill>
          <a:ln w="12600">
            <a:solidFill>
              <a:srgbClr val="eaeaea"/>
            </a:solidFill>
            <a:round/>
          </a:ln>
        </p:spPr>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TextShape 1"/>
          <p:cNvSpPr txBox="1"/>
          <p:nvPr/>
        </p:nvSpPr>
        <p:spPr>
          <a:xfrm>
            <a:off x="1295280" y="152280"/>
            <a:ext cx="7772400" cy="1143000"/>
          </a:xfrm>
          <a:prstGeom prst="rect">
            <a:avLst/>
          </a:prstGeom>
          <a:noFill/>
          <a:ln>
            <a:noFill/>
          </a:ln>
        </p:spPr>
        <p:txBody>
          <a:bodyPr lIns="0" rIns="0" tIns="0" bIns="0"/>
          <a:p>
            <a:pPr algn="ctr">
              <a:lnSpc>
                <a:spcPct val="100000"/>
              </a:lnSpc>
            </a:pPr>
            <a:r>
              <a:rPr b="1" lang="en-US" sz="4400" spc="-1" strike="noStrike">
                <a:solidFill>
                  <a:srgbClr val="ccecff"/>
                </a:solidFill>
                <a:latin typeface="Times New Roman"/>
                <a:ea typeface="Times New Roman"/>
              </a:rPr>
              <a:t>2.3</a:t>
            </a:r>
            <a:r>
              <a:rPr b="1" lang="en-US" sz="4400" spc="-1" strike="noStrike">
                <a:solidFill>
                  <a:srgbClr val="ccecff"/>
                </a:solidFill>
                <a:latin typeface="Times New Roman"/>
                <a:ea typeface="Times New Roman"/>
              </a:rPr>
              <a:t>	</a:t>
            </a:r>
            <a:r>
              <a:rPr b="1" lang="en-US" sz="4400" spc="-1" strike="noStrike">
                <a:solidFill>
                  <a:srgbClr val="ccecff"/>
                </a:solidFill>
                <a:latin typeface="Times New Roman"/>
                <a:ea typeface="Times New Roman"/>
              </a:rPr>
              <a:t>Abtötung und Hemmung</a:t>
            </a:r>
            <a:endParaRPr b="0" lang="en-US" sz="4400" spc="-1" strike="noStrike">
              <a:latin typeface="Arial"/>
            </a:endParaRPr>
          </a:p>
        </p:txBody>
      </p:sp>
      <p:sp>
        <p:nvSpPr>
          <p:cNvPr id="368" name="TextShape 2"/>
          <p:cNvSpPr txBox="1"/>
          <p:nvPr/>
        </p:nvSpPr>
        <p:spPr>
          <a:xfrm>
            <a:off x="1447920" y="1247760"/>
            <a:ext cx="7543800" cy="4362480"/>
          </a:xfrm>
          <a:prstGeom prst="rect">
            <a:avLst/>
          </a:prstGeom>
          <a:noFill/>
          <a:ln>
            <a:noFill/>
          </a:ln>
        </p:spPr>
        <p:txBody>
          <a:bodyPr lIns="0" rIns="0" tIns="0" bIns="0"/>
          <a:p>
            <a:pPr>
              <a:lnSpc>
                <a:spcPct val="100000"/>
              </a:lnSpc>
            </a:pPr>
            <a:r>
              <a:rPr b="1" lang="en-US" sz="2400" spc="-1" strike="noStrike">
                <a:solidFill>
                  <a:srgbClr val="eaeaea"/>
                </a:solidFill>
                <a:latin typeface="Times New Roman"/>
                <a:ea typeface="Times New Roman"/>
              </a:rPr>
              <a:t>Allgemeine Grundlagen:</a:t>
            </a:r>
            <a:endParaRPr b="0" lang="en-US" sz="2400" spc="-1" strike="noStrike">
              <a:latin typeface="Arial"/>
            </a:endParaRPr>
          </a:p>
          <a:p>
            <a:pPr>
              <a:lnSpc>
                <a:spcPct val="100000"/>
              </a:lnSpc>
            </a:pPr>
            <a:endParaRPr b="0" lang="en-US" sz="2400" spc="-1" strike="noStrike">
              <a:latin typeface="Arial"/>
            </a:endParaRPr>
          </a:p>
          <a:p>
            <a:pPr>
              <a:lnSpc>
                <a:spcPct val="144000"/>
              </a:lnSpc>
            </a:pPr>
            <a:r>
              <a:rPr b="1" lang="en-US" sz="2400" spc="-1" strike="noStrike">
                <a:solidFill>
                  <a:srgbClr val="eaeaea"/>
                </a:solidFill>
                <a:latin typeface="Times New Roman"/>
                <a:ea typeface="Times New Roman"/>
              </a:rPr>
              <a:t>Abtöten bzw. Hemmung von Mikroorganismen ist die Grundlage mikrobiologischer Arbeitstechniken und der Nahrungsmittelindustrie. </a:t>
            </a:r>
            <a:r>
              <a:rPr b="1" i="1" lang="en-US" sz="2400" spc="-1" strike="noStrike">
                <a:solidFill>
                  <a:srgbClr val="eaeaea"/>
                </a:solidFill>
                <a:latin typeface="Times New Roman"/>
                <a:ea typeface="Times New Roman"/>
              </a:rPr>
              <a:t>Entkeimung (Sterilisation): </a:t>
            </a:r>
            <a:r>
              <a:rPr b="1" lang="en-US" sz="2400" spc="-1" strike="noStrike">
                <a:solidFill>
                  <a:srgbClr val="eaeaea"/>
                </a:solidFill>
                <a:latin typeface="Times New Roman"/>
                <a:ea typeface="Times New Roman"/>
              </a:rPr>
              <a:t>Befreiung von Mikroorganismen (vegetative und Ruhestadien).</a:t>
            </a:r>
            <a:endParaRPr b="0" lang="en-US" sz="2400" spc="-1" strike="noStrike">
              <a:latin typeface="Arial"/>
            </a:endParaRPr>
          </a:p>
          <a:p>
            <a:pPr>
              <a:lnSpc>
                <a:spcPct val="100000"/>
              </a:lnSpc>
            </a:pPr>
            <a:endParaRPr b="0" lang="en-US" sz="2400" spc="-1" strike="noStrike">
              <a:latin typeface="Arial"/>
            </a:endParaRPr>
          </a:p>
        </p:txBody>
      </p:sp>
      <p:pic>
        <p:nvPicPr>
          <p:cNvPr id="369" name="" descr=""/>
          <p:cNvPicPr/>
          <p:nvPr/>
        </p:nvPicPr>
        <p:blipFill>
          <a:blip r:embed="rId1"/>
          <a:stretch/>
        </p:blipFill>
        <p:spPr>
          <a:xfrm>
            <a:off x="5329080" y="4210200"/>
            <a:ext cx="3038400" cy="2533680"/>
          </a:xfrm>
          <a:prstGeom prst="rect">
            <a:avLst/>
          </a:prstGeom>
          <a:ln>
            <a:noFill/>
          </a:ln>
        </p:spPr>
      </p:pic>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1295280" y="304920"/>
            <a:ext cx="7846920" cy="4317840"/>
          </a:xfrm>
          <a:prstGeom prst="rect">
            <a:avLst/>
          </a:prstGeom>
          <a:noFill/>
          <a:ln>
            <a:noFill/>
          </a:ln>
        </p:spPr>
        <p:txBody>
          <a:bodyPr lIns="0" rIns="0" tIns="0" bIns="0"/>
          <a:p>
            <a:pPr>
              <a:lnSpc>
                <a:spcPct val="144000"/>
              </a:lnSpc>
            </a:pPr>
            <a:r>
              <a:rPr b="1" i="1" lang="en-US" sz="2400" spc="-1" strike="noStrike">
                <a:solidFill>
                  <a:srgbClr val="eaeaea"/>
                </a:solidFill>
                <a:latin typeface="Times New Roman"/>
                <a:ea typeface="Times New Roman"/>
              </a:rPr>
              <a:t>Pasteurisierung: </a:t>
            </a:r>
            <a:r>
              <a:rPr b="1" lang="en-US" sz="2400" spc="-1" strike="noStrike">
                <a:solidFill>
                  <a:srgbClr val="eaeaea"/>
                </a:solidFill>
                <a:latin typeface="Times New Roman"/>
                <a:ea typeface="Times New Roman"/>
              </a:rPr>
              <a:t>Teilentkeimung.</a:t>
            </a:r>
            <a:endParaRPr b="0" lang="en-US" sz="2400" spc="-1" strike="noStrike">
              <a:latin typeface="Arial"/>
            </a:endParaRPr>
          </a:p>
          <a:p>
            <a:pPr>
              <a:lnSpc>
                <a:spcPct val="144000"/>
              </a:lnSpc>
            </a:pPr>
            <a:r>
              <a:rPr b="1" i="1" lang="en-US" sz="2400" spc="-1" strike="noStrike">
                <a:solidFill>
                  <a:srgbClr val="eaeaea"/>
                </a:solidFill>
                <a:latin typeface="Times New Roman"/>
                <a:ea typeface="Times New Roman"/>
              </a:rPr>
              <a:t>Verunreinigung (Kontamination): </a:t>
            </a:r>
            <a:r>
              <a:rPr b="1" lang="en-US" sz="2400" spc="-1" strike="noStrike">
                <a:solidFill>
                  <a:srgbClr val="eaeaea"/>
                </a:solidFill>
                <a:latin typeface="Times New Roman"/>
                <a:ea typeface="Times New Roman"/>
              </a:rPr>
              <a:t>Sterile oder mit bestimmten zugesetzten Keimen bewachsene Nährlösung Wird nicht beabsichtigt durch andere Mikroorganismen verunreinigt. Sterilisation oder Teilentkeimung kann durch feuchte Hitze, trockene Hitze, Filtration, Strahlung und auf chemischen Wege geschehen.</a:t>
            </a:r>
            <a:endParaRPr b="0" lang="en-US" sz="2400" spc="-1" strike="noStrike">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1" lang="en-US" sz="4400" spc="-1" strike="noStrike">
                <a:solidFill>
                  <a:srgbClr val="ccecff"/>
                </a:solidFill>
                <a:latin typeface="Arial"/>
                <a:ea typeface="Arial"/>
              </a:rPr>
              <a:t>Feuchte Hitze:</a:t>
            </a:r>
            <a:endParaRPr b="0" lang="en-US" sz="4400" spc="-1" strike="noStrike">
              <a:latin typeface="Arial"/>
            </a:endParaRPr>
          </a:p>
        </p:txBody>
      </p:sp>
      <p:sp>
        <p:nvSpPr>
          <p:cNvPr id="372" name="TextShape 2"/>
          <p:cNvSpPr txBox="1"/>
          <p:nvPr/>
        </p:nvSpPr>
        <p:spPr>
          <a:xfrm>
            <a:off x="1600200" y="1828800"/>
            <a:ext cx="7542360" cy="4896000"/>
          </a:xfrm>
          <a:prstGeom prst="rect">
            <a:avLst/>
          </a:prstGeom>
          <a:noFill/>
          <a:ln>
            <a:noFill/>
          </a:ln>
        </p:spPr>
        <p:txBody>
          <a:bodyPr lIns="0" rIns="0" tIns="0" bIns="0"/>
          <a:p>
            <a:pPr>
              <a:lnSpc>
                <a:spcPct val="100000"/>
              </a:lnSpc>
              <a:spcBef>
                <a:spcPts val="2305"/>
              </a:spcBef>
              <a:spcAft>
                <a:spcPts val="575"/>
              </a:spcAft>
            </a:pPr>
            <a:r>
              <a:rPr b="1" lang="en-US" sz="2400" spc="-1" strike="noStrike">
                <a:solidFill>
                  <a:srgbClr val="eaeaea"/>
                </a:solidFill>
                <a:latin typeface="Times New Roman"/>
                <a:ea typeface="Times New Roman"/>
              </a:rPr>
              <a:t>Abtötungstemperaturen: Vegetative Zellen von Pilzen und Bakterien 5 - l0 min bei 60.0C (außer Thermophile), Pilzsporen bei über 800C u Bakteriensporen bei 1200C (15 min). Wichtige Methode: </a:t>
            </a:r>
            <a:r>
              <a:rPr b="1" i="1" lang="en-US" sz="2400" spc="-1" strike="noStrike">
                <a:solidFill>
                  <a:srgbClr val="eaeaea"/>
                </a:solidFill>
                <a:latin typeface="Times New Roman"/>
                <a:ea typeface="Times New Roman"/>
              </a:rPr>
              <a:t>Autoklavieren </a:t>
            </a:r>
            <a:r>
              <a:rPr b="1" lang="en-US" sz="2400" spc="-1" strike="noStrike">
                <a:solidFill>
                  <a:srgbClr val="eaeaea"/>
                </a:solidFill>
                <a:latin typeface="Times New Roman"/>
                <a:ea typeface="Times New Roman"/>
              </a:rPr>
              <a:t>z.B. bei 121 0C und 2 bar.</a:t>
            </a:r>
            <a:endParaRPr b="0" lang="en-US" sz="2400" spc="-1" strike="noStrike">
              <a:latin typeface="Arial"/>
            </a:endParaRPr>
          </a:p>
          <a:p>
            <a:pPr>
              <a:lnSpc>
                <a:spcPct val="144000"/>
              </a:lnSpc>
              <a:spcBef>
                <a:spcPts val="2305"/>
              </a:spcBef>
              <a:spcAft>
                <a:spcPts val="575"/>
              </a:spcAft>
            </a:pPr>
            <a:r>
              <a:rPr b="1" i="1" lang="en-US" sz="2400" spc="-1" strike="noStrike">
                <a:solidFill>
                  <a:srgbClr val="eaeaea"/>
                </a:solidFill>
                <a:latin typeface="Times New Roman"/>
                <a:ea typeface="Times New Roman"/>
              </a:rPr>
              <a:t>Pasteurisieren: </a:t>
            </a:r>
            <a:r>
              <a:rPr b="1" lang="en-US" sz="2400" spc="-1" strike="noStrike">
                <a:solidFill>
                  <a:srgbClr val="eaeaea"/>
                </a:solidFill>
                <a:latin typeface="Times New Roman"/>
                <a:ea typeface="Times New Roman"/>
              </a:rPr>
              <a:t>Kurzzeit - Erhitzen z.B. bei Milch für 20-30 s auf 71-74 °C oder 5 s auf 85-870C.</a:t>
            </a:r>
            <a:endParaRPr b="0" lang="en-US" sz="2400" spc="-1" strike="noStrike">
              <a:latin typeface="Arial"/>
            </a:endParaRPr>
          </a:p>
          <a:p>
            <a:pPr>
              <a:lnSpc>
                <a:spcPct val="144000"/>
              </a:lnSpc>
              <a:spcBef>
                <a:spcPts val="2305"/>
              </a:spcBef>
              <a:spcAft>
                <a:spcPts val="575"/>
              </a:spcAft>
            </a:pPr>
            <a:r>
              <a:rPr b="1" i="1" lang="en-US" sz="2400" spc="-1" strike="noStrike">
                <a:solidFill>
                  <a:srgbClr val="eaeaea"/>
                </a:solidFill>
                <a:latin typeface="Times New Roman"/>
                <a:ea typeface="Times New Roman"/>
              </a:rPr>
              <a:t>H-Milch: </a:t>
            </a:r>
            <a:r>
              <a:rPr b="1" lang="en-US" sz="2400" spc="-1" strike="noStrike">
                <a:solidFill>
                  <a:srgbClr val="eaeaea"/>
                </a:solidFill>
                <a:latin typeface="Times New Roman"/>
                <a:ea typeface="Times New Roman"/>
              </a:rPr>
              <a:t>1-2s auf 135~150°C durch überhitzten Wasserdampf  Milch---&gt; steril.</a:t>
            </a:r>
            <a:endParaRPr b="0" lang="en-US" sz="24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1295280" y="533520"/>
            <a:ext cx="7772400" cy="1314360"/>
          </a:xfrm>
          <a:prstGeom prst="rect">
            <a:avLst/>
          </a:prstGeom>
          <a:noFill/>
          <a:ln>
            <a:noFill/>
          </a:ln>
        </p:spPr>
        <p:txBody>
          <a:bodyPr lIns="0" rIns="0" tIns="0" bIns="0"/>
          <a:p>
            <a:pPr algn="ctr">
              <a:lnSpc>
                <a:spcPct val="100000"/>
              </a:lnSpc>
            </a:pPr>
            <a:r>
              <a:rPr b="0" lang="en-US" sz="4400" spc="-1" strike="noStrike">
                <a:solidFill>
                  <a:srgbClr val="ccecff"/>
                </a:solidFill>
                <a:latin typeface="Bookman Old Style"/>
                <a:ea typeface="Bookman Old Style"/>
              </a:rPr>
              <a:t>Geschichte der Mikrobiologie</a:t>
            </a:r>
            <a:endParaRPr b="0" lang="en-US" sz="4400" spc="-1" strike="noStrike">
              <a:latin typeface="Arial"/>
            </a:endParaRPr>
          </a:p>
        </p:txBody>
      </p:sp>
      <p:sp>
        <p:nvSpPr>
          <p:cNvPr id="107" name="TextShape 2"/>
          <p:cNvSpPr txBox="1"/>
          <p:nvPr/>
        </p:nvSpPr>
        <p:spPr>
          <a:xfrm>
            <a:off x="1371600" y="1676520"/>
            <a:ext cx="7770960" cy="1378080"/>
          </a:xfrm>
          <a:prstGeom prst="rect">
            <a:avLst/>
          </a:prstGeom>
          <a:noFill/>
          <a:ln>
            <a:noFill/>
          </a:ln>
        </p:spPr>
        <p:txBody>
          <a:bodyPr lIns="0" rIns="0" tIns="0" bIns="0"/>
          <a:p>
            <a:pPr>
              <a:lnSpc>
                <a:spcPct val="100000"/>
              </a:lnSpc>
              <a:spcBef>
                <a:spcPts val="1199"/>
              </a:spcBef>
            </a:pPr>
            <a:r>
              <a:rPr b="0" lang="en-US" sz="1800" spc="-1" strike="noStrike">
                <a:solidFill>
                  <a:srgbClr val="eaeaea"/>
                </a:solidFill>
                <a:latin typeface="Eurasia"/>
                <a:ea typeface="Eurasia"/>
              </a:rPr>
              <a:t>Die Mikrobiologie beschäftigt sich mit meist kleinen Organismen, die meist einzellig sind, eine hohe Stoffwechselaktivität haben und eine geringe morphologische Differenz aufweisen.</a:t>
            </a:r>
            <a:endParaRPr b="0" lang="en-US" sz="1800" spc="-1" strike="noStrike">
              <a:latin typeface="Arial"/>
            </a:endParaRPr>
          </a:p>
          <a:p>
            <a:pPr>
              <a:lnSpc>
                <a:spcPct val="100000"/>
              </a:lnSpc>
              <a:spcBef>
                <a:spcPts val="1199"/>
              </a:spcBef>
            </a:pPr>
            <a:r>
              <a:rPr b="0" lang="en-US" sz="1800" spc="-1" strike="noStrike">
                <a:solidFill>
                  <a:srgbClr val="eaeaea"/>
                </a:solidFill>
                <a:latin typeface="Eurasia"/>
                <a:ea typeface="Eurasia"/>
              </a:rPr>
              <a:t>Ernst Häckel teilte die Lebewelt in 3 Reiche ein:</a:t>
            </a:r>
            <a:r>
              <a:rPr b="0" lang="en-US" sz="1800" spc="-1" strike="noStrike">
                <a:solidFill>
                  <a:srgbClr val="eaeaea"/>
                </a:solidFill>
                <a:latin typeface="Times New Roman"/>
                <a:ea typeface="Times New Roman"/>
              </a:rPr>
              <a:t> </a:t>
            </a:r>
            <a:endParaRPr b="0" lang="en-US" sz="1800" spc="-1" strike="noStrike">
              <a:latin typeface="Arial"/>
            </a:endParaRPr>
          </a:p>
        </p:txBody>
      </p:sp>
      <p:pic>
        <p:nvPicPr>
          <p:cNvPr id="108" name="" descr=""/>
          <p:cNvPicPr/>
          <p:nvPr/>
        </p:nvPicPr>
        <p:blipFill>
          <a:blip r:embed="rId1"/>
          <a:stretch/>
        </p:blipFill>
        <p:spPr>
          <a:xfrm>
            <a:off x="2462040" y="3078000"/>
            <a:ext cx="5424480" cy="3778200"/>
          </a:xfrm>
          <a:prstGeom prst="rect">
            <a:avLst/>
          </a:prstGeom>
          <a:ln>
            <a:noFill/>
          </a:ln>
        </p:spPr>
      </p:pic>
    </p:spTree>
  </p:cSld>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TextShape 1"/>
          <p:cNvSpPr txBox="1"/>
          <p:nvPr/>
        </p:nvSpPr>
        <p:spPr>
          <a:xfrm>
            <a:off x="1295280" y="304920"/>
            <a:ext cx="7846920" cy="3267000"/>
          </a:xfrm>
          <a:prstGeom prst="rect">
            <a:avLst/>
          </a:prstGeom>
          <a:noFill/>
          <a:ln>
            <a:noFill/>
          </a:ln>
        </p:spPr>
        <p:txBody>
          <a:bodyPr lIns="0" rIns="0" tIns="0" bIns="0"/>
          <a:p>
            <a:pPr>
              <a:lnSpc>
                <a:spcPct val="144000"/>
              </a:lnSpc>
            </a:pPr>
            <a:r>
              <a:rPr b="1" i="1" lang="en-US" sz="2400" spc="-1" strike="noStrike">
                <a:solidFill>
                  <a:srgbClr val="eaeaea"/>
                </a:solidFill>
                <a:latin typeface="Times New Roman"/>
                <a:ea typeface="Times New Roman"/>
              </a:rPr>
              <a:t>Einwecken: </a:t>
            </a:r>
            <a:r>
              <a:rPr b="1" lang="en-US" sz="2400" spc="-1" strike="noStrike">
                <a:solidFill>
                  <a:srgbClr val="eaeaea"/>
                </a:solidFill>
                <a:latin typeface="Times New Roman"/>
                <a:ea typeface="Times New Roman"/>
              </a:rPr>
              <a:t>Bei Beeren- und Steinobst 20 min bei 80°C, ist nicht ausreichend für Sporen, durch vorhandene Fruchtsäuren liegt pH unter 4,5, so daß Sporen nicht auskeimen können. Bei säurearmen Gemüse z.B. kann pH durch Zugabe von Essig ereicht werden.</a:t>
            </a:r>
            <a:endParaRPr b="0" lang="en-US" sz="2400" spc="-1" strike="noStrike">
              <a:latin typeface="Arial"/>
            </a:endParaRPr>
          </a:p>
        </p:txBody>
      </p:sp>
      <p:grpSp>
        <p:nvGrpSpPr>
          <p:cNvPr id="374" name="Group 2"/>
          <p:cNvGrpSpPr/>
          <p:nvPr/>
        </p:nvGrpSpPr>
        <p:grpSpPr>
          <a:xfrm>
            <a:off x="1371600" y="4343400"/>
            <a:ext cx="7770960" cy="2361960"/>
            <a:chOff x="1371600" y="4343400"/>
            <a:chExt cx="7770960" cy="2361960"/>
          </a:xfrm>
        </p:grpSpPr>
        <p:sp>
          <p:nvSpPr>
            <p:cNvPr id="375" name="Freeform 3"/>
            <p:cNvSpPr/>
            <p:nvPr/>
          </p:nvSpPr>
          <p:spPr>
            <a:xfrm>
              <a:off x="6477120" y="4572000"/>
              <a:ext cx="457920" cy="457920"/>
            </a:xfrm>
            <a:custGeom>
              <a:avLst/>
              <a:gdLst/>
              <a:ahLst/>
              <a:rect l="0" t="0" r="r" b="b"/>
              <a:pathLst>
                <a:path w="1272" h="1272">
                  <a:moveTo>
                    <a:pt x="0" y="1271"/>
                  </a:moveTo>
                  <a:lnTo>
                    <a:pt x="1271" y="1271"/>
                  </a:lnTo>
                  <a:lnTo>
                    <a:pt x="1271" y="1271"/>
                  </a:lnTo>
                  <a:lnTo>
                    <a:pt x="1271" y="1271"/>
                  </a:lnTo>
                  <a:cubicBezTo>
                    <a:pt x="1271" y="1037"/>
                    <a:pt x="1218" y="838"/>
                    <a:pt x="1101" y="635"/>
                  </a:cubicBezTo>
                  <a:cubicBezTo>
                    <a:pt x="984" y="433"/>
                    <a:pt x="838" y="287"/>
                    <a:pt x="635" y="170"/>
                  </a:cubicBezTo>
                  <a:cubicBezTo>
                    <a:pt x="433" y="53"/>
                    <a:pt x="234" y="0"/>
                    <a:pt x="0" y="0"/>
                  </a:cubicBezTo>
                  <a:lnTo>
                    <a:pt x="0" y="1271"/>
                  </a:lnTo>
                </a:path>
              </a:pathLst>
            </a:custGeom>
            <a:solidFill>
              <a:srgbClr val="c3c3c3"/>
            </a:solidFill>
            <a:ln w="12600">
              <a:solidFill>
                <a:srgbClr val="eaeaea"/>
              </a:solidFill>
              <a:round/>
            </a:ln>
          </p:spPr>
        </p:sp>
        <p:sp>
          <p:nvSpPr>
            <p:cNvPr id="376" name="Rectangle 4"/>
            <p:cNvSpPr/>
            <p:nvPr/>
          </p:nvSpPr>
          <p:spPr>
            <a:xfrm>
              <a:off x="3048120" y="5943600"/>
              <a:ext cx="4267080" cy="152280"/>
            </a:xfrm>
            <a:prstGeom prst="rect">
              <a:avLst/>
            </a:prstGeom>
            <a:gradFill rotWithShape="0">
              <a:gsLst>
                <a:gs pos="0">
                  <a:srgbClr val="006699"/>
                </a:gs>
                <a:gs pos="50000">
                  <a:srgbClr val="c3c3c3"/>
                </a:gs>
                <a:gs pos="100000">
                  <a:srgbClr val="006699"/>
                </a:gs>
              </a:gsLst>
              <a:lin ang="0"/>
            </a:gradFill>
            <a:ln w="12600">
              <a:solidFill>
                <a:srgbClr val="eaeaea"/>
              </a:solidFill>
              <a:round/>
            </a:ln>
          </p:spPr>
        </p:sp>
        <p:sp>
          <p:nvSpPr>
            <p:cNvPr id="377" name="Rectangle 5"/>
            <p:cNvSpPr/>
            <p:nvPr/>
          </p:nvSpPr>
          <p:spPr>
            <a:xfrm>
              <a:off x="1371600" y="6095880"/>
              <a:ext cx="7770960" cy="609480"/>
            </a:xfrm>
            <a:prstGeom prst="rect">
              <a:avLst/>
            </a:prstGeom>
            <a:blipFill rotWithShape="0">
              <a:blip r:embed="rId1"/>
              <a:tile/>
            </a:blipFill>
            <a:ln w="12600">
              <a:solidFill>
                <a:srgbClr val="eaeaea"/>
              </a:solidFill>
              <a:round/>
            </a:ln>
          </p:spPr>
        </p:sp>
        <p:sp>
          <p:nvSpPr>
            <p:cNvPr id="378" name="Rectangle 6"/>
            <p:cNvSpPr/>
            <p:nvPr/>
          </p:nvSpPr>
          <p:spPr>
            <a:xfrm>
              <a:off x="3733920" y="4343400"/>
              <a:ext cx="2743200" cy="1600200"/>
            </a:xfrm>
            <a:prstGeom prst="rect">
              <a:avLst/>
            </a:prstGeom>
            <a:gradFill rotWithShape="0">
              <a:gsLst>
                <a:gs pos="0">
                  <a:srgbClr val="006699"/>
                </a:gs>
                <a:gs pos="50000">
                  <a:srgbClr val="c3c3c3"/>
                </a:gs>
                <a:gs pos="100000">
                  <a:srgbClr val="006699"/>
                </a:gs>
              </a:gsLst>
              <a:lin ang="0"/>
            </a:gradFill>
            <a:ln w="12600">
              <a:solidFill>
                <a:srgbClr val="eaeaea"/>
              </a:solidFill>
              <a:round/>
            </a:ln>
          </p:spPr>
        </p:sp>
        <p:sp>
          <p:nvSpPr>
            <p:cNvPr id="379" name="Freeform 7"/>
            <p:cNvSpPr/>
            <p:nvPr/>
          </p:nvSpPr>
          <p:spPr>
            <a:xfrm>
              <a:off x="6477120" y="4724280"/>
              <a:ext cx="305640" cy="305640"/>
            </a:xfrm>
            <a:custGeom>
              <a:avLst/>
              <a:gdLst/>
              <a:ahLst/>
              <a:rect l="0" t="0" r="r" b="b"/>
              <a:pathLst>
                <a:path w="849" h="849">
                  <a:moveTo>
                    <a:pt x="0" y="848"/>
                  </a:moveTo>
                  <a:lnTo>
                    <a:pt x="848" y="848"/>
                  </a:lnTo>
                  <a:lnTo>
                    <a:pt x="848" y="848"/>
                  </a:lnTo>
                  <a:lnTo>
                    <a:pt x="848" y="848"/>
                  </a:lnTo>
                  <a:cubicBezTo>
                    <a:pt x="848" y="692"/>
                    <a:pt x="812" y="559"/>
                    <a:pt x="734" y="424"/>
                  </a:cubicBezTo>
                  <a:cubicBezTo>
                    <a:pt x="656" y="289"/>
                    <a:pt x="559" y="192"/>
                    <a:pt x="424" y="114"/>
                  </a:cubicBezTo>
                  <a:cubicBezTo>
                    <a:pt x="289" y="36"/>
                    <a:pt x="156" y="0"/>
                    <a:pt x="0" y="0"/>
                  </a:cubicBezTo>
                  <a:lnTo>
                    <a:pt x="0" y="848"/>
                  </a:lnTo>
                </a:path>
              </a:pathLst>
            </a:custGeom>
            <a:solidFill>
              <a:srgbClr val="006699"/>
            </a:solidFill>
            <a:ln w="12600">
              <a:solidFill>
                <a:srgbClr val="eaeaea"/>
              </a:solidFill>
              <a:round/>
            </a:ln>
          </p:spPr>
        </p:sp>
        <p:sp>
          <p:nvSpPr>
            <p:cNvPr id="380" name="Freeform 8"/>
            <p:cNvSpPr/>
            <p:nvPr/>
          </p:nvSpPr>
          <p:spPr>
            <a:xfrm>
              <a:off x="6477120" y="5029200"/>
              <a:ext cx="457920" cy="610200"/>
            </a:xfrm>
            <a:custGeom>
              <a:avLst/>
              <a:gdLst/>
              <a:ahLst/>
              <a:rect l="0" t="0" r="r" b="b"/>
              <a:pathLst>
                <a:path w="1272" h="1695">
                  <a:moveTo>
                    <a:pt x="0" y="0"/>
                  </a:moveTo>
                  <a:lnTo>
                    <a:pt x="0" y="1694"/>
                  </a:lnTo>
                  <a:lnTo>
                    <a:pt x="0" y="1694"/>
                  </a:lnTo>
                  <a:cubicBezTo>
                    <a:pt x="234" y="1694"/>
                    <a:pt x="433" y="1623"/>
                    <a:pt x="636" y="1467"/>
                  </a:cubicBezTo>
                  <a:cubicBezTo>
                    <a:pt x="838" y="1311"/>
                    <a:pt x="984" y="1117"/>
                    <a:pt x="1101" y="847"/>
                  </a:cubicBezTo>
                  <a:cubicBezTo>
                    <a:pt x="1218" y="577"/>
                    <a:pt x="1271" y="312"/>
                    <a:pt x="1271" y="0"/>
                  </a:cubicBezTo>
                  <a:lnTo>
                    <a:pt x="0" y="0"/>
                  </a:lnTo>
                </a:path>
              </a:pathLst>
            </a:custGeom>
            <a:solidFill>
              <a:srgbClr val="c3c3c3"/>
            </a:solidFill>
            <a:ln w="12600">
              <a:solidFill>
                <a:srgbClr val="eaeaea"/>
              </a:solidFill>
              <a:round/>
            </a:ln>
          </p:spPr>
        </p:sp>
        <p:sp>
          <p:nvSpPr>
            <p:cNvPr id="381" name="Freeform 9"/>
            <p:cNvSpPr/>
            <p:nvPr/>
          </p:nvSpPr>
          <p:spPr>
            <a:xfrm>
              <a:off x="6477120" y="5029200"/>
              <a:ext cx="305640" cy="457920"/>
            </a:xfrm>
            <a:custGeom>
              <a:avLst/>
              <a:gdLst/>
              <a:ahLst/>
              <a:rect l="0" t="0" r="r" b="b"/>
              <a:pathLst>
                <a:path w="849" h="1272">
                  <a:moveTo>
                    <a:pt x="0" y="0"/>
                  </a:moveTo>
                  <a:lnTo>
                    <a:pt x="0" y="1271"/>
                  </a:lnTo>
                  <a:lnTo>
                    <a:pt x="0" y="1271"/>
                  </a:lnTo>
                  <a:cubicBezTo>
                    <a:pt x="156" y="1271"/>
                    <a:pt x="289" y="1218"/>
                    <a:pt x="424" y="1101"/>
                  </a:cubicBezTo>
                  <a:cubicBezTo>
                    <a:pt x="559" y="984"/>
                    <a:pt x="656" y="838"/>
                    <a:pt x="734" y="635"/>
                  </a:cubicBezTo>
                  <a:cubicBezTo>
                    <a:pt x="812" y="433"/>
                    <a:pt x="848" y="234"/>
                    <a:pt x="848" y="0"/>
                  </a:cubicBezTo>
                  <a:lnTo>
                    <a:pt x="0" y="0"/>
                  </a:lnTo>
                </a:path>
              </a:pathLst>
            </a:custGeom>
            <a:solidFill>
              <a:srgbClr val="006699"/>
            </a:solidFill>
            <a:ln w="12600">
              <a:solidFill>
                <a:srgbClr val="eaeaea"/>
              </a:solidFill>
              <a:round/>
            </a:ln>
          </p:spPr>
        </p:sp>
      </p:grpSp>
      <p:grpSp>
        <p:nvGrpSpPr>
          <p:cNvPr id="382" name="Group 10"/>
          <p:cNvGrpSpPr/>
          <p:nvPr/>
        </p:nvGrpSpPr>
        <p:grpSpPr>
          <a:xfrm>
            <a:off x="5498280" y="2638440"/>
            <a:ext cx="2795760" cy="1581840"/>
            <a:chOff x="5498280" y="2638440"/>
            <a:chExt cx="2795760" cy="1581840"/>
          </a:xfrm>
        </p:grpSpPr>
        <p:sp>
          <p:nvSpPr>
            <p:cNvPr id="383" name="Freeform 11"/>
            <p:cNvSpPr/>
            <p:nvPr/>
          </p:nvSpPr>
          <p:spPr>
            <a:xfrm>
              <a:off x="5498280" y="2638440"/>
              <a:ext cx="2796120" cy="1582200"/>
            </a:xfrm>
            <a:custGeom>
              <a:avLst/>
              <a:gdLst/>
              <a:ahLst/>
              <a:rect l="0" t="0" r="r" b="b"/>
              <a:pathLst>
                <a:path w="7767" h="4395">
                  <a:moveTo>
                    <a:pt x="0" y="2166"/>
                  </a:moveTo>
                  <a:lnTo>
                    <a:pt x="680" y="4394"/>
                  </a:lnTo>
                  <a:lnTo>
                    <a:pt x="7766" y="2227"/>
                  </a:lnTo>
                  <a:lnTo>
                    <a:pt x="7085" y="0"/>
                  </a:lnTo>
                  <a:lnTo>
                    <a:pt x="0" y="2166"/>
                  </a:lnTo>
                </a:path>
              </a:pathLst>
            </a:custGeom>
            <a:gradFill rotWithShape="0">
              <a:gsLst>
                <a:gs pos="0">
                  <a:srgbClr val="006699"/>
                </a:gs>
                <a:gs pos="50000">
                  <a:srgbClr val="ccffcc"/>
                </a:gs>
                <a:gs pos="100000">
                  <a:srgbClr val="006699"/>
                </a:gs>
              </a:gsLst>
              <a:lin ang="5400000"/>
            </a:gradFill>
            <a:ln w="12600">
              <a:solidFill>
                <a:srgbClr val="eaeaea"/>
              </a:solidFill>
              <a:round/>
            </a:ln>
          </p:spPr>
        </p:sp>
        <p:sp>
          <p:nvSpPr>
            <p:cNvPr id="384" name="TextShape 12"/>
            <p:cNvSpPr txBox="1"/>
            <p:nvPr/>
          </p:nvSpPr>
          <p:spPr>
            <a:xfrm>
              <a:off x="6110280" y="3259080"/>
              <a:ext cx="1447920" cy="457200"/>
            </a:xfrm>
            <a:prstGeom prst="rect">
              <a:avLst/>
            </a:prstGeom>
            <a:noFill/>
            <a:ln>
              <a:noFill/>
            </a:ln>
          </p:spPr>
          <p:txBody>
            <a:bodyPr lIns="0" rIns="0" tIns="0" bIns="0"/>
            <a:p>
              <a:pPr>
                <a:lnSpc>
                  <a:spcPct val="100000"/>
                </a:lnSpc>
                <a:spcBef>
                  <a:spcPts val="1199"/>
                </a:spcBef>
              </a:pPr>
              <a:r>
                <a:rPr b="0" lang="en-US" sz="2400" spc="-1" strike="noStrike">
                  <a:solidFill>
                    <a:srgbClr val="ff7c80"/>
                  </a:solidFill>
                  <a:latin typeface="Amaze"/>
                  <a:ea typeface="Amaze"/>
                </a:rPr>
                <a:t>Essig</a:t>
              </a:r>
              <a:endParaRPr b="0" lang="en-US" sz="2400" spc="-1" strike="noStrike">
                <a:latin typeface="Arial"/>
              </a:endParaRPr>
            </a:p>
          </p:txBody>
        </p:sp>
      </p:grpSp>
      <p:sp>
        <p:nvSpPr>
          <p:cNvPr id="385" name="Freeform 13"/>
          <p:cNvSpPr/>
          <p:nvPr/>
        </p:nvSpPr>
        <p:spPr>
          <a:xfrm>
            <a:off x="5302080" y="3809880"/>
            <a:ext cx="367560" cy="572400"/>
          </a:xfrm>
          <a:custGeom>
            <a:avLst/>
            <a:gdLst/>
            <a:ahLst/>
            <a:rect l="0" t="0" r="r" b="b"/>
            <a:pathLst>
              <a:path w="1021" h="1590">
                <a:moveTo>
                  <a:pt x="936" y="0"/>
                </a:moveTo>
                <a:lnTo>
                  <a:pt x="693" y="101"/>
                </a:lnTo>
                <a:lnTo>
                  <a:pt x="547" y="211"/>
                </a:lnTo>
                <a:lnTo>
                  <a:pt x="437" y="246"/>
                </a:lnTo>
                <a:lnTo>
                  <a:pt x="256" y="357"/>
                </a:lnTo>
                <a:lnTo>
                  <a:pt x="145" y="538"/>
                </a:lnTo>
                <a:lnTo>
                  <a:pt x="110" y="644"/>
                </a:lnTo>
                <a:lnTo>
                  <a:pt x="74" y="719"/>
                </a:lnTo>
                <a:lnTo>
                  <a:pt x="39" y="900"/>
                </a:lnTo>
                <a:lnTo>
                  <a:pt x="39" y="1006"/>
                </a:lnTo>
                <a:lnTo>
                  <a:pt x="39" y="1081"/>
                </a:lnTo>
                <a:lnTo>
                  <a:pt x="0" y="1227"/>
                </a:lnTo>
                <a:lnTo>
                  <a:pt x="0" y="1408"/>
                </a:lnTo>
                <a:lnTo>
                  <a:pt x="39" y="1589"/>
                </a:lnTo>
                <a:lnTo>
                  <a:pt x="145" y="1589"/>
                </a:lnTo>
                <a:lnTo>
                  <a:pt x="220" y="1589"/>
                </a:lnTo>
                <a:lnTo>
                  <a:pt x="327" y="1589"/>
                </a:lnTo>
                <a:lnTo>
                  <a:pt x="402" y="1589"/>
                </a:lnTo>
                <a:lnTo>
                  <a:pt x="547" y="1554"/>
                </a:lnTo>
                <a:lnTo>
                  <a:pt x="618" y="1479"/>
                </a:lnTo>
                <a:lnTo>
                  <a:pt x="693" y="1373"/>
                </a:lnTo>
                <a:lnTo>
                  <a:pt x="763" y="1263"/>
                </a:lnTo>
                <a:lnTo>
                  <a:pt x="800" y="1151"/>
                </a:lnTo>
                <a:lnTo>
                  <a:pt x="875" y="1006"/>
                </a:lnTo>
                <a:lnTo>
                  <a:pt x="910" y="900"/>
                </a:lnTo>
                <a:lnTo>
                  <a:pt x="945" y="825"/>
                </a:lnTo>
                <a:lnTo>
                  <a:pt x="1020" y="644"/>
                </a:lnTo>
                <a:lnTo>
                  <a:pt x="1020" y="538"/>
                </a:lnTo>
                <a:lnTo>
                  <a:pt x="1020" y="464"/>
                </a:lnTo>
                <a:lnTo>
                  <a:pt x="1020" y="317"/>
                </a:lnTo>
                <a:lnTo>
                  <a:pt x="1020" y="171"/>
                </a:lnTo>
                <a:lnTo>
                  <a:pt x="936" y="0"/>
                </a:lnTo>
              </a:path>
            </a:pathLst>
          </a:custGeom>
          <a:solidFill>
            <a:srgbClr val="ae0cd6"/>
          </a:solidFill>
          <a:ln w="12600">
            <a:solidFill>
              <a:srgbClr val="eaeaea"/>
            </a:solidFill>
            <a:round/>
          </a:ln>
        </p:spPr>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TextShape 1"/>
          <p:cNvSpPr txBox="1"/>
          <p:nvPr/>
        </p:nvSpPr>
        <p:spPr>
          <a:xfrm>
            <a:off x="1523880" y="1166760"/>
            <a:ext cx="7618320" cy="4522680"/>
          </a:xfrm>
          <a:prstGeom prst="rect">
            <a:avLst/>
          </a:prstGeom>
          <a:noFill/>
          <a:ln>
            <a:noFill/>
          </a:ln>
        </p:spPr>
        <p:txBody>
          <a:bodyPr lIns="0" rIns="0" tIns="0" bIns="0"/>
          <a:p>
            <a:pPr>
              <a:lnSpc>
                <a:spcPct val="100000"/>
              </a:lnSpc>
            </a:pPr>
            <a:r>
              <a:rPr b="1" lang="en-US" sz="2400" spc="-1" strike="noStrike">
                <a:solidFill>
                  <a:srgbClr val="eaeaea"/>
                </a:solidFill>
                <a:latin typeface="Times New Roman"/>
                <a:ea typeface="Times New Roman"/>
              </a:rPr>
              <a:t>Trockene Hitze:</a:t>
            </a:r>
            <a:endParaRPr b="0" lang="en-US" sz="2400" spc="-1" strike="noStrike">
              <a:latin typeface="Arial"/>
            </a:endParaRPr>
          </a:p>
          <a:p>
            <a:pPr>
              <a:lnSpc>
                <a:spcPct val="144000"/>
              </a:lnSpc>
            </a:pPr>
            <a:r>
              <a:rPr b="1" lang="en-US" sz="2400" spc="-1" strike="noStrike">
                <a:solidFill>
                  <a:srgbClr val="eaeaea"/>
                </a:solidFill>
                <a:latin typeface="Times New Roman"/>
                <a:ea typeface="Times New Roman"/>
              </a:rPr>
              <a:t>Hier sind zum Sterilisieren höhere Temperaturen nötig: 2-3h bei 160°C z.B. für Pipetten.</a:t>
            </a:r>
            <a:endParaRPr b="0" lang="en-US" sz="2400" spc="-1" strike="noStrike">
              <a:latin typeface="Arial"/>
            </a:endParaRPr>
          </a:p>
          <a:p>
            <a:pPr>
              <a:lnSpc>
                <a:spcPct val="144000"/>
              </a:lnSpc>
            </a:pPr>
            <a:endParaRPr b="0" lang="en-US" sz="2400" spc="-1" strike="noStrike">
              <a:latin typeface="Arial"/>
            </a:endParaRPr>
          </a:p>
          <a:p>
            <a:pPr>
              <a:lnSpc>
                <a:spcPct val="100000"/>
              </a:lnSpc>
            </a:pPr>
            <a:r>
              <a:rPr b="1" lang="en-US" sz="2400" spc="-1" strike="noStrike">
                <a:solidFill>
                  <a:srgbClr val="eaeaea"/>
                </a:solidFill>
                <a:latin typeface="Times New Roman"/>
                <a:ea typeface="Times New Roman"/>
              </a:rPr>
              <a:t>Filtration:</a:t>
            </a:r>
            <a:endParaRPr b="0" lang="en-US" sz="2400" spc="-1" strike="noStrike">
              <a:latin typeface="Arial"/>
            </a:endParaRPr>
          </a:p>
          <a:p>
            <a:pPr>
              <a:lnSpc>
                <a:spcPct val="144000"/>
              </a:lnSpc>
            </a:pPr>
            <a:r>
              <a:rPr b="1" lang="en-US" sz="2400" spc="-1" strike="noStrike">
                <a:solidFill>
                  <a:srgbClr val="eaeaea"/>
                </a:solidFill>
                <a:latin typeface="Times New Roman"/>
                <a:ea typeface="Times New Roman"/>
              </a:rPr>
              <a:t>Thermolabile Substanzen, wie z.B. Vitamine lassen sich durch entsprechende Filter entkeimen. Sterilfiltration wird auch beim Wein angewandt.</a:t>
            </a:r>
            <a:endParaRPr b="0" lang="en-US" sz="2400" spc="-1" strike="noStrike">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D</a:t>
            </a:r>
            <a:r>
              <a:rPr b="0" lang="en-US" sz="4400" spc="-1" strike="noStrike" baseline="-25000">
                <a:solidFill>
                  <a:srgbClr val="ccecff"/>
                </a:solidFill>
                <a:latin typeface="Times New Roman"/>
                <a:ea typeface="Times New Roman"/>
              </a:rPr>
              <a:t>10 </a:t>
            </a:r>
            <a:r>
              <a:rPr b="0" lang="en-US" sz="4400" spc="-1" strike="noStrike">
                <a:solidFill>
                  <a:srgbClr val="ccecff"/>
                </a:solidFill>
                <a:latin typeface="Times New Roman"/>
                <a:ea typeface="Times New Roman"/>
              </a:rPr>
              <a:t>- Werte</a:t>
            </a:r>
            <a:endParaRPr b="0" lang="en-US" sz="4400" spc="-1" strike="noStrike">
              <a:latin typeface="Arial"/>
            </a:endParaRPr>
          </a:p>
        </p:txBody>
      </p:sp>
      <p:pic>
        <p:nvPicPr>
          <p:cNvPr id="388" name="" descr=""/>
          <p:cNvPicPr/>
          <p:nvPr/>
        </p:nvPicPr>
        <p:blipFill>
          <a:blip r:embed="rId1"/>
          <a:stretch/>
        </p:blipFill>
        <p:spPr>
          <a:xfrm>
            <a:off x="52560" y="2190600"/>
            <a:ext cx="9090000" cy="3828960"/>
          </a:xfrm>
          <a:prstGeom prst="rect">
            <a:avLst/>
          </a:prstGeom>
          <a:ln>
            <a:noFill/>
          </a:ln>
        </p:spPr>
      </p:pic>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TextShape 1"/>
          <p:cNvSpPr txBox="1"/>
          <p:nvPr/>
        </p:nvSpPr>
        <p:spPr>
          <a:xfrm>
            <a:off x="1295280" y="533520"/>
            <a:ext cx="7772400" cy="123804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Dampfdruck des Wassers im Sättigungszustand</a:t>
            </a:r>
            <a:endParaRPr b="0" lang="en-US" sz="4400" spc="-1" strike="noStrike">
              <a:latin typeface="Arial"/>
            </a:endParaRPr>
          </a:p>
        </p:txBody>
      </p:sp>
      <p:pic>
        <p:nvPicPr>
          <p:cNvPr id="390" name="" descr=""/>
          <p:cNvPicPr/>
          <p:nvPr/>
        </p:nvPicPr>
        <p:blipFill>
          <a:blip r:embed="rId1"/>
          <a:stretch/>
        </p:blipFill>
        <p:spPr>
          <a:xfrm>
            <a:off x="274680" y="1795320"/>
            <a:ext cx="8867880" cy="5060880"/>
          </a:xfrm>
          <a:prstGeom prst="rect">
            <a:avLst/>
          </a:prstGeom>
          <a:ln>
            <a:noFill/>
          </a:ln>
        </p:spPr>
      </p:pic>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Sterilisationszeiten</a:t>
            </a:r>
            <a:endParaRPr b="0" lang="en-US" sz="4400" spc="-1" strike="noStrike">
              <a:latin typeface="Arial"/>
            </a:endParaRPr>
          </a:p>
        </p:txBody>
      </p:sp>
      <p:pic>
        <p:nvPicPr>
          <p:cNvPr id="392" name="" descr=""/>
          <p:cNvPicPr/>
          <p:nvPr/>
        </p:nvPicPr>
        <p:blipFill>
          <a:blip r:embed="rId1"/>
          <a:stretch/>
        </p:blipFill>
        <p:spPr>
          <a:xfrm>
            <a:off x="0" y="2100240"/>
            <a:ext cx="9142560" cy="4056120"/>
          </a:xfrm>
          <a:prstGeom prst="rect">
            <a:avLst/>
          </a:prstGeom>
          <a:ln>
            <a:noFill/>
          </a:ln>
        </p:spPr>
      </p:pic>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TextShape 1"/>
          <p:cNvSpPr txBox="1"/>
          <p:nvPr/>
        </p:nvSpPr>
        <p:spPr>
          <a:xfrm>
            <a:off x="1295280" y="0"/>
            <a:ext cx="7772400" cy="114300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Bestrahlung:</a:t>
            </a:r>
            <a:endParaRPr b="0" lang="en-US" sz="4400" spc="-1" strike="noStrike">
              <a:latin typeface="Arial"/>
            </a:endParaRPr>
          </a:p>
        </p:txBody>
      </p:sp>
      <p:sp>
        <p:nvSpPr>
          <p:cNvPr id="394" name="TextShape 2"/>
          <p:cNvSpPr txBox="1"/>
          <p:nvPr/>
        </p:nvSpPr>
        <p:spPr>
          <a:xfrm>
            <a:off x="1371600" y="838080"/>
            <a:ext cx="7770960" cy="3267000"/>
          </a:xfrm>
          <a:prstGeom prst="rect">
            <a:avLst/>
          </a:prstGeom>
          <a:noFill/>
          <a:ln>
            <a:noFill/>
          </a:ln>
        </p:spPr>
        <p:txBody>
          <a:bodyPr lIns="0" rIns="0" tIns="0" bIns="0"/>
          <a:p>
            <a:pPr>
              <a:lnSpc>
                <a:spcPct val="144000"/>
              </a:lnSpc>
            </a:pPr>
            <a:r>
              <a:rPr b="0" i="1" lang="en-US" sz="2400" spc="-1" strike="noStrike">
                <a:solidFill>
                  <a:srgbClr val="eaeaea"/>
                </a:solidFill>
                <a:latin typeface="Times New Roman"/>
                <a:ea typeface="Times New Roman"/>
              </a:rPr>
              <a:t>UV-Strahlung: </a:t>
            </a:r>
            <a:r>
              <a:rPr b="0" lang="en-US" sz="2400" spc="-1" strike="noStrike">
                <a:solidFill>
                  <a:srgbClr val="eaeaea"/>
                </a:solidFill>
                <a:latin typeface="Times New Roman"/>
                <a:ea typeface="Times New Roman"/>
              </a:rPr>
              <a:t>Wird zur Teilentkeimung von Labors und Küchen verwendet. UV-Strahlung um 260 nm wird besonders von DNA absorbiert, führt über Veränderung der DNA bei längerem Einwirken zum Tod der Bakterien</a:t>
            </a:r>
            <a:endParaRPr b="0" lang="en-US" sz="2400" spc="-1" strike="noStrike">
              <a:latin typeface="Arial"/>
            </a:endParaRPr>
          </a:p>
          <a:p>
            <a:pPr>
              <a:lnSpc>
                <a:spcPct val="144000"/>
              </a:lnSpc>
            </a:pPr>
            <a:endParaRPr b="0" lang="en-US" sz="2400" spc="-1" strike="noStrike">
              <a:latin typeface="Arial"/>
            </a:endParaRPr>
          </a:p>
        </p:txBody>
      </p:sp>
      <p:pic>
        <p:nvPicPr>
          <p:cNvPr id="395" name="" descr=""/>
          <p:cNvPicPr/>
          <p:nvPr/>
        </p:nvPicPr>
        <p:blipFill>
          <a:blip r:embed="rId1"/>
          <a:stretch/>
        </p:blipFill>
        <p:spPr>
          <a:xfrm>
            <a:off x="1542960" y="3255840"/>
            <a:ext cx="4629240" cy="3465360"/>
          </a:xfrm>
          <a:prstGeom prst="rect">
            <a:avLst/>
          </a:prstGeom>
          <a:ln>
            <a:noFill/>
          </a:ln>
        </p:spPr>
      </p:pic>
      <p:grpSp>
        <p:nvGrpSpPr>
          <p:cNvPr id="396" name="Group 3"/>
          <p:cNvGrpSpPr/>
          <p:nvPr/>
        </p:nvGrpSpPr>
        <p:grpSpPr>
          <a:xfrm>
            <a:off x="7162920" y="4114800"/>
            <a:ext cx="1980000" cy="2668680"/>
            <a:chOff x="7162920" y="4114800"/>
            <a:chExt cx="1980000" cy="2668680"/>
          </a:xfrm>
        </p:grpSpPr>
        <p:sp>
          <p:nvSpPr>
            <p:cNvPr id="397" name="Rectangle 4"/>
            <p:cNvSpPr/>
            <p:nvPr/>
          </p:nvSpPr>
          <p:spPr>
            <a:xfrm>
              <a:off x="7162920" y="5518080"/>
              <a:ext cx="123840" cy="1262160"/>
            </a:xfrm>
            <a:prstGeom prst="rect">
              <a:avLst/>
            </a:prstGeom>
            <a:solidFill>
              <a:srgbClr val="eaeaea"/>
            </a:solidFill>
            <a:ln w="12600">
              <a:solidFill>
                <a:srgbClr val="eaeaea"/>
              </a:solidFill>
              <a:round/>
            </a:ln>
          </p:spPr>
        </p:sp>
        <p:sp>
          <p:nvSpPr>
            <p:cNvPr id="398" name="Rectangle 5"/>
            <p:cNvSpPr/>
            <p:nvPr/>
          </p:nvSpPr>
          <p:spPr>
            <a:xfrm>
              <a:off x="7534440" y="5099040"/>
              <a:ext cx="123840" cy="1263600"/>
            </a:xfrm>
            <a:prstGeom prst="rect">
              <a:avLst/>
            </a:prstGeom>
            <a:solidFill>
              <a:srgbClr val="eaeaea"/>
            </a:solidFill>
            <a:ln w="12600">
              <a:solidFill>
                <a:srgbClr val="eaeaea"/>
              </a:solidFill>
              <a:round/>
            </a:ln>
          </p:spPr>
        </p:sp>
        <p:sp>
          <p:nvSpPr>
            <p:cNvPr id="399" name="Rectangle 6"/>
            <p:cNvSpPr/>
            <p:nvPr/>
          </p:nvSpPr>
          <p:spPr>
            <a:xfrm>
              <a:off x="8647200" y="5521320"/>
              <a:ext cx="123840" cy="1262160"/>
            </a:xfrm>
            <a:prstGeom prst="rect">
              <a:avLst/>
            </a:prstGeom>
            <a:solidFill>
              <a:srgbClr val="eaeaea"/>
            </a:solidFill>
            <a:ln w="12600">
              <a:solidFill>
                <a:srgbClr val="eaeaea"/>
              </a:solidFill>
              <a:round/>
            </a:ln>
          </p:spPr>
        </p:sp>
        <p:sp>
          <p:nvSpPr>
            <p:cNvPr id="400" name="Rectangle 7"/>
            <p:cNvSpPr/>
            <p:nvPr/>
          </p:nvSpPr>
          <p:spPr>
            <a:xfrm>
              <a:off x="9018720" y="5099040"/>
              <a:ext cx="123840" cy="1263600"/>
            </a:xfrm>
            <a:prstGeom prst="rect">
              <a:avLst/>
            </a:prstGeom>
            <a:solidFill>
              <a:srgbClr val="eaeaea"/>
            </a:solidFill>
            <a:ln w="12600">
              <a:solidFill>
                <a:srgbClr val="eaeaea"/>
              </a:solidFill>
              <a:round/>
            </a:ln>
          </p:spPr>
        </p:sp>
        <p:sp>
          <p:nvSpPr>
            <p:cNvPr id="401" name="Freeform 8"/>
            <p:cNvSpPr/>
            <p:nvPr/>
          </p:nvSpPr>
          <p:spPr>
            <a:xfrm>
              <a:off x="7162920" y="4114800"/>
              <a:ext cx="1980360" cy="1404000"/>
            </a:xfrm>
            <a:custGeom>
              <a:avLst/>
              <a:gdLst/>
              <a:ahLst/>
              <a:rect l="0" t="0" r="r" b="b"/>
              <a:pathLst>
                <a:path w="5501" h="3900">
                  <a:moveTo>
                    <a:pt x="0" y="3899"/>
                  </a:moveTo>
                  <a:lnTo>
                    <a:pt x="4401" y="3899"/>
                  </a:lnTo>
                  <a:lnTo>
                    <a:pt x="5500" y="3119"/>
                  </a:lnTo>
                  <a:lnTo>
                    <a:pt x="5500" y="0"/>
                  </a:lnTo>
                  <a:lnTo>
                    <a:pt x="4401" y="779"/>
                  </a:lnTo>
                  <a:lnTo>
                    <a:pt x="4401" y="3899"/>
                  </a:lnTo>
                  <a:lnTo>
                    <a:pt x="4401" y="779"/>
                  </a:lnTo>
                  <a:lnTo>
                    <a:pt x="0" y="779"/>
                  </a:lnTo>
                  <a:lnTo>
                    <a:pt x="1099" y="0"/>
                  </a:lnTo>
                  <a:lnTo>
                    <a:pt x="5500" y="0"/>
                  </a:lnTo>
                  <a:lnTo>
                    <a:pt x="1099" y="0"/>
                  </a:lnTo>
                  <a:lnTo>
                    <a:pt x="0" y="779"/>
                  </a:lnTo>
                  <a:lnTo>
                    <a:pt x="0" y="3899"/>
                  </a:lnTo>
                </a:path>
              </a:pathLst>
            </a:custGeom>
            <a:gradFill rotWithShape="0">
              <a:gsLst>
                <a:gs pos="0">
                  <a:srgbClr val="006699"/>
                </a:gs>
                <a:gs pos="50000">
                  <a:srgbClr val="eaeaea"/>
                </a:gs>
                <a:gs pos="100000">
                  <a:srgbClr val="006699"/>
                </a:gs>
              </a:gsLst>
              <a:lin ang="2700000"/>
            </a:gradFill>
            <a:ln w="12600">
              <a:solidFill>
                <a:srgbClr val="eaeaea"/>
              </a:solidFill>
              <a:round/>
            </a:ln>
          </p:spPr>
        </p:sp>
      </p:grpSp>
      <p:sp>
        <p:nvSpPr>
          <p:cNvPr id="402" name="Freeform 9"/>
          <p:cNvSpPr/>
          <p:nvPr/>
        </p:nvSpPr>
        <p:spPr>
          <a:xfrm>
            <a:off x="4327200" y="4641480"/>
            <a:ext cx="2882880" cy="423000"/>
          </a:xfrm>
          <a:custGeom>
            <a:avLst/>
            <a:gdLst/>
            <a:ahLst/>
            <a:rect l="0" t="0" r="r" b="b"/>
            <a:pathLst>
              <a:path w="8008" h="1175">
                <a:moveTo>
                  <a:pt x="8007" y="1080"/>
                </a:moveTo>
                <a:lnTo>
                  <a:pt x="22" y="1174"/>
                </a:lnTo>
                <a:lnTo>
                  <a:pt x="0" y="742"/>
                </a:lnTo>
                <a:lnTo>
                  <a:pt x="7951" y="0"/>
                </a:lnTo>
                <a:lnTo>
                  <a:pt x="8007" y="1080"/>
                </a:lnTo>
              </a:path>
            </a:pathLst>
          </a:custGeom>
          <a:solidFill>
            <a:srgbClr val="ae0cd6"/>
          </a:solidFill>
          <a:ln>
            <a:noFill/>
          </a:ln>
        </p:spPr>
      </p:sp>
      <p:grpSp>
        <p:nvGrpSpPr>
          <p:cNvPr id="403" name="Group 10"/>
          <p:cNvGrpSpPr/>
          <p:nvPr/>
        </p:nvGrpSpPr>
        <p:grpSpPr>
          <a:xfrm>
            <a:off x="2743200" y="4114800"/>
            <a:ext cx="2057400" cy="1676160"/>
            <a:chOff x="2743200" y="4114800"/>
            <a:chExt cx="2057400" cy="1676160"/>
          </a:xfrm>
        </p:grpSpPr>
        <p:sp>
          <p:nvSpPr>
            <p:cNvPr id="404" name="Ellipse 11"/>
            <p:cNvSpPr/>
            <p:nvPr/>
          </p:nvSpPr>
          <p:spPr>
            <a:xfrm>
              <a:off x="3505320" y="4114800"/>
              <a:ext cx="380880" cy="380880"/>
            </a:xfrm>
            <a:prstGeom prst="ellipse">
              <a:avLst/>
            </a:prstGeom>
            <a:solidFill>
              <a:srgbClr val="e0b5aa"/>
            </a:solidFill>
            <a:ln>
              <a:noFill/>
            </a:ln>
          </p:spPr>
        </p:sp>
        <p:sp>
          <p:nvSpPr>
            <p:cNvPr id="405" name="Ellipse 12"/>
            <p:cNvSpPr/>
            <p:nvPr/>
          </p:nvSpPr>
          <p:spPr>
            <a:xfrm>
              <a:off x="4114800" y="4114800"/>
              <a:ext cx="533520" cy="533520"/>
            </a:xfrm>
            <a:prstGeom prst="ellipse">
              <a:avLst/>
            </a:prstGeom>
            <a:solidFill>
              <a:srgbClr val="e0b5aa"/>
            </a:solidFill>
            <a:ln>
              <a:noFill/>
            </a:ln>
          </p:spPr>
        </p:sp>
        <p:sp>
          <p:nvSpPr>
            <p:cNvPr id="406" name="Ellipse 13"/>
            <p:cNvSpPr/>
            <p:nvPr/>
          </p:nvSpPr>
          <p:spPr>
            <a:xfrm>
              <a:off x="2743200" y="4876920"/>
              <a:ext cx="533520" cy="609480"/>
            </a:xfrm>
            <a:prstGeom prst="ellipse">
              <a:avLst/>
            </a:prstGeom>
            <a:solidFill>
              <a:srgbClr val="e0b5aa"/>
            </a:solidFill>
            <a:ln>
              <a:noFill/>
            </a:ln>
          </p:spPr>
        </p:sp>
        <p:sp>
          <p:nvSpPr>
            <p:cNvPr id="407" name="Ellipse 14"/>
            <p:cNvSpPr/>
            <p:nvPr/>
          </p:nvSpPr>
          <p:spPr>
            <a:xfrm>
              <a:off x="3886200" y="4952880"/>
              <a:ext cx="152280" cy="304920"/>
            </a:xfrm>
            <a:prstGeom prst="ellipse">
              <a:avLst/>
            </a:prstGeom>
            <a:solidFill>
              <a:srgbClr val="e0b5aa"/>
            </a:solidFill>
            <a:ln>
              <a:noFill/>
            </a:ln>
          </p:spPr>
        </p:sp>
        <p:sp>
          <p:nvSpPr>
            <p:cNvPr id="408" name="Ellipse 15"/>
            <p:cNvSpPr/>
            <p:nvPr/>
          </p:nvSpPr>
          <p:spPr>
            <a:xfrm>
              <a:off x="4572000" y="5638680"/>
              <a:ext cx="228600" cy="152280"/>
            </a:xfrm>
            <a:prstGeom prst="ellipse">
              <a:avLst/>
            </a:prstGeom>
            <a:solidFill>
              <a:srgbClr val="e0b5aa"/>
            </a:solidFill>
            <a:ln>
              <a:noFill/>
            </a:ln>
          </p:spPr>
        </p:sp>
      </p:gr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TextShape 1"/>
          <p:cNvSpPr txBox="1"/>
          <p:nvPr/>
        </p:nvSpPr>
        <p:spPr>
          <a:xfrm>
            <a:off x="1371600" y="380880"/>
            <a:ext cx="7770960" cy="5208480"/>
          </a:xfrm>
          <a:prstGeom prst="rect">
            <a:avLst/>
          </a:prstGeom>
          <a:noFill/>
          <a:ln>
            <a:noFill/>
          </a:ln>
        </p:spPr>
        <p:txBody>
          <a:bodyPr lIns="0" rIns="0" tIns="0" bIns="0"/>
          <a:p>
            <a:pPr>
              <a:lnSpc>
                <a:spcPct val="100000"/>
              </a:lnSpc>
            </a:pPr>
            <a:r>
              <a:rPr b="0" i="1" lang="en-US" sz="2400" spc="-1" strike="noStrike">
                <a:solidFill>
                  <a:srgbClr val="eaeaea"/>
                </a:solidFill>
                <a:latin typeface="Times New Roman"/>
                <a:ea typeface="Times New Roman"/>
              </a:rPr>
              <a:t>Ionisierende Strahlung(y- oder Röntgenstrahlen)..</a:t>
            </a:r>
            <a:endParaRPr b="0" lang="en-US" sz="2400" spc="-1" strike="noStrike">
              <a:latin typeface="Arial"/>
            </a:endParaRPr>
          </a:p>
          <a:p>
            <a:pPr>
              <a:lnSpc>
                <a:spcPct val="144000"/>
              </a:lnSpc>
            </a:pPr>
            <a:r>
              <a:rPr b="0" lang="en-US" sz="2400" spc="-1" strike="noStrike">
                <a:solidFill>
                  <a:srgbClr val="eaeaea"/>
                </a:solidFill>
                <a:latin typeface="Times New Roman"/>
                <a:ea typeface="Times New Roman"/>
              </a:rPr>
              <a:t>Sie bilden OH - Radikale die Makromoleküle zerstören. Dies hat im des Makromoleküls DNA schnell den Zelltod zur Folge. </a:t>
            </a:r>
            <a:r>
              <a:rPr b="0" i="1" lang="en-US" sz="2400" spc="-1" strike="noStrike">
                <a:solidFill>
                  <a:srgbClr val="eaeaea"/>
                </a:solidFill>
                <a:latin typeface="Times New Roman"/>
                <a:ea typeface="Times New Roman"/>
              </a:rPr>
              <a:t>Chemische Mittel: </a:t>
            </a:r>
            <a:r>
              <a:rPr b="0" lang="en-US" sz="2400" spc="-1" strike="noStrike">
                <a:solidFill>
                  <a:srgbClr val="eaeaea"/>
                </a:solidFill>
                <a:latin typeface="Times New Roman"/>
                <a:ea typeface="Times New Roman"/>
              </a:rPr>
              <a:t>Zur Sterilisation von Nahrungsmitteln, Pharmaka, Geräten und Apparaten wird Etylenoxid in Gasform in Mischung mit N2 oder C02 verwendet. Es tötet sowohl vegetative Zellen wie auch Sporen, allerdings nur in Gegenwart von 5-15% Wasser.</a:t>
            </a:r>
            <a:endParaRPr b="0" lang="en-US" sz="2400" spc="-1" strike="noStrike">
              <a:latin typeface="Arial"/>
            </a:endParaRPr>
          </a:p>
          <a:p>
            <a:pPr>
              <a:lnSpc>
                <a:spcPct val="144000"/>
              </a:lnSpc>
            </a:pPr>
            <a:endParaRPr b="0" lang="en-US" sz="2400" spc="-1" strike="noStrike">
              <a:latin typeface="Arial"/>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TextShape 1"/>
          <p:cNvSpPr txBox="1"/>
          <p:nvPr/>
        </p:nvSpPr>
        <p:spPr>
          <a:xfrm>
            <a:off x="1295280" y="533520"/>
            <a:ext cx="7772400" cy="1143000"/>
          </a:xfrm>
          <a:prstGeom prst="rect">
            <a:avLst/>
          </a:prstGeom>
          <a:noFill/>
          <a:ln>
            <a:noFill/>
          </a:ln>
        </p:spPr>
        <p:txBody>
          <a:bodyPr lIns="0" rIns="0" tIns="0" bIns="0"/>
          <a:p>
            <a:pPr algn="ctr">
              <a:lnSpc>
                <a:spcPct val="100000"/>
              </a:lnSpc>
            </a:pPr>
            <a:r>
              <a:rPr b="1" lang="en-US" sz="4400" spc="-1" strike="noStrike">
                <a:solidFill>
                  <a:srgbClr val="ccecff"/>
                </a:solidFill>
                <a:latin typeface="Arial"/>
                <a:ea typeface="Arial"/>
              </a:rPr>
              <a:t>Konservierungsverfahren</a:t>
            </a:r>
            <a:endParaRPr b="0" lang="en-US" sz="4400" spc="-1" strike="noStrike">
              <a:latin typeface="Arial"/>
            </a:endParaRPr>
          </a:p>
        </p:txBody>
      </p:sp>
      <p:sp>
        <p:nvSpPr>
          <p:cNvPr id="411" name="TextShape 2"/>
          <p:cNvSpPr txBox="1"/>
          <p:nvPr/>
        </p:nvSpPr>
        <p:spPr>
          <a:xfrm>
            <a:off x="1447920" y="2057400"/>
            <a:ext cx="7694640" cy="4157640"/>
          </a:xfrm>
          <a:prstGeom prst="rect">
            <a:avLst/>
          </a:prstGeom>
          <a:noFill/>
          <a:ln>
            <a:noFill/>
          </a:ln>
        </p:spPr>
        <p:txBody>
          <a:bodyPr lIns="0" rIns="0" tIns="0" bIns="0"/>
          <a:p>
            <a:pPr>
              <a:lnSpc>
                <a:spcPct val="100000"/>
              </a:lnSpc>
            </a:pPr>
            <a:endParaRPr b="0" lang="en-US" sz="1800" spc="-1" strike="noStrike">
              <a:latin typeface="Arial"/>
            </a:endParaRPr>
          </a:p>
          <a:p>
            <a:pPr>
              <a:lnSpc>
                <a:spcPct val="144000"/>
              </a:lnSpc>
            </a:pPr>
            <a:r>
              <a:rPr b="0" lang="en-US" sz="2400" spc="-1" strike="noStrike">
                <a:solidFill>
                  <a:srgbClr val="eaeaea"/>
                </a:solidFill>
                <a:latin typeface="Times New Roman"/>
                <a:ea typeface="Times New Roman"/>
              </a:rPr>
              <a:t>Organisches Material unterliegt dem Abbau durch Mikroorganismen falls es dagegen nicht geschützt wird. Konservierungsverfahren sind daher für Nahrungsmittel besonders wichtig. Außer den schon bei der Sterilisation erwähnten Methoden gibt es noch weitere sowohl physikalische als auch chemische Verfahren.</a:t>
            </a:r>
            <a:endParaRPr b="0" lang="en-US" sz="2400" spc="-1" strike="noStrike">
              <a:latin typeface="Arial"/>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TextShape 1"/>
          <p:cNvSpPr txBox="1"/>
          <p:nvPr/>
        </p:nvSpPr>
        <p:spPr>
          <a:xfrm>
            <a:off x="1371600" y="380880"/>
            <a:ext cx="7770960" cy="4317840"/>
          </a:xfrm>
          <a:prstGeom prst="rect">
            <a:avLst/>
          </a:prstGeom>
          <a:noFill/>
          <a:ln>
            <a:noFill/>
          </a:ln>
        </p:spPr>
        <p:txBody>
          <a:bodyPr lIns="0" rIns="0" tIns="0" bIns="0"/>
          <a:p>
            <a:pPr>
              <a:lnSpc>
                <a:spcPct val="144000"/>
              </a:lnSpc>
            </a:pPr>
            <a:r>
              <a:rPr b="0" i="1" lang="en-US" sz="2400" spc="-1" strike="noStrike">
                <a:solidFill>
                  <a:srgbClr val="eaeaea"/>
                </a:solidFill>
                <a:latin typeface="Times New Roman"/>
                <a:ea typeface="Times New Roman"/>
              </a:rPr>
              <a:t>Trocknung .- </a:t>
            </a:r>
            <a:r>
              <a:rPr b="0" lang="en-US" sz="2400" spc="-1" strike="noStrike">
                <a:solidFill>
                  <a:srgbClr val="eaeaea"/>
                </a:solidFill>
                <a:latin typeface="Times New Roman"/>
                <a:ea typeface="Times New Roman"/>
              </a:rPr>
              <a:t>Ohne Wasser auch kein Wachstum von Mikroorganismen. Bei Wassergehalt unter ca. 10% sind Lebensmittel daher gut haltbar z.B.</a:t>
            </a:r>
            <a:r>
              <a:rPr b="0" lang="en-US" sz="2400" spc="-1" strike="noStrike">
                <a:solidFill>
                  <a:srgbClr val="eaeaea"/>
                </a:solidFill>
                <a:latin typeface="Times New Roman"/>
                <a:ea typeface="Times New Roman"/>
              </a:rPr>
              <a:t>	</a:t>
            </a:r>
            <a:r>
              <a:rPr b="0" lang="en-US" sz="2400" spc="-1" strike="noStrike">
                <a:solidFill>
                  <a:srgbClr val="eaeaea"/>
                </a:solidFill>
                <a:latin typeface="Times New Roman"/>
                <a:ea typeface="Times New Roman"/>
              </a:rPr>
              <a:t>Bohnen oder Getreide.</a:t>
            </a:r>
            <a:endParaRPr b="0" lang="en-US" sz="2400" spc="-1" strike="noStrike">
              <a:latin typeface="Arial"/>
            </a:endParaRPr>
          </a:p>
          <a:p>
            <a:pPr>
              <a:lnSpc>
                <a:spcPct val="144000"/>
              </a:lnSpc>
            </a:pPr>
            <a:endParaRPr b="0" lang="en-US" sz="2400" spc="-1" strike="noStrike">
              <a:latin typeface="Arial"/>
            </a:endParaRPr>
          </a:p>
          <a:p>
            <a:pPr>
              <a:lnSpc>
                <a:spcPct val="144000"/>
              </a:lnSpc>
            </a:pPr>
            <a:r>
              <a:rPr b="0" i="1" lang="en-US" sz="2400" spc="-1" strike="noStrike">
                <a:solidFill>
                  <a:srgbClr val="eaeaea"/>
                </a:solidFill>
                <a:latin typeface="Times New Roman"/>
                <a:ea typeface="Times New Roman"/>
              </a:rPr>
              <a:t>Tiefe Temperaturen.- </a:t>
            </a:r>
            <a:r>
              <a:rPr b="0" lang="en-US" sz="2400" spc="-1" strike="noStrike">
                <a:solidFill>
                  <a:srgbClr val="eaeaea"/>
                </a:solidFill>
                <a:latin typeface="Times New Roman"/>
                <a:ea typeface="Times New Roman"/>
              </a:rPr>
              <a:t>Bei Temperaturen unter -200C ist Wachstum von Mikroorganismen unterbunden (keine Abtötung).</a:t>
            </a:r>
            <a:endParaRPr b="0" lang="en-US" sz="2400" spc="-1" strike="noStrike">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TextShape 1"/>
          <p:cNvSpPr txBox="1"/>
          <p:nvPr/>
        </p:nvSpPr>
        <p:spPr>
          <a:xfrm>
            <a:off x="1447920" y="380880"/>
            <a:ext cx="7694640" cy="6419880"/>
          </a:xfrm>
          <a:prstGeom prst="rect">
            <a:avLst/>
          </a:prstGeom>
          <a:noFill/>
          <a:ln>
            <a:noFill/>
          </a:ln>
        </p:spPr>
        <p:txBody>
          <a:bodyPr lIns="0" rIns="0" tIns="0" bIns="0"/>
          <a:p>
            <a:pPr>
              <a:lnSpc>
                <a:spcPct val="144000"/>
              </a:lnSpc>
            </a:pPr>
            <a:r>
              <a:rPr b="0" i="1" lang="en-US" sz="2400" spc="-1" strike="noStrike">
                <a:solidFill>
                  <a:srgbClr val="eaeaea"/>
                </a:solidFill>
                <a:latin typeface="Times New Roman"/>
                <a:ea typeface="Times New Roman"/>
              </a:rPr>
              <a:t>pH-Wert.. </a:t>
            </a:r>
            <a:r>
              <a:rPr b="0" lang="en-US" sz="2400" spc="-1" strike="noStrike">
                <a:solidFill>
                  <a:srgbClr val="eaeaea"/>
                </a:solidFill>
                <a:latin typeface="Times New Roman"/>
                <a:ea typeface="Times New Roman"/>
              </a:rPr>
              <a:t>Viele Mikroorganismen Wachsen bei Luftabschluß nicht mehr bei pH-Werten unter 4. Hierfür zwei Möglichkeiten: 1..Haltbarmachung durch natürliche Säureentwicklung durch Milchsäuregärung wie z.B. bei Sauerkraut, Rohwurst, Silage. </a:t>
            </a:r>
            <a:endParaRPr b="0" lang="en-US" sz="2400" spc="-1" strike="noStrike">
              <a:latin typeface="Arial"/>
            </a:endParaRPr>
          </a:p>
          <a:p>
            <a:pPr>
              <a:lnSpc>
                <a:spcPct val="144000"/>
              </a:lnSpc>
            </a:pPr>
            <a:r>
              <a:rPr b="0" lang="en-US" sz="2400" spc="-1" strike="noStrike">
                <a:solidFill>
                  <a:srgbClr val="eaeaea"/>
                </a:solidFill>
                <a:latin typeface="Times New Roman"/>
                <a:ea typeface="Times New Roman"/>
              </a:rPr>
              <a:t>2. Haltbarmachung durch z.B. Säuren wie z.B. Essigsäure ,Milchsäure ,Zitronensäure.</a:t>
            </a:r>
            <a:endParaRPr b="0" lang="en-US" sz="2400" spc="-1" strike="noStrike">
              <a:latin typeface="Arial"/>
            </a:endParaRPr>
          </a:p>
          <a:p>
            <a:pPr>
              <a:lnSpc>
                <a:spcPct val="144000"/>
              </a:lnSpc>
            </a:pPr>
            <a:endParaRPr b="0" lang="en-US" sz="2400" spc="-1" strike="noStrike">
              <a:latin typeface="Arial"/>
            </a:endParaRPr>
          </a:p>
          <a:p>
            <a:pPr>
              <a:lnSpc>
                <a:spcPct val="144000"/>
              </a:lnSpc>
            </a:pPr>
            <a:r>
              <a:rPr b="0" i="1" lang="en-US" sz="2400" spc="-1" strike="noStrike">
                <a:solidFill>
                  <a:srgbClr val="eaeaea"/>
                </a:solidFill>
                <a:latin typeface="Times New Roman"/>
                <a:ea typeface="Times New Roman"/>
              </a:rPr>
              <a:t>Räuchern: </a:t>
            </a:r>
            <a:r>
              <a:rPr b="0" lang="en-US" sz="2400" spc="-1" strike="noStrike">
                <a:solidFill>
                  <a:srgbClr val="eaeaea"/>
                </a:solidFill>
                <a:latin typeface="Times New Roman"/>
                <a:ea typeface="Times New Roman"/>
              </a:rPr>
              <a:t>Konservierung durch Wasserentzug sowie durch Bildung antimikrobieller Substanzen wie Phenole, Kresole, Aldehyde, Ameisensäure.</a:t>
            </a:r>
            <a:endParaRPr b="0" lang="en-US" sz="2400" spc="-1" strike="noStrike">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1295280" y="533520"/>
            <a:ext cx="7772400" cy="1314360"/>
          </a:xfrm>
          <a:prstGeom prst="rect">
            <a:avLst/>
          </a:prstGeom>
          <a:noFill/>
          <a:ln>
            <a:noFill/>
          </a:ln>
        </p:spPr>
        <p:txBody>
          <a:bodyPr lIns="0" rIns="0" tIns="0" bIns="0"/>
          <a:p>
            <a:pPr algn="ctr">
              <a:lnSpc>
                <a:spcPct val="100000"/>
              </a:lnSpc>
            </a:pPr>
            <a:r>
              <a:rPr b="0" lang="en-US" sz="4400" spc="-1" strike="noStrike">
                <a:solidFill>
                  <a:srgbClr val="ccecff"/>
                </a:solidFill>
                <a:latin typeface="Bookman Old Style"/>
                <a:ea typeface="Bookman Old Style"/>
              </a:rPr>
              <a:t>1.2. Entwicklung der mikrobiologischen Phase</a:t>
            </a:r>
            <a:endParaRPr b="0" lang="en-US" sz="4400" spc="-1" strike="noStrike">
              <a:latin typeface="Arial"/>
            </a:endParaRPr>
          </a:p>
        </p:txBody>
      </p:sp>
      <p:sp>
        <p:nvSpPr>
          <p:cNvPr id="110" name="TextShape 2"/>
          <p:cNvSpPr txBox="1"/>
          <p:nvPr/>
        </p:nvSpPr>
        <p:spPr>
          <a:xfrm>
            <a:off x="1371600" y="2057400"/>
            <a:ext cx="7770960" cy="474372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Amaze"/>
                <a:ea typeface="Amaze"/>
              </a:rPr>
              <a:t>1. frühe Phase (1680 - 1860)</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Entdeckung der Mikroorganismen</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2. Phase klassische Periode (1860 - 1910)</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Gärungsmechanismen &amp; medizinische Mikrobiologie</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L. Pasteur (1822 - 1895) </a:t>
            </a:r>
            <a:endParaRPr b="0" lang="en-US" sz="2400" spc="-1" strike="noStrike">
              <a:latin typeface="Arial"/>
            </a:endParaRPr>
          </a:p>
          <a:p>
            <a:pPr>
              <a:lnSpc>
                <a:spcPct val="100000"/>
              </a:lnSpc>
              <a:spcBef>
                <a:spcPts val="1199"/>
              </a:spcBef>
            </a:pPr>
            <a:r>
              <a:rPr b="0" lang="en-US" sz="2400" spc="-1" strike="noStrike">
                <a:solidFill>
                  <a:srgbClr val="eaeaea"/>
                </a:solidFill>
                <a:latin typeface="Surfer"/>
                <a:ea typeface="Surfer"/>
              </a:rPr>
              <a:t>	</a:t>
            </a:r>
            <a:r>
              <a:rPr b="0" lang="en-US" sz="2400" spc="-1" strike="noStrike">
                <a:solidFill>
                  <a:srgbClr val="eaeaea"/>
                </a:solidFill>
                <a:latin typeface="Surfer"/>
                <a:ea typeface="Surfer"/>
              </a:rPr>
              <a:t>1. Aufklärung von Alkoholgärung und Milchsäuregärung</a:t>
            </a:r>
            <a:endParaRPr b="0" lang="en-US" sz="2400" spc="-1" strike="noStrike">
              <a:latin typeface="Arial"/>
            </a:endParaRPr>
          </a:p>
          <a:p>
            <a:pPr>
              <a:lnSpc>
                <a:spcPct val="100000"/>
              </a:lnSpc>
              <a:spcBef>
                <a:spcPts val="1199"/>
              </a:spcBef>
            </a:pPr>
            <a:r>
              <a:rPr b="0" lang="en-US" sz="2400" spc="-1" strike="noStrike">
                <a:solidFill>
                  <a:srgbClr val="eaeaea"/>
                </a:solidFill>
                <a:latin typeface="Surfer"/>
                <a:ea typeface="Surfer"/>
              </a:rPr>
              <a:t>	</a:t>
            </a:r>
            <a:r>
              <a:rPr b="0" lang="en-US" sz="2400" spc="-1" strike="noStrike">
                <a:solidFill>
                  <a:srgbClr val="eaeaea"/>
                </a:solidFill>
                <a:latin typeface="Surfer"/>
                <a:ea typeface="Surfer"/>
              </a:rPr>
              <a:t>2. Urzeugungshypothese widerlegt</a:t>
            </a:r>
            <a:endParaRPr b="0" lang="en-US" sz="2400" spc="-1" strike="noStrike">
              <a:latin typeface="Arial"/>
            </a:endParaRPr>
          </a:p>
          <a:p>
            <a:pPr>
              <a:lnSpc>
                <a:spcPct val="100000"/>
              </a:lnSpc>
              <a:spcBef>
                <a:spcPts val="1199"/>
              </a:spcBef>
            </a:pPr>
            <a:r>
              <a:rPr b="0" lang="en-US" sz="2400" spc="-1" strike="noStrike">
                <a:solidFill>
                  <a:srgbClr val="eaeaea"/>
                </a:solidFill>
                <a:latin typeface="Surfer"/>
                <a:ea typeface="Surfer"/>
              </a:rPr>
              <a:t>	</a:t>
            </a:r>
            <a:r>
              <a:rPr b="0" lang="en-US" sz="2400" spc="-1" strike="noStrike">
                <a:solidFill>
                  <a:srgbClr val="eaeaea"/>
                </a:solidFill>
                <a:latin typeface="Surfer"/>
                <a:ea typeface="Surfer"/>
              </a:rPr>
              <a:t>3. Entwicklung von Impfstoffen (Milzbrand , Tollwut)</a:t>
            </a:r>
            <a:endParaRPr b="0" lang="en-US" sz="2400" spc="-1" strike="noStrike">
              <a:latin typeface="Arial"/>
            </a:endParaRPr>
          </a:p>
        </p:txBody>
      </p:sp>
    </p:spTree>
  </p:cSld>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1676520" y="457200"/>
            <a:ext cx="7466040" cy="3013200"/>
          </a:xfrm>
          <a:prstGeom prst="rect">
            <a:avLst/>
          </a:prstGeom>
          <a:noFill/>
          <a:ln>
            <a:noFill/>
          </a:ln>
        </p:spPr>
        <p:txBody>
          <a:bodyPr lIns="0" rIns="0" tIns="0" bIns="0"/>
          <a:p>
            <a:pPr>
              <a:lnSpc>
                <a:spcPct val="100000"/>
              </a:lnSpc>
              <a:spcBef>
                <a:spcPts val="1199"/>
              </a:spcBef>
            </a:pPr>
            <a:r>
              <a:rPr b="1" lang="en-US" sz="2400" spc="-1" strike="noStrike">
                <a:solidFill>
                  <a:srgbClr val="eaeaea"/>
                </a:solidFill>
                <a:latin typeface="Times New Roman"/>
                <a:ea typeface="Times New Roman"/>
              </a:rPr>
              <a:t>Salzen:</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Konservierung durch Wasserentzug (a</a:t>
            </a:r>
            <a:r>
              <a:rPr b="0" lang="en-US" sz="2400" spc="-1" strike="noStrike" baseline="-25000">
                <a:solidFill>
                  <a:srgbClr val="eaeaea"/>
                </a:solidFill>
                <a:latin typeface="Times New Roman"/>
                <a:ea typeface="Times New Roman"/>
              </a:rPr>
              <a:t>w</a:t>
            </a:r>
            <a:r>
              <a:rPr b="0" lang="en-US" sz="2400" spc="-1" strike="noStrike">
                <a:solidFill>
                  <a:srgbClr val="eaeaea"/>
                </a:solidFill>
                <a:latin typeface="Times New Roman"/>
                <a:ea typeface="Times New Roman"/>
              </a:rPr>
              <a:t> - Wert)</a:t>
            </a:r>
            <a:endParaRPr b="0" lang="en-US" sz="2400" spc="-1" strike="noStrike">
              <a:latin typeface="Arial"/>
            </a:endParaRPr>
          </a:p>
          <a:p>
            <a:pPr>
              <a:lnSpc>
                <a:spcPct val="100000"/>
              </a:lnSpc>
              <a:spcBef>
                <a:spcPts val="1199"/>
              </a:spcBef>
            </a:pPr>
            <a:r>
              <a:rPr b="1" lang="en-US" sz="2400" spc="-1" strike="noStrike">
                <a:solidFill>
                  <a:srgbClr val="eaeaea"/>
                </a:solidFill>
                <a:latin typeface="Times New Roman"/>
                <a:ea typeface="Times New Roman"/>
              </a:rPr>
              <a:t>Zucker:</a:t>
            </a:r>
            <a:endParaRPr b="0" lang="en-US" sz="2400" spc="-1" strike="noStrike">
              <a:latin typeface="Arial"/>
            </a:endParaRPr>
          </a:p>
          <a:p>
            <a:pPr>
              <a:lnSpc>
                <a:spcPct val="100000"/>
              </a:lnSpc>
              <a:spcBef>
                <a:spcPts val="1199"/>
              </a:spcBef>
            </a:pPr>
            <a:r>
              <a:rPr b="0" lang="en-US" sz="2400" spc="-1" strike="noStrike">
                <a:solidFill>
                  <a:srgbClr val="eaeaea"/>
                </a:solidFill>
                <a:latin typeface="Times New Roman"/>
                <a:ea typeface="Times New Roman"/>
              </a:rPr>
              <a:t>konservierung durch Wasserentzug meist in Verbindung mit niedrigen pH - Wert (Marmeladen)</a:t>
            </a:r>
            <a:endParaRPr b="0" lang="en-US" sz="2400" spc="-1" strike="noStrike">
              <a:latin typeface="Arial"/>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1295280" y="0"/>
            <a:ext cx="7846920" cy="729216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R. Koch (1843 - 1910)</a:t>
            </a:r>
            <a:endParaRPr b="0" lang="en-US" sz="2400" spc="-1" strike="noStrike">
              <a:latin typeface="Arial"/>
            </a:endParaRPr>
          </a:p>
          <a:p>
            <a:pPr>
              <a:lnSpc>
                <a:spcPct val="100000"/>
              </a:lnSpc>
              <a:spcBef>
                <a:spcPts val="1199"/>
              </a:spcBef>
            </a:pPr>
            <a:r>
              <a:rPr b="0" lang="en-US" sz="2400" spc="-1" strike="noStrike">
                <a:solidFill>
                  <a:srgbClr val="eaeaea"/>
                </a:solidFill>
                <a:latin typeface="Surfer"/>
                <a:ea typeface="Surfer"/>
              </a:rPr>
              <a:t>	</a:t>
            </a:r>
            <a:r>
              <a:rPr b="0" lang="en-US" sz="2400" spc="-1" strike="noStrike">
                <a:solidFill>
                  <a:srgbClr val="eaeaea"/>
                </a:solidFill>
                <a:latin typeface="Haettenschweiler"/>
                <a:ea typeface="Haettenschweiler"/>
              </a:rPr>
              <a:t>1. Aufklärung von Infektionskrankheiten</a:t>
            </a:r>
            <a:endParaRPr b="0" lang="en-US" sz="2400" spc="-1" strike="noStrike">
              <a:latin typeface="Arial"/>
            </a:endParaRPr>
          </a:p>
          <a:p>
            <a:pPr>
              <a:lnSpc>
                <a:spcPct val="100000"/>
              </a:lnSpc>
              <a:spcBef>
                <a:spcPts val="1199"/>
              </a:spcBef>
            </a:pPr>
            <a:r>
              <a:rPr b="0" lang="en-US" sz="2400" spc="-1" strike="noStrike">
                <a:solidFill>
                  <a:srgbClr val="eaeaea"/>
                </a:solidFill>
                <a:latin typeface="Haettenschweiler"/>
                <a:ea typeface="Haettenschweiler"/>
              </a:rPr>
              <a:t>	</a:t>
            </a:r>
            <a:r>
              <a:rPr b="0" lang="en-US" sz="2400" spc="-1" strike="noStrike">
                <a:solidFill>
                  <a:srgbClr val="eaeaea"/>
                </a:solidFill>
                <a:latin typeface="Haettenschweiler"/>
                <a:ea typeface="Haettenschweiler"/>
              </a:rPr>
              <a:t>2. Entwicklung von mikrobiologischen Arbeitsthemen</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3. Phase : allgemeine und ökologische Mikrobiologie (1885 - 1930)</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Rolle des Mikroorgfanismus bei Stoffkreisläufen</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Einheit und Mannigfaltigkeit der Stoffwechsel</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Anreicherungskulturen</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Chemolithotrophie</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anaerobe Atmung</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	</a:t>
            </a:r>
            <a:r>
              <a:rPr b="0" lang="en-US" sz="2400" spc="-1" strike="noStrike">
                <a:solidFill>
                  <a:srgbClr val="eaeaea"/>
                </a:solidFill>
                <a:latin typeface="Amaze"/>
                <a:ea typeface="Amaze"/>
              </a:rPr>
              <a:t>N-Fixierung</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4. Phase: antibiotikapharma ab 1928 z.B. Penicillin </a:t>
            </a:r>
            <a:r>
              <a:rPr b="0" lang="en-US" sz="2400" spc="-1" strike="noStrike">
                <a:solidFill>
                  <a:srgbClr val="eaeaea"/>
                </a:solidFill>
                <a:latin typeface="Math C"/>
                <a:ea typeface="Math C"/>
              </a:rPr>
              <a:t>e</a:t>
            </a:r>
            <a:r>
              <a:rPr b="0" lang="en-US" sz="2400" spc="-1" strike="noStrike">
                <a:solidFill>
                  <a:srgbClr val="eaeaea"/>
                </a:solidFill>
                <a:latin typeface="Amaze"/>
                <a:ea typeface="Amaze"/>
              </a:rPr>
              <a:t>industrielle </a:t>
            </a:r>
            <a:r>
              <a:rPr b="0" lang="en-US" sz="2400" spc="-1" strike="noStrike">
                <a:solidFill>
                  <a:srgbClr val="eaeaea"/>
                </a:solidFill>
                <a:latin typeface="Amaze"/>
                <a:ea typeface="Amaze"/>
              </a:rPr>
              <a:t>	</a:t>
            </a:r>
            <a:r>
              <a:rPr b="0" lang="en-US" sz="2400" spc="-1" strike="noStrike">
                <a:solidFill>
                  <a:srgbClr val="eaeaea"/>
                </a:solidFill>
                <a:latin typeface="Amaze"/>
                <a:ea typeface="Amaze"/>
              </a:rPr>
              <a:t>Mikrobiologie</a:t>
            </a:r>
            <a:endParaRPr b="0" lang="en-US" sz="2400" spc="-1" strike="noStrike">
              <a:latin typeface="Arial"/>
            </a:endParaRPr>
          </a:p>
          <a:p>
            <a:pPr>
              <a:lnSpc>
                <a:spcPct val="100000"/>
              </a:lnSpc>
              <a:spcBef>
                <a:spcPts val="1199"/>
              </a:spcBef>
            </a:pPr>
            <a:r>
              <a:rPr b="0" lang="en-US" sz="2400" spc="-1" strike="noStrike">
                <a:solidFill>
                  <a:srgbClr val="eaeaea"/>
                </a:solidFill>
                <a:latin typeface="Amaze"/>
                <a:ea typeface="Amaze"/>
              </a:rPr>
              <a:t>5. Phase :Molekularbiologie , Gentechnik</a:t>
            </a:r>
            <a:endParaRPr b="0" lang="en-US" sz="24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TextShape 1"/>
          <p:cNvSpPr txBox="1"/>
          <p:nvPr/>
        </p:nvSpPr>
        <p:spPr>
          <a:xfrm>
            <a:off x="1295280" y="533520"/>
            <a:ext cx="7772400" cy="1238040"/>
          </a:xfrm>
          <a:prstGeom prst="rect">
            <a:avLst/>
          </a:prstGeom>
          <a:noFill/>
          <a:ln>
            <a:noFill/>
          </a:ln>
        </p:spPr>
        <p:txBody>
          <a:bodyPr lIns="0" rIns="0" tIns="0" bIns="0"/>
          <a:p>
            <a:pPr algn="ctr">
              <a:lnSpc>
                <a:spcPct val="100000"/>
              </a:lnSpc>
            </a:pPr>
            <a:r>
              <a:rPr b="0" lang="en-US" sz="4400" spc="-1" strike="noStrike">
                <a:solidFill>
                  <a:srgbClr val="ccecff"/>
                </a:solidFill>
                <a:latin typeface="Times New Roman"/>
                <a:ea typeface="Times New Roman"/>
              </a:rPr>
              <a:t>1.3. Bedeutung der Mikroorganismen</a:t>
            </a:r>
            <a:endParaRPr b="0" lang="en-US" sz="4400" spc="-1" strike="noStrike">
              <a:latin typeface="Arial"/>
            </a:endParaRPr>
          </a:p>
        </p:txBody>
      </p:sp>
      <p:sp>
        <p:nvSpPr>
          <p:cNvPr id="113" name="TextShape 2"/>
          <p:cNvSpPr txBox="1"/>
          <p:nvPr/>
        </p:nvSpPr>
        <p:spPr>
          <a:xfrm>
            <a:off x="1600200" y="2209680"/>
            <a:ext cx="7542360" cy="457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ohne Mikroorganismen keine Stoffkreisläufe</a:t>
            </a:r>
            <a:endParaRPr b="0" lang="en-US" sz="2400" spc="-1" strike="noStrike">
              <a:latin typeface="Arial"/>
            </a:endParaRPr>
          </a:p>
        </p:txBody>
      </p:sp>
      <p:sp>
        <p:nvSpPr>
          <p:cNvPr id="114" name="Ellipse 3"/>
          <p:cNvSpPr/>
          <p:nvPr/>
        </p:nvSpPr>
        <p:spPr>
          <a:xfrm>
            <a:off x="2438280" y="3809880"/>
            <a:ext cx="304920" cy="304920"/>
          </a:xfrm>
          <a:prstGeom prst="ellipse">
            <a:avLst/>
          </a:prstGeom>
          <a:solidFill>
            <a:srgbClr val="ccccff"/>
          </a:solidFill>
          <a:ln w="12600">
            <a:solidFill>
              <a:srgbClr val="eaeaea"/>
            </a:solidFill>
            <a:round/>
          </a:ln>
        </p:spPr>
      </p:sp>
      <p:sp>
        <p:nvSpPr>
          <p:cNvPr id="115" name="Freeform 4"/>
          <p:cNvSpPr/>
          <p:nvPr/>
        </p:nvSpPr>
        <p:spPr>
          <a:xfrm>
            <a:off x="1676520" y="3429000"/>
            <a:ext cx="762840" cy="610200"/>
          </a:xfrm>
          <a:custGeom>
            <a:avLst/>
            <a:gdLst/>
            <a:ahLst/>
            <a:rect l="0" t="0" r="r" b="b"/>
            <a:pathLst>
              <a:path w="2119" h="1695">
                <a:moveTo>
                  <a:pt x="0" y="0"/>
                </a:moveTo>
                <a:lnTo>
                  <a:pt x="0" y="0"/>
                </a:lnTo>
                <a:cubicBezTo>
                  <a:pt x="0" y="312"/>
                  <a:pt x="89" y="577"/>
                  <a:pt x="284" y="847"/>
                </a:cubicBezTo>
                <a:cubicBezTo>
                  <a:pt x="479" y="1117"/>
                  <a:pt x="721" y="1311"/>
                  <a:pt x="1059" y="1467"/>
                </a:cubicBezTo>
                <a:cubicBezTo>
                  <a:pt x="1397" y="1623"/>
                  <a:pt x="1728" y="1694"/>
                  <a:pt x="2118" y="1694"/>
                </a:cubicBezTo>
              </a:path>
            </a:pathLst>
          </a:custGeom>
          <a:ln w="12600">
            <a:solidFill>
              <a:srgbClr val="eaeaea"/>
            </a:solidFill>
            <a:round/>
            <a:tailEnd len="med" type="triangle" w="med"/>
          </a:ln>
        </p:spPr>
      </p:sp>
      <p:sp>
        <p:nvSpPr>
          <p:cNvPr id="116" name="Ellipse 5"/>
          <p:cNvSpPr/>
          <p:nvPr/>
        </p:nvSpPr>
        <p:spPr>
          <a:xfrm>
            <a:off x="1523880" y="3200400"/>
            <a:ext cx="304920" cy="228600"/>
          </a:xfrm>
          <a:prstGeom prst="ellipse">
            <a:avLst/>
          </a:prstGeom>
          <a:solidFill>
            <a:srgbClr val="6699ff"/>
          </a:solidFill>
          <a:ln w="12600">
            <a:solidFill>
              <a:srgbClr val="eaeaea"/>
            </a:solidFill>
            <a:round/>
          </a:ln>
        </p:spPr>
      </p:sp>
      <p:sp>
        <p:nvSpPr>
          <p:cNvPr id="117" name="Freeform 6"/>
          <p:cNvSpPr/>
          <p:nvPr/>
        </p:nvSpPr>
        <p:spPr>
          <a:xfrm>
            <a:off x="1676520" y="2895480"/>
            <a:ext cx="991440" cy="305640"/>
          </a:xfrm>
          <a:custGeom>
            <a:avLst/>
            <a:gdLst/>
            <a:ahLst/>
            <a:rect l="0" t="0" r="r" b="b"/>
            <a:pathLst>
              <a:path w="2754" h="849">
                <a:moveTo>
                  <a:pt x="2753" y="0"/>
                </a:moveTo>
                <a:lnTo>
                  <a:pt x="2753" y="0"/>
                </a:lnTo>
                <a:cubicBezTo>
                  <a:pt x="2246" y="0"/>
                  <a:pt x="1815" y="36"/>
                  <a:pt x="1376" y="114"/>
                </a:cubicBezTo>
                <a:cubicBezTo>
                  <a:pt x="938" y="192"/>
                  <a:pt x="622" y="289"/>
                  <a:pt x="369" y="424"/>
                </a:cubicBezTo>
                <a:cubicBezTo>
                  <a:pt x="115" y="559"/>
                  <a:pt x="0" y="692"/>
                  <a:pt x="0" y="848"/>
                </a:cubicBezTo>
              </a:path>
            </a:pathLst>
          </a:custGeom>
          <a:ln w="12600">
            <a:solidFill>
              <a:srgbClr val="eaeaea"/>
            </a:solidFill>
            <a:round/>
            <a:headEnd len="med" type="triangle" w="med"/>
          </a:ln>
        </p:spPr>
      </p:sp>
      <p:sp>
        <p:nvSpPr>
          <p:cNvPr id="118" name="Ellipse 7"/>
          <p:cNvSpPr/>
          <p:nvPr/>
        </p:nvSpPr>
        <p:spPr>
          <a:xfrm>
            <a:off x="2666880" y="2819520"/>
            <a:ext cx="304920" cy="304920"/>
          </a:xfrm>
          <a:prstGeom prst="ellipse">
            <a:avLst/>
          </a:prstGeom>
          <a:solidFill>
            <a:srgbClr val="ccecff"/>
          </a:solidFill>
          <a:ln w="12600">
            <a:solidFill>
              <a:srgbClr val="eaeaea"/>
            </a:solidFill>
            <a:round/>
          </a:ln>
        </p:spPr>
      </p:sp>
      <p:sp>
        <p:nvSpPr>
          <p:cNvPr id="119" name="Freeform 8"/>
          <p:cNvSpPr/>
          <p:nvPr/>
        </p:nvSpPr>
        <p:spPr>
          <a:xfrm>
            <a:off x="2971800" y="2971800"/>
            <a:ext cx="915120" cy="77040"/>
          </a:xfrm>
          <a:custGeom>
            <a:avLst/>
            <a:gdLst/>
            <a:ahLst/>
            <a:rect l="0" t="0" r="r" b="b"/>
            <a:pathLst>
              <a:path w="2542" h="214">
                <a:moveTo>
                  <a:pt x="2541" y="213"/>
                </a:moveTo>
                <a:lnTo>
                  <a:pt x="2541" y="213"/>
                </a:lnTo>
                <a:lnTo>
                  <a:pt x="2541" y="213"/>
                </a:lnTo>
                <a:cubicBezTo>
                  <a:pt x="2541" y="174"/>
                  <a:pt x="2434" y="140"/>
                  <a:pt x="2201" y="106"/>
                </a:cubicBezTo>
                <a:cubicBezTo>
                  <a:pt x="1967" y="73"/>
                  <a:pt x="1676" y="48"/>
                  <a:pt x="1270" y="29"/>
                </a:cubicBezTo>
                <a:cubicBezTo>
                  <a:pt x="865" y="9"/>
                  <a:pt x="468" y="0"/>
                  <a:pt x="0" y="0"/>
                </a:cubicBezTo>
              </a:path>
            </a:pathLst>
          </a:custGeom>
          <a:ln w="12600">
            <a:solidFill>
              <a:srgbClr val="eaeaea"/>
            </a:solidFill>
            <a:round/>
            <a:tailEnd len="med" type="triangle" w="med"/>
          </a:ln>
        </p:spPr>
      </p:sp>
      <p:sp>
        <p:nvSpPr>
          <p:cNvPr id="120" name="Ellipse 9"/>
          <p:cNvSpPr/>
          <p:nvPr/>
        </p:nvSpPr>
        <p:spPr>
          <a:xfrm>
            <a:off x="3886200" y="2971800"/>
            <a:ext cx="304920" cy="304920"/>
          </a:xfrm>
          <a:prstGeom prst="ellipse">
            <a:avLst/>
          </a:prstGeom>
          <a:solidFill>
            <a:srgbClr val="5e6fd4"/>
          </a:solidFill>
          <a:ln w="12600">
            <a:solidFill>
              <a:srgbClr val="eaeaea"/>
            </a:solidFill>
            <a:round/>
          </a:ln>
        </p:spPr>
      </p:sp>
      <p:grpSp>
        <p:nvGrpSpPr>
          <p:cNvPr id="121" name="Group 10"/>
          <p:cNvGrpSpPr/>
          <p:nvPr/>
        </p:nvGrpSpPr>
        <p:grpSpPr>
          <a:xfrm>
            <a:off x="4572000" y="3048120"/>
            <a:ext cx="1752840" cy="533160"/>
            <a:chOff x="4572000" y="3048120"/>
            <a:chExt cx="1752840" cy="533160"/>
          </a:xfrm>
        </p:grpSpPr>
        <p:sp>
          <p:nvSpPr>
            <p:cNvPr id="122" name="Ellipse 11"/>
            <p:cNvSpPr/>
            <p:nvPr/>
          </p:nvSpPr>
          <p:spPr>
            <a:xfrm>
              <a:off x="4572000" y="3124080"/>
              <a:ext cx="380880" cy="76320"/>
            </a:xfrm>
            <a:prstGeom prst="ellipse">
              <a:avLst/>
            </a:prstGeom>
            <a:solidFill>
              <a:srgbClr val="eaeaea"/>
            </a:solidFill>
            <a:ln w="12600">
              <a:solidFill>
                <a:srgbClr val="eaeaea"/>
              </a:solidFill>
              <a:round/>
            </a:ln>
          </p:spPr>
        </p:sp>
        <p:sp>
          <p:nvSpPr>
            <p:cNvPr id="123" name="Ellipse 12"/>
            <p:cNvSpPr/>
            <p:nvPr/>
          </p:nvSpPr>
          <p:spPr>
            <a:xfrm>
              <a:off x="4800600" y="3429000"/>
              <a:ext cx="380880" cy="152280"/>
            </a:xfrm>
            <a:prstGeom prst="ellipse">
              <a:avLst/>
            </a:prstGeom>
            <a:solidFill>
              <a:srgbClr val="eaeaea"/>
            </a:solidFill>
            <a:ln w="12600">
              <a:solidFill>
                <a:srgbClr val="eaeaea"/>
              </a:solidFill>
              <a:round/>
            </a:ln>
          </p:spPr>
        </p:sp>
        <p:sp>
          <p:nvSpPr>
            <p:cNvPr id="124" name="Ellipse 13"/>
            <p:cNvSpPr/>
            <p:nvPr/>
          </p:nvSpPr>
          <p:spPr>
            <a:xfrm>
              <a:off x="5334120" y="3276720"/>
              <a:ext cx="609480" cy="152280"/>
            </a:xfrm>
            <a:prstGeom prst="ellipse">
              <a:avLst/>
            </a:prstGeom>
            <a:solidFill>
              <a:srgbClr val="eaeaea"/>
            </a:solidFill>
            <a:ln w="12600">
              <a:solidFill>
                <a:srgbClr val="eaeaea"/>
              </a:solidFill>
              <a:round/>
            </a:ln>
          </p:spPr>
        </p:sp>
        <p:sp>
          <p:nvSpPr>
            <p:cNvPr id="125" name="Ellipse 14"/>
            <p:cNvSpPr/>
            <p:nvPr/>
          </p:nvSpPr>
          <p:spPr>
            <a:xfrm>
              <a:off x="5181480" y="3048120"/>
              <a:ext cx="228600" cy="76320"/>
            </a:xfrm>
            <a:prstGeom prst="ellipse">
              <a:avLst/>
            </a:prstGeom>
            <a:solidFill>
              <a:srgbClr val="eaeaea"/>
            </a:solidFill>
            <a:ln w="12600">
              <a:solidFill>
                <a:srgbClr val="eaeaea"/>
              </a:solidFill>
              <a:round/>
            </a:ln>
          </p:spPr>
        </p:sp>
        <p:sp>
          <p:nvSpPr>
            <p:cNvPr id="126" name="Ellipse 15"/>
            <p:cNvSpPr/>
            <p:nvPr/>
          </p:nvSpPr>
          <p:spPr>
            <a:xfrm>
              <a:off x="6019920" y="3429000"/>
              <a:ext cx="304920" cy="152280"/>
            </a:xfrm>
            <a:prstGeom prst="ellipse">
              <a:avLst/>
            </a:prstGeom>
            <a:solidFill>
              <a:srgbClr val="eaeaea"/>
            </a:solidFill>
            <a:ln w="12600">
              <a:solidFill>
                <a:srgbClr val="eaeaea"/>
              </a:solidFill>
              <a:round/>
            </a:ln>
          </p:spPr>
        </p:sp>
      </p:grpSp>
      <p:sp>
        <p:nvSpPr>
          <p:cNvPr id="127" name="Freeform 16"/>
          <p:cNvSpPr/>
          <p:nvPr/>
        </p:nvSpPr>
        <p:spPr>
          <a:xfrm>
            <a:off x="3581280" y="2789280"/>
            <a:ext cx="795960" cy="927720"/>
          </a:xfrm>
          <a:custGeom>
            <a:avLst/>
            <a:gdLst/>
            <a:ahLst/>
            <a:rect l="0" t="0" r="r" b="b"/>
            <a:pathLst>
              <a:path w="2211" h="2577">
                <a:moveTo>
                  <a:pt x="0" y="1354"/>
                </a:moveTo>
                <a:lnTo>
                  <a:pt x="176" y="1487"/>
                </a:lnTo>
                <a:lnTo>
                  <a:pt x="286" y="1451"/>
                </a:lnTo>
                <a:lnTo>
                  <a:pt x="321" y="1341"/>
                </a:lnTo>
                <a:lnTo>
                  <a:pt x="396" y="1234"/>
                </a:lnTo>
                <a:lnTo>
                  <a:pt x="467" y="1124"/>
                </a:lnTo>
                <a:lnTo>
                  <a:pt x="542" y="1014"/>
                </a:lnTo>
                <a:lnTo>
                  <a:pt x="612" y="873"/>
                </a:lnTo>
                <a:lnTo>
                  <a:pt x="723" y="762"/>
                </a:lnTo>
                <a:lnTo>
                  <a:pt x="829" y="617"/>
                </a:lnTo>
                <a:lnTo>
                  <a:pt x="1301" y="582"/>
                </a:lnTo>
                <a:lnTo>
                  <a:pt x="1412" y="582"/>
                </a:lnTo>
                <a:lnTo>
                  <a:pt x="1592" y="471"/>
                </a:lnTo>
                <a:lnTo>
                  <a:pt x="1703" y="436"/>
                </a:lnTo>
                <a:lnTo>
                  <a:pt x="2064" y="74"/>
                </a:lnTo>
                <a:lnTo>
                  <a:pt x="2170" y="0"/>
                </a:lnTo>
                <a:lnTo>
                  <a:pt x="2210" y="326"/>
                </a:lnTo>
                <a:lnTo>
                  <a:pt x="2210" y="833"/>
                </a:lnTo>
                <a:lnTo>
                  <a:pt x="2210" y="978"/>
                </a:lnTo>
                <a:lnTo>
                  <a:pt x="2170" y="1416"/>
                </a:lnTo>
                <a:lnTo>
                  <a:pt x="2100" y="1778"/>
                </a:lnTo>
                <a:lnTo>
                  <a:pt x="1989" y="1778"/>
                </a:lnTo>
                <a:lnTo>
                  <a:pt x="1883" y="2069"/>
                </a:lnTo>
                <a:lnTo>
                  <a:pt x="1738" y="2430"/>
                </a:lnTo>
                <a:lnTo>
                  <a:pt x="1844" y="2541"/>
                </a:lnTo>
                <a:lnTo>
                  <a:pt x="1919" y="2576"/>
                </a:lnTo>
                <a:lnTo>
                  <a:pt x="1412" y="2541"/>
                </a:lnTo>
                <a:lnTo>
                  <a:pt x="542" y="2430"/>
                </a:lnTo>
                <a:lnTo>
                  <a:pt x="396" y="2395"/>
                </a:lnTo>
                <a:lnTo>
                  <a:pt x="396" y="2285"/>
                </a:lnTo>
                <a:lnTo>
                  <a:pt x="357" y="2174"/>
                </a:lnTo>
                <a:lnTo>
                  <a:pt x="357" y="2069"/>
                </a:lnTo>
                <a:lnTo>
                  <a:pt x="357" y="1778"/>
                </a:lnTo>
                <a:lnTo>
                  <a:pt x="216" y="1416"/>
                </a:lnTo>
                <a:lnTo>
                  <a:pt x="0" y="1354"/>
                </a:lnTo>
              </a:path>
            </a:pathLst>
          </a:custGeom>
          <a:gradFill rotWithShape="0">
            <a:gsLst>
              <a:gs pos="0">
                <a:srgbClr val="6699ff"/>
              </a:gs>
              <a:gs pos="100000">
                <a:srgbClr val="ccecff"/>
              </a:gs>
            </a:gsLst>
            <a:path path="rect"/>
          </a:gradFill>
          <a:ln w="12600">
            <a:solidFill>
              <a:srgbClr val="eaeaea"/>
            </a:solidFill>
            <a:round/>
          </a:ln>
        </p:spPr>
      </p:sp>
      <p:sp>
        <p:nvSpPr>
          <p:cNvPr id="128" name="Freeform 17"/>
          <p:cNvSpPr/>
          <p:nvPr/>
        </p:nvSpPr>
        <p:spPr>
          <a:xfrm>
            <a:off x="4038480" y="3733920"/>
            <a:ext cx="229320" cy="457920"/>
          </a:xfrm>
          <a:custGeom>
            <a:avLst/>
            <a:gdLst/>
            <a:ahLst/>
            <a:rect l="0" t="0" r="r" b="b"/>
            <a:pathLst>
              <a:path w="637" h="1272">
                <a:moveTo>
                  <a:pt x="636" y="1271"/>
                </a:moveTo>
                <a:lnTo>
                  <a:pt x="636" y="1271"/>
                </a:lnTo>
                <a:lnTo>
                  <a:pt x="636" y="1271"/>
                </a:lnTo>
                <a:cubicBezTo>
                  <a:pt x="636" y="1037"/>
                  <a:pt x="609" y="838"/>
                  <a:pt x="551" y="635"/>
                </a:cubicBezTo>
                <a:cubicBezTo>
                  <a:pt x="492" y="433"/>
                  <a:pt x="419" y="287"/>
                  <a:pt x="318" y="170"/>
                </a:cubicBezTo>
                <a:cubicBezTo>
                  <a:pt x="217" y="53"/>
                  <a:pt x="117" y="0"/>
                  <a:pt x="0" y="0"/>
                </a:cubicBezTo>
              </a:path>
            </a:pathLst>
          </a:custGeom>
          <a:ln w="12600">
            <a:solidFill>
              <a:srgbClr val="eaeaea"/>
            </a:solidFill>
            <a:round/>
          </a:ln>
        </p:spPr>
      </p:sp>
      <p:grpSp>
        <p:nvGrpSpPr>
          <p:cNvPr id="129" name="Group 18"/>
          <p:cNvGrpSpPr/>
          <p:nvPr/>
        </p:nvGrpSpPr>
        <p:grpSpPr>
          <a:xfrm>
            <a:off x="4343400" y="3962520"/>
            <a:ext cx="1752840" cy="533160"/>
            <a:chOff x="4343400" y="3962520"/>
            <a:chExt cx="1752840" cy="533160"/>
          </a:xfrm>
        </p:grpSpPr>
        <p:sp>
          <p:nvSpPr>
            <p:cNvPr id="130" name="Ellipse 19"/>
            <p:cNvSpPr/>
            <p:nvPr/>
          </p:nvSpPr>
          <p:spPr>
            <a:xfrm>
              <a:off x="4343400" y="4038480"/>
              <a:ext cx="380880" cy="76320"/>
            </a:xfrm>
            <a:prstGeom prst="ellipse">
              <a:avLst/>
            </a:prstGeom>
            <a:solidFill>
              <a:srgbClr val="99ff33"/>
            </a:solidFill>
            <a:ln w="12600">
              <a:solidFill>
                <a:srgbClr val="eaeaea"/>
              </a:solidFill>
              <a:round/>
            </a:ln>
          </p:spPr>
        </p:sp>
        <p:sp>
          <p:nvSpPr>
            <p:cNvPr id="131" name="Ellipse 20"/>
            <p:cNvSpPr/>
            <p:nvPr/>
          </p:nvSpPr>
          <p:spPr>
            <a:xfrm>
              <a:off x="4572000" y="4343400"/>
              <a:ext cx="380880" cy="152280"/>
            </a:xfrm>
            <a:prstGeom prst="ellipse">
              <a:avLst/>
            </a:prstGeom>
            <a:solidFill>
              <a:srgbClr val="99ff33"/>
            </a:solidFill>
            <a:ln w="12600">
              <a:solidFill>
                <a:srgbClr val="eaeaea"/>
              </a:solidFill>
              <a:round/>
            </a:ln>
          </p:spPr>
        </p:sp>
        <p:sp>
          <p:nvSpPr>
            <p:cNvPr id="132" name="Ellipse 21"/>
            <p:cNvSpPr/>
            <p:nvPr/>
          </p:nvSpPr>
          <p:spPr>
            <a:xfrm>
              <a:off x="5105520" y="4191120"/>
              <a:ext cx="609480" cy="152280"/>
            </a:xfrm>
            <a:prstGeom prst="ellipse">
              <a:avLst/>
            </a:prstGeom>
            <a:solidFill>
              <a:srgbClr val="99ff33"/>
            </a:solidFill>
            <a:ln w="12600">
              <a:solidFill>
                <a:srgbClr val="eaeaea"/>
              </a:solidFill>
              <a:round/>
            </a:ln>
          </p:spPr>
        </p:sp>
        <p:sp>
          <p:nvSpPr>
            <p:cNvPr id="133" name="Ellipse 22"/>
            <p:cNvSpPr/>
            <p:nvPr/>
          </p:nvSpPr>
          <p:spPr>
            <a:xfrm>
              <a:off x="4952880" y="3962520"/>
              <a:ext cx="228600" cy="76320"/>
            </a:xfrm>
            <a:prstGeom prst="ellipse">
              <a:avLst/>
            </a:prstGeom>
            <a:solidFill>
              <a:srgbClr val="99ff33"/>
            </a:solidFill>
            <a:ln w="12600">
              <a:solidFill>
                <a:srgbClr val="eaeaea"/>
              </a:solidFill>
              <a:round/>
            </a:ln>
          </p:spPr>
        </p:sp>
        <p:sp>
          <p:nvSpPr>
            <p:cNvPr id="134" name="Ellipse 23"/>
            <p:cNvSpPr/>
            <p:nvPr/>
          </p:nvSpPr>
          <p:spPr>
            <a:xfrm>
              <a:off x="5791320" y="4343400"/>
              <a:ext cx="304920" cy="152280"/>
            </a:xfrm>
            <a:prstGeom prst="ellipse">
              <a:avLst/>
            </a:prstGeom>
            <a:solidFill>
              <a:srgbClr val="99ff33"/>
            </a:solidFill>
            <a:ln w="12600">
              <a:solidFill>
                <a:srgbClr val="eaeaea"/>
              </a:solidFill>
              <a:round/>
            </a:ln>
          </p:spPr>
        </p:sp>
      </p:grpSp>
      <p:sp>
        <p:nvSpPr>
          <p:cNvPr id="135" name="Freeform 24"/>
          <p:cNvSpPr/>
          <p:nvPr/>
        </p:nvSpPr>
        <p:spPr>
          <a:xfrm>
            <a:off x="3801960" y="4041720"/>
            <a:ext cx="770760" cy="693000"/>
          </a:xfrm>
          <a:custGeom>
            <a:avLst/>
            <a:gdLst/>
            <a:ahLst/>
            <a:rect l="0" t="0" r="r" b="b"/>
            <a:pathLst>
              <a:path w="2141" h="1925">
                <a:moveTo>
                  <a:pt x="1717" y="414"/>
                </a:moveTo>
                <a:lnTo>
                  <a:pt x="1557" y="401"/>
                </a:lnTo>
                <a:lnTo>
                  <a:pt x="1451" y="361"/>
                </a:lnTo>
                <a:lnTo>
                  <a:pt x="1376" y="326"/>
                </a:lnTo>
                <a:lnTo>
                  <a:pt x="979" y="255"/>
                </a:lnTo>
                <a:lnTo>
                  <a:pt x="834" y="255"/>
                </a:lnTo>
                <a:lnTo>
                  <a:pt x="688" y="255"/>
                </a:lnTo>
                <a:lnTo>
                  <a:pt x="543" y="291"/>
                </a:lnTo>
                <a:lnTo>
                  <a:pt x="396" y="326"/>
                </a:lnTo>
                <a:lnTo>
                  <a:pt x="291" y="401"/>
                </a:lnTo>
                <a:lnTo>
                  <a:pt x="216" y="508"/>
                </a:lnTo>
                <a:lnTo>
                  <a:pt x="145" y="583"/>
                </a:lnTo>
                <a:lnTo>
                  <a:pt x="70" y="688"/>
                </a:lnTo>
                <a:lnTo>
                  <a:pt x="35" y="1054"/>
                </a:lnTo>
                <a:lnTo>
                  <a:pt x="0" y="1416"/>
                </a:lnTo>
                <a:lnTo>
                  <a:pt x="0" y="1523"/>
                </a:lnTo>
                <a:lnTo>
                  <a:pt x="35" y="1598"/>
                </a:lnTo>
                <a:lnTo>
                  <a:pt x="396" y="1708"/>
                </a:lnTo>
                <a:lnTo>
                  <a:pt x="763" y="1814"/>
                </a:lnTo>
                <a:lnTo>
                  <a:pt x="904" y="1889"/>
                </a:lnTo>
                <a:lnTo>
                  <a:pt x="979" y="1889"/>
                </a:lnTo>
                <a:lnTo>
                  <a:pt x="1416" y="1924"/>
                </a:lnTo>
                <a:lnTo>
                  <a:pt x="1522" y="1889"/>
                </a:lnTo>
                <a:lnTo>
                  <a:pt x="1597" y="1814"/>
                </a:lnTo>
                <a:lnTo>
                  <a:pt x="1743" y="1708"/>
                </a:lnTo>
                <a:lnTo>
                  <a:pt x="1779" y="1633"/>
                </a:lnTo>
                <a:lnTo>
                  <a:pt x="1849" y="1488"/>
                </a:lnTo>
                <a:lnTo>
                  <a:pt x="2140" y="1306"/>
                </a:lnTo>
                <a:lnTo>
                  <a:pt x="2140" y="1235"/>
                </a:lnTo>
                <a:lnTo>
                  <a:pt x="2140" y="1160"/>
                </a:lnTo>
                <a:lnTo>
                  <a:pt x="2140" y="1090"/>
                </a:lnTo>
                <a:lnTo>
                  <a:pt x="2140" y="979"/>
                </a:lnTo>
                <a:lnTo>
                  <a:pt x="2140" y="944"/>
                </a:lnTo>
                <a:lnTo>
                  <a:pt x="2140" y="869"/>
                </a:lnTo>
                <a:lnTo>
                  <a:pt x="2140" y="799"/>
                </a:lnTo>
                <a:lnTo>
                  <a:pt x="1849" y="728"/>
                </a:lnTo>
                <a:lnTo>
                  <a:pt x="1779" y="583"/>
                </a:lnTo>
                <a:lnTo>
                  <a:pt x="1717" y="414"/>
                </a:lnTo>
                <a:lnTo>
                  <a:pt x="1597" y="74"/>
                </a:lnTo>
                <a:lnTo>
                  <a:pt x="1557" y="0"/>
                </a:lnTo>
                <a:lnTo>
                  <a:pt x="1522" y="74"/>
                </a:lnTo>
                <a:lnTo>
                  <a:pt x="1522" y="180"/>
                </a:lnTo>
                <a:lnTo>
                  <a:pt x="1487" y="255"/>
                </a:lnTo>
                <a:lnTo>
                  <a:pt x="1504" y="414"/>
                </a:lnTo>
                <a:lnTo>
                  <a:pt x="1487" y="326"/>
                </a:lnTo>
                <a:lnTo>
                  <a:pt x="1717" y="414"/>
                </a:lnTo>
              </a:path>
            </a:pathLst>
          </a:custGeom>
          <a:gradFill rotWithShape="0">
            <a:gsLst>
              <a:gs pos="0">
                <a:srgbClr val="99ff33"/>
              </a:gs>
              <a:gs pos="100000">
                <a:srgbClr val="ccecff"/>
              </a:gs>
            </a:gsLst>
            <a:path path="rect"/>
          </a:gradFill>
          <a:ln w="12600">
            <a:solidFill>
              <a:srgbClr val="eaeaea"/>
            </a:solidFill>
            <a:round/>
          </a:ln>
        </p:spPr>
      </p:sp>
      <p:sp>
        <p:nvSpPr>
          <p:cNvPr id="136" name="Freeform 25"/>
          <p:cNvSpPr/>
          <p:nvPr/>
        </p:nvSpPr>
        <p:spPr>
          <a:xfrm>
            <a:off x="2743200" y="4038480"/>
            <a:ext cx="1067400" cy="457920"/>
          </a:xfrm>
          <a:custGeom>
            <a:avLst/>
            <a:gdLst/>
            <a:ahLst/>
            <a:rect l="0" t="0" r="r" b="b"/>
            <a:pathLst>
              <a:path w="2965" h="1272">
                <a:moveTo>
                  <a:pt x="0" y="0"/>
                </a:moveTo>
                <a:lnTo>
                  <a:pt x="0" y="0"/>
                </a:lnTo>
                <a:cubicBezTo>
                  <a:pt x="0" y="234"/>
                  <a:pt x="124" y="433"/>
                  <a:pt x="397" y="636"/>
                </a:cubicBezTo>
                <a:cubicBezTo>
                  <a:pt x="670" y="838"/>
                  <a:pt x="1009" y="984"/>
                  <a:pt x="1482" y="1101"/>
                </a:cubicBezTo>
                <a:cubicBezTo>
                  <a:pt x="1955" y="1218"/>
                  <a:pt x="2418" y="1271"/>
                  <a:pt x="2964" y="1271"/>
                </a:cubicBezTo>
              </a:path>
            </a:pathLst>
          </a:custGeom>
          <a:ln w="12600">
            <a:solidFill>
              <a:srgbClr val="eaeaea"/>
            </a:solidFill>
            <a:round/>
            <a:tailEnd len="med" type="triangle" w="med"/>
          </a:ln>
        </p:spPr>
      </p:sp>
      <p:sp>
        <p:nvSpPr>
          <p:cNvPr id="137" name="TextShape 26"/>
          <p:cNvSpPr txBox="1"/>
          <p:nvPr/>
        </p:nvSpPr>
        <p:spPr>
          <a:xfrm>
            <a:off x="1523880" y="4876920"/>
            <a:ext cx="7618320" cy="457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Mineralisierung, Humusbildung, N - Fixierung</a:t>
            </a:r>
            <a:endParaRPr b="0" lang="en-US" sz="2400" spc="-1" strike="noStrike">
              <a:latin typeface="Arial"/>
            </a:endParaRPr>
          </a:p>
        </p:txBody>
      </p:sp>
      <p:sp>
        <p:nvSpPr>
          <p:cNvPr id="138" name="Rectangle 27"/>
          <p:cNvSpPr/>
          <p:nvPr/>
        </p:nvSpPr>
        <p:spPr>
          <a:xfrm>
            <a:off x="2057400" y="6248520"/>
            <a:ext cx="380880" cy="304920"/>
          </a:xfrm>
          <a:prstGeom prst="rect">
            <a:avLst/>
          </a:prstGeom>
          <a:blipFill rotWithShape="0">
            <a:blip r:embed="rId1"/>
            <a:tile/>
          </a:blipFill>
          <a:ln w="12600">
            <a:solidFill>
              <a:srgbClr val="eaeaea"/>
            </a:solidFill>
            <a:round/>
          </a:ln>
        </p:spPr>
      </p:sp>
      <p:grpSp>
        <p:nvGrpSpPr>
          <p:cNvPr id="139" name="Group 28"/>
          <p:cNvGrpSpPr/>
          <p:nvPr/>
        </p:nvGrpSpPr>
        <p:grpSpPr>
          <a:xfrm>
            <a:off x="2438280" y="6095880"/>
            <a:ext cx="1752840" cy="533520"/>
            <a:chOff x="2438280" y="6095880"/>
            <a:chExt cx="1752840" cy="533520"/>
          </a:xfrm>
        </p:grpSpPr>
        <p:sp>
          <p:nvSpPr>
            <p:cNvPr id="140" name="Ellipse 29"/>
            <p:cNvSpPr/>
            <p:nvPr/>
          </p:nvSpPr>
          <p:spPr>
            <a:xfrm>
              <a:off x="2438280" y="6172200"/>
              <a:ext cx="380880" cy="76320"/>
            </a:xfrm>
            <a:prstGeom prst="ellipse">
              <a:avLst/>
            </a:prstGeom>
            <a:solidFill>
              <a:srgbClr val="99ff33"/>
            </a:solidFill>
            <a:ln w="12600">
              <a:solidFill>
                <a:srgbClr val="eaeaea"/>
              </a:solidFill>
              <a:round/>
            </a:ln>
          </p:spPr>
        </p:sp>
        <p:sp>
          <p:nvSpPr>
            <p:cNvPr id="141" name="Ellipse 30"/>
            <p:cNvSpPr/>
            <p:nvPr/>
          </p:nvSpPr>
          <p:spPr>
            <a:xfrm>
              <a:off x="2666880" y="6477120"/>
              <a:ext cx="380880" cy="152280"/>
            </a:xfrm>
            <a:prstGeom prst="ellipse">
              <a:avLst/>
            </a:prstGeom>
            <a:solidFill>
              <a:srgbClr val="99ff33"/>
            </a:solidFill>
            <a:ln w="12600">
              <a:solidFill>
                <a:srgbClr val="eaeaea"/>
              </a:solidFill>
              <a:round/>
            </a:ln>
          </p:spPr>
        </p:sp>
        <p:sp>
          <p:nvSpPr>
            <p:cNvPr id="142" name="Ellipse 31"/>
            <p:cNvSpPr/>
            <p:nvPr/>
          </p:nvSpPr>
          <p:spPr>
            <a:xfrm>
              <a:off x="3200400" y="6324480"/>
              <a:ext cx="609480" cy="152280"/>
            </a:xfrm>
            <a:prstGeom prst="ellipse">
              <a:avLst/>
            </a:prstGeom>
            <a:solidFill>
              <a:srgbClr val="99ff33"/>
            </a:solidFill>
            <a:ln w="12600">
              <a:solidFill>
                <a:srgbClr val="eaeaea"/>
              </a:solidFill>
              <a:round/>
            </a:ln>
          </p:spPr>
        </p:sp>
        <p:sp>
          <p:nvSpPr>
            <p:cNvPr id="143" name="Ellipse 32"/>
            <p:cNvSpPr/>
            <p:nvPr/>
          </p:nvSpPr>
          <p:spPr>
            <a:xfrm>
              <a:off x="3048120" y="6095880"/>
              <a:ext cx="228600" cy="76320"/>
            </a:xfrm>
            <a:prstGeom prst="ellipse">
              <a:avLst/>
            </a:prstGeom>
            <a:solidFill>
              <a:srgbClr val="99ff33"/>
            </a:solidFill>
            <a:ln w="12600">
              <a:solidFill>
                <a:srgbClr val="eaeaea"/>
              </a:solidFill>
              <a:round/>
            </a:ln>
          </p:spPr>
        </p:sp>
        <p:sp>
          <p:nvSpPr>
            <p:cNvPr id="144" name="Ellipse 33"/>
            <p:cNvSpPr/>
            <p:nvPr/>
          </p:nvSpPr>
          <p:spPr>
            <a:xfrm>
              <a:off x="3886200" y="6477120"/>
              <a:ext cx="304920" cy="152280"/>
            </a:xfrm>
            <a:prstGeom prst="ellipse">
              <a:avLst/>
            </a:prstGeom>
            <a:solidFill>
              <a:srgbClr val="99ff33"/>
            </a:solidFill>
            <a:ln w="12600">
              <a:solidFill>
                <a:srgbClr val="eaeaea"/>
              </a:solidFill>
              <a:round/>
            </a:ln>
          </p:spPr>
        </p:sp>
      </p:grpSp>
      <p:sp>
        <p:nvSpPr>
          <p:cNvPr id="145" name="Rectangle 34"/>
          <p:cNvSpPr/>
          <p:nvPr/>
        </p:nvSpPr>
        <p:spPr>
          <a:xfrm>
            <a:off x="1981080" y="6172200"/>
            <a:ext cx="533520" cy="457200"/>
          </a:xfrm>
          <a:prstGeom prst="rect">
            <a:avLst/>
          </a:prstGeom>
          <a:blipFill rotWithShape="0">
            <a:blip r:embed="rId2"/>
            <a:tile/>
          </a:blipFill>
          <a:ln w="12600">
            <a:solidFill>
              <a:srgbClr val="eaeaea"/>
            </a:solidFill>
            <a:round/>
          </a:ln>
        </p:spPr>
      </p:sp>
      <p:sp>
        <p:nvSpPr>
          <p:cNvPr id="146" name="Rectangle 35"/>
          <p:cNvSpPr/>
          <p:nvPr/>
        </p:nvSpPr>
        <p:spPr>
          <a:xfrm>
            <a:off x="1905120" y="6019920"/>
            <a:ext cx="762120" cy="685800"/>
          </a:xfrm>
          <a:prstGeom prst="rect">
            <a:avLst/>
          </a:prstGeom>
          <a:blipFill rotWithShape="0">
            <a:blip r:embed="rId3"/>
            <a:tile/>
          </a:blipFill>
          <a:ln w="12600">
            <a:solidFill>
              <a:srgbClr val="eaeaea"/>
            </a:solidFill>
            <a:round/>
          </a:ln>
        </p:spPr>
      </p:sp>
      <p:sp>
        <p:nvSpPr>
          <p:cNvPr id="147" name="Rectangle 36"/>
          <p:cNvSpPr/>
          <p:nvPr/>
        </p:nvSpPr>
        <p:spPr>
          <a:xfrm>
            <a:off x="1752480" y="5867280"/>
            <a:ext cx="1066680" cy="988920"/>
          </a:xfrm>
          <a:prstGeom prst="rect">
            <a:avLst/>
          </a:prstGeom>
          <a:blipFill rotWithShape="0">
            <a:blip r:embed="rId4"/>
            <a:tile/>
          </a:blipFill>
          <a:ln w="12600">
            <a:solidFill>
              <a:srgbClr val="eaeaea"/>
            </a:solidFill>
            <a:round/>
          </a:ln>
        </p:spPr>
      </p:sp>
      <p:grpSp>
        <p:nvGrpSpPr>
          <p:cNvPr id="148" name="Group 37"/>
          <p:cNvGrpSpPr/>
          <p:nvPr/>
        </p:nvGrpSpPr>
        <p:grpSpPr>
          <a:xfrm>
            <a:off x="4267080" y="6019920"/>
            <a:ext cx="1752840" cy="533160"/>
            <a:chOff x="4267080" y="6019920"/>
            <a:chExt cx="1752840" cy="533160"/>
          </a:xfrm>
        </p:grpSpPr>
        <p:sp>
          <p:nvSpPr>
            <p:cNvPr id="149" name="Ellipse 38"/>
            <p:cNvSpPr/>
            <p:nvPr/>
          </p:nvSpPr>
          <p:spPr>
            <a:xfrm>
              <a:off x="4267080" y="6095880"/>
              <a:ext cx="380880" cy="76320"/>
            </a:xfrm>
            <a:prstGeom prst="ellipse">
              <a:avLst/>
            </a:prstGeom>
            <a:solidFill>
              <a:srgbClr val="99ff33"/>
            </a:solidFill>
            <a:ln w="12600">
              <a:solidFill>
                <a:srgbClr val="eaeaea"/>
              </a:solidFill>
              <a:round/>
            </a:ln>
          </p:spPr>
        </p:sp>
        <p:sp>
          <p:nvSpPr>
            <p:cNvPr id="150" name="Ellipse 39"/>
            <p:cNvSpPr/>
            <p:nvPr/>
          </p:nvSpPr>
          <p:spPr>
            <a:xfrm>
              <a:off x="4495680" y="6400800"/>
              <a:ext cx="380880" cy="152280"/>
            </a:xfrm>
            <a:prstGeom prst="ellipse">
              <a:avLst/>
            </a:prstGeom>
            <a:solidFill>
              <a:srgbClr val="99ff33"/>
            </a:solidFill>
            <a:ln w="12600">
              <a:solidFill>
                <a:srgbClr val="eaeaea"/>
              </a:solidFill>
              <a:round/>
            </a:ln>
          </p:spPr>
        </p:sp>
        <p:sp>
          <p:nvSpPr>
            <p:cNvPr id="151" name="Ellipse 40"/>
            <p:cNvSpPr/>
            <p:nvPr/>
          </p:nvSpPr>
          <p:spPr>
            <a:xfrm>
              <a:off x="5029200" y="6248520"/>
              <a:ext cx="609480" cy="152280"/>
            </a:xfrm>
            <a:prstGeom prst="ellipse">
              <a:avLst/>
            </a:prstGeom>
            <a:solidFill>
              <a:srgbClr val="99ff33"/>
            </a:solidFill>
            <a:ln w="12600">
              <a:solidFill>
                <a:srgbClr val="eaeaea"/>
              </a:solidFill>
              <a:round/>
            </a:ln>
          </p:spPr>
        </p:sp>
        <p:sp>
          <p:nvSpPr>
            <p:cNvPr id="152" name="Ellipse 41"/>
            <p:cNvSpPr/>
            <p:nvPr/>
          </p:nvSpPr>
          <p:spPr>
            <a:xfrm>
              <a:off x="4876920" y="6019920"/>
              <a:ext cx="228600" cy="76320"/>
            </a:xfrm>
            <a:prstGeom prst="ellipse">
              <a:avLst/>
            </a:prstGeom>
            <a:solidFill>
              <a:srgbClr val="99ff33"/>
            </a:solidFill>
            <a:ln w="12600">
              <a:solidFill>
                <a:srgbClr val="eaeaea"/>
              </a:solidFill>
              <a:round/>
            </a:ln>
          </p:spPr>
        </p:sp>
        <p:sp>
          <p:nvSpPr>
            <p:cNvPr id="153" name="Ellipse 42"/>
            <p:cNvSpPr/>
            <p:nvPr/>
          </p:nvSpPr>
          <p:spPr>
            <a:xfrm>
              <a:off x="5715000" y="6400800"/>
              <a:ext cx="304920" cy="152280"/>
            </a:xfrm>
            <a:prstGeom prst="ellipse">
              <a:avLst/>
            </a:prstGeom>
            <a:solidFill>
              <a:srgbClr val="99ff33"/>
            </a:solidFill>
            <a:ln w="12600">
              <a:solidFill>
                <a:srgbClr val="eaeaea"/>
              </a:solidFill>
              <a:round/>
            </a:ln>
          </p:spPr>
        </p:sp>
      </p:grpSp>
      <p:sp>
        <p:nvSpPr>
          <p:cNvPr id="154" name="Rectangle 43"/>
          <p:cNvSpPr/>
          <p:nvPr/>
        </p:nvSpPr>
        <p:spPr>
          <a:xfrm>
            <a:off x="6172200" y="5867280"/>
            <a:ext cx="1447920" cy="914400"/>
          </a:xfrm>
          <a:prstGeom prst="rect">
            <a:avLst/>
          </a:prstGeom>
          <a:gradFill rotWithShape="0">
            <a:gsLst>
              <a:gs pos="0">
                <a:srgbClr val="006699"/>
              </a:gs>
              <a:gs pos="100000">
                <a:srgbClr val="555144"/>
              </a:gs>
            </a:gsLst>
            <a:lin ang="5400000"/>
          </a:gradFill>
          <a:ln w="12600">
            <a:solidFill>
              <a:srgbClr val="eaeaea"/>
            </a:solidFill>
            <a:round/>
          </a:ln>
        </p:spPr>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1523880" y="380880"/>
            <a:ext cx="7467480" cy="457200"/>
          </a:xfrm>
          <a:prstGeom prst="rect">
            <a:avLst/>
          </a:prstGeom>
          <a:noFill/>
          <a:ln>
            <a:noFill/>
          </a:ln>
        </p:spPr>
        <p:txBody>
          <a:bodyPr lIns="0" rIns="0" tIns="0" bIns="0"/>
          <a:p>
            <a:pPr>
              <a:lnSpc>
                <a:spcPct val="100000"/>
              </a:lnSpc>
              <a:spcBef>
                <a:spcPts val="1199"/>
              </a:spcBef>
            </a:pPr>
            <a:r>
              <a:rPr b="0" lang="en-US" sz="2400" spc="-1" strike="noStrike">
                <a:solidFill>
                  <a:srgbClr val="eaeaea"/>
                </a:solidFill>
                <a:latin typeface="Times New Roman"/>
                <a:ea typeface="Times New Roman"/>
              </a:rPr>
              <a:t>Abbau von Xenobiotika, Abwasserreinigung</a:t>
            </a:r>
            <a:endParaRPr b="0" lang="en-US" sz="2400" spc="-1" strike="noStrike">
              <a:latin typeface="Arial"/>
            </a:endParaRPr>
          </a:p>
        </p:txBody>
      </p:sp>
      <p:grpSp>
        <p:nvGrpSpPr>
          <p:cNvPr id="156" name="Group 2"/>
          <p:cNvGrpSpPr/>
          <p:nvPr/>
        </p:nvGrpSpPr>
        <p:grpSpPr>
          <a:xfrm>
            <a:off x="1925640" y="701640"/>
            <a:ext cx="4867560" cy="6154920"/>
            <a:chOff x="1925640" y="701640"/>
            <a:chExt cx="4867560" cy="6154920"/>
          </a:xfrm>
        </p:grpSpPr>
        <p:sp>
          <p:nvSpPr>
            <p:cNvPr id="157" name="Ellipse 3"/>
            <p:cNvSpPr/>
            <p:nvPr/>
          </p:nvSpPr>
          <p:spPr>
            <a:xfrm>
              <a:off x="2666880" y="1219320"/>
              <a:ext cx="1295280" cy="1523880"/>
            </a:xfrm>
            <a:prstGeom prst="ellipse">
              <a:avLst/>
            </a:prstGeom>
            <a:gradFill rotWithShape="0">
              <a:gsLst>
                <a:gs pos="0">
                  <a:srgbClr val="cebcc8"/>
                </a:gs>
                <a:gs pos="100000">
                  <a:srgbClr val="c9bd8e"/>
                </a:gs>
              </a:gsLst>
              <a:path path="rect"/>
            </a:gradFill>
            <a:ln w="12600">
              <a:solidFill>
                <a:srgbClr val="eaeaea"/>
              </a:solidFill>
              <a:round/>
            </a:ln>
          </p:spPr>
        </p:sp>
        <p:sp>
          <p:nvSpPr>
            <p:cNvPr id="158" name="Freeform 4"/>
            <p:cNvSpPr/>
            <p:nvPr/>
          </p:nvSpPr>
          <p:spPr>
            <a:xfrm>
              <a:off x="2822400" y="2111400"/>
              <a:ext cx="888120" cy="496080"/>
            </a:xfrm>
            <a:custGeom>
              <a:avLst/>
              <a:gdLst/>
              <a:ahLst/>
              <a:rect l="0" t="0" r="r" b="b"/>
              <a:pathLst>
                <a:path w="2467" h="1378">
                  <a:moveTo>
                    <a:pt x="414" y="273"/>
                  </a:moveTo>
                  <a:lnTo>
                    <a:pt x="582" y="326"/>
                  </a:lnTo>
                  <a:lnTo>
                    <a:pt x="692" y="251"/>
                  </a:lnTo>
                  <a:lnTo>
                    <a:pt x="798" y="216"/>
                  </a:lnTo>
                  <a:lnTo>
                    <a:pt x="908" y="216"/>
                  </a:lnTo>
                  <a:lnTo>
                    <a:pt x="1018" y="180"/>
                  </a:lnTo>
                  <a:lnTo>
                    <a:pt x="1124" y="180"/>
                  </a:lnTo>
                  <a:lnTo>
                    <a:pt x="1199" y="145"/>
                  </a:lnTo>
                  <a:lnTo>
                    <a:pt x="1306" y="216"/>
                  </a:lnTo>
                  <a:lnTo>
                    <a:pt x="1306" y="326"/>
                  </a:lnTo>
                  <a:lnTo>
                    <a:pt x="1416" y="326"/>
                  </a:lnTo>
                  <a:lnTo>
                    <a:pt x="1487" y="251"/>
                  </a:lnTo>
                  <a:lnTo>
                    <a:pt x="1562" y="251"/>
                  </a:lnTo>
                  <a:lnTo>
                    <a:pt x="1672" y="216"/>
                  </a:lnTo>
                  <a:lnTo>
                    <a:pt x="1813" y="110"/>
                  </a:lnTo>
                  <a:lnTo>
                    <a:pt x="1888" y="70"/>
                  </a:lnTo>
                  <a:lnTo>
                    <a:pt x="2033" y="35"/>
                  </a:lnTo>
                  <a:lnTo>
                    <a:pt x="2139" y="0"/>
                  </a:lnTo>
                  <a:lnTo>
                    <a:pt x="2249" y="0"/>
                  </a:lnTo>
                  <a:lnTo>
                    <a:pt x="2324" y="110"/>
                  </a:lnTo>
                  <a:lnTo>
                    <a:pt x="2360" y="251"/>
                  </a:lnTo>
                  <a:lnTo>
                    <a:pt x="2395" y="362"/>
                  </a:lnTo>
                  <a:lnTo>
                    <a:pt x="2430" y="472"/>
                  </a:lnTo>
                  <a:lnTo>
                    <a:pt x="2430" y="578"/>
                  </a:lnTo>
                  <a:lnTo>
                    <a:pt x="2466" y="653"/>
                  </a:lnTo>
                  <a:lnTo>
                    <a:pt x="2466" y="763"/>
                  </a:lnTo>
                  <a:lnTo>
                    <a:pt x="2466" y="869"/>
                  </a:lnTo>
                  <a:lnTo>
                    <a:pt x="2466" y="944"/>
                  </a:lnTo>
                  <a:lnTo>
                    <a:pt x="2360" y="1015"/>
                  </a:lnTo>
                  <a:lnTo>
                    <a:pt x="2285" y="1015"/>
                  </a:lnTo>
                  <a:lnTo>
                    <a:pt x="2179" y="979"/>
                  </a:lnTo>
                  <a:lnTo>
                    <a:pt x="2179" y="904"/>
                  </a:lnTo>
                  <a:lnTo>
                    <a:pt x="1707" y="944"/>
                  </a:lnTo>
                  <a:lnTo>
                    <a:pt x="1632" y="979"/>
                  </a:lnTo>
                  <a:lnTo>
                    <a:pt x="1597" y="1091"/>
                  </a:lnTo>
                  <a:lnTo>
                    <a:pt x="1487" y="1272"/>
                  </a:lnTo>
                  <a:lnTo>
                    <a:pt x="1271" y="1342"/>
                  </a:lnTo>
                  <a:lnTo>
                    <a:pt x="1159" y="1377"/>
                  </a:lnTo>
                  <a:lnTo>
                    <a:pt x="978" y="1377"/>
                  </a:lnTo>
                  <a:lnTo>
                    <a:pt x="798" y="1377"/>
                  </a:lnTo>
                  <a:lnTo>
                    <a:pt x="652" y="1307"/>
                  </a:lnTo>
                  <a:lnTo>
                    <a:pt x="471" y="1232"/>
                  </a:lnTo>
                  <a:lnTo>
                    <a:pt x="326" y="1161"/>
                  </a:lnTo>
                  <a:lnTo>
                    <a:pt x="255" y="1051"/>
                  </a:lnTo>
                  <a:lnTo>
                    <a:pt x="145" y="904"/>
                  </a:lnTo>
                  <a:lnTo>
                    <a:pt x="74" y="799"/>
                  </a:lnTo>
                  <a:lnTo>
                    <a:pt x="74" y="724"/>
                  </a:lnTo>
                  <a:lnTo>
                    <a:pt x="74" y="618"/>
                  </a:lnTo>
                  <a:lnTo>
                    <a:pt x="39" y="472"/>
                  </a:lnTo>
                  <a:lnTo>
                    <a:pt x="0" y="397"/>
                  </a:lnTo>
                  <a:lnTo>
                    <a:pt x="0" y="251"/>
                  </a:lnTo>
                  <a:lnTo>
                    <a:pt x="74" y="145"/>
                  </a:lnTo>
                  <a:lnTo>
                    <a:pt x="185" y="110"/>
                  </a:lnTo>
                  <a:lnTo>
                    <a:pt x="366" y="110"/>
                  </a:lnTo>
                  <a:lnTo>
                    <a:pt x="414" y="273"/>
                  </a:lnTo>
                </a:path>
              </a:pathLst>
            </a:custGeom>
            <a:solidFill>
              <a:srgbClr val="ff7c80"/>
            </a:solidFill>
            <a:ln>
              <a:noFill/>
            </a:ln>
          </p:spPr>
        </p:sp>
        <p:sp>
          <p:nvSpPr>
            <p:cNvPr id="159" name="Freeform 5"/>
            <p:cNvSpPr/>
            <p:nvPr/>
          </p:nvSpPr>
          <p:spPr>
            <a:xfrm>
              <a:off x="2927520" y="2163600"/>
              <a:ext cx="718200" cy="326160"/>
            </a:xfrm>
            <a:custGeom>
              <a:avLst/>
              <a:gdLst/>
              <a:ahLst/>
              <a:rect l="0" t="0" r="r" b="b"/>
              <a:pathLst>
                <a:path w="1995" h="906">
                  <a:moveTo>
                    <a:pt x="335" y="127"/>
                  </a:moveTo>
                  <a:lnTo>
                    <a:pt x="436" y="292"/>
                  </a:lnTo>
                  <a:lnTo>
                    <a:pt x="542" y="327"/>
                  </a:lnTo>
                  <a:lnTo>
                    <a:pt x="617" y="327"/>
                  </a:lnTo>
                  <a:lnTo>
                    <a:pt x="727" y="362"/>
                  </a:lnTo>
                  <a:lnTo>
                    <a:pt x="833" y="362"/>
                  </a:lnTo>
                  <a:lnTo>
                    <a:pt x="908" y="362"/>
                  </a:lnTo>
                  <a:lnTo>
                    <a:pt x="1125" y="362"/>
                  </a:lnTo>
                  <a:lnTo>
                    <a:pt x="1235" y="362"/>
                  </a:lnTo>
                  <a:lnTo>
                    <a:pt x="1416" y="292"/>
                  </a:lnTo>
                  <a:lnTo>
                    <a:pt x="1562" y="252"/>
                  </a:lnTo>
                  <a:lnTo>
                    <a:pt x="1707" y="145"/>
                  </a:lnTo>
                  <a:lnTo>
                    <a:pt x="1813" y="105"/>
                  </a:lnTo>
                  <a:lnTo>
                    <a:pt x="1888" y="35"/>
                  </a:lnTo>
                  <a:lnTo>
                    <a:pt x="1994" y="0"/>
                  </a:lnTo>
                  <a:lnTo>
                    <a:pt x="1923" y="145"/>
                  </a:lnTo>
                  <a:lnTo>
                    <a:pt x="1888" y="292"/>
                  </a:lnTo>
                  <a:lnTo>
                    <a:pt x="1778" y="397"/>
                  </a:lnTo>
                  <a:lnTo>
                    <a:pt x="1667" y="472"/>
                  </a:lnTo>
                  <a:lnTo>
                    <a:pt x="1562" y="543"/>
                  </a:lnTo>
                  <a:lnTo>
                    <a:pt x="1487" y="578"/>
                  </a:lnTo>
                  <a:lnTo>
                    <a:pt x="1306" y="689"/>
                  </a:lnTo>
                  <a:lnTo>
                    <a:pt x="1125" y="760"/>
                  </a:lnTo>
                  <a:lnTo>
                    <a:pt x="1054" y="835"/>
                  </a:lnTo>
                  <a:lnTo>
                    <a:pt x="908" y="870"/>
                  </a:lnTo>
                  <a:lnTo>
                    <a:pt x="833" y="870"/>
                  </a:lnTo>
                  <a:lnTo>
                    <a:pt x="727" y="905"/>
                  </a:lnTo>
                  <a:lnTo>
                    <a:pt x="617" y="905"/>
                  </a:lnTo>
                  <a:lnTo>
                    <a:pt x="471" y="905"/>
                  </a:lnTo>
                  <a:lnTo>
                    <a:pt x="291" y="870"/>
                  </a:lnTo>
                  <a:lnTo>
                    <a:pt x="180" y="800"/>
                  </a:lnTo>
                  <a:lnTo>
                    <a:pt x="110" y="725"/>
                  </a:lnTo>
                  <a:lnTo>
                    <a:pt x="74" y="578"/>
                  </a:lnTo>
                  <a:lnTo>
                    <a:pt x="0" y="397"/>
                  </a:lnTo>
                  <a:lnTo>
                    <a:pt x="0" y="252"/>
                  </a:lnTo>
                  <a:lnTo>
                    <a:pt x="0" y="105"/>
                  </a:lnTo>
                  <a:lnTo>
                    <a:pt x="335" y="127"/>
                  </a:lnTo>
                  <a:lnTo>
                    <a:pt x="762" y="105"/>
                  </a:lnTo>
                  <a:lnTo>
                    <a:pt x="335" y="127"/>
                  </a:lnTo>
                </a:path>
              </a:pathLst>
            </a:custGeom>
            <a:solidFill>
              <a:srgbClr val="00354e"/>
            </a:solidFill>
            <a:ln>
              <a:noFill/>
            </a:ln>
          </p:spPr>
        </p:sp>
        <p:sp>
          <p:nvSpPr>
            <p:cNvPr id="160" name="Freeform 6"/>
            <p:cNvSpPr/>
            <p:nvPr/>
          </p:nvSpPr>
          <p:spPr>
            <a:xfrm>
              <a:off x="3110040" y="2286000"/>
              <a:ext cx="327600" cy="165960"/>
            </a:xfrm>
            <a:custGeom>
              <a:avLst/>
              <a:gdLst/>
              <a:ahLst/>
              <a:rect l="0" t="0" r="r" b="b"/>
              <a:pathLst>
                <a:path w="910" h="461">
                  <a:moveTo>
                    <a:pt x="39" y="0"/>
                  </a:moveTo>
                  <a:lnTo>
                    <a:pt x="0" y="168"/>
                  </a:lnTo>
                  <a:lnTo>
                    <a:pt x="0" y="278"/>
                  </a:lnTo>
                  <a:lnTo>
                    <a:pt x="35" y="385"/>
                  </a:lnTo>
                  <a:lnTo>
                    <a:pt x="110" y="420"/>
                  </a:lnTo>
                  <a:lnTo>
                    <a:pt x="220" y="460"/>
                  </a:lnTo>
                  <a:lnTo>
                    <a:pt x="326" y="420"/>
                  </a:lnTo>
                  <a:lnTo>
                    <a:pt x="361" y="314"/>
                  </a:lnTo>
                  <a:lnTo>
                    <a:pt x="361" y="239"/>
                  </a:lnTo>
                  <a:lnTo>
                    <a:pt x="401" y="133"/>
                  </a:lnTo>
                  <a:lnTo>
                    <a:pt x="436" y="239"/>
                  </a:lnTo>
                  <a:lnTo>
                    <a:pt x="547" y="314"/>
                  </a:lnTo>
                  <a:lnTo>
                    <a:pt x="653" y="350"/>
                  </a:lnTo>
                  <a:lnTo>
                    <a:pt x="728" y="350"/>
                  </a:lnTo>
                  <a:lnTo>
                    <a:pt x="834" y="239"/>
                  </a:lnTo>
                  <a:lnTo>
                    <a:pt x="909" y="168"/>
                  </a:lnTo>
                  <a:lnTo>
                    <a:pt x="909" y="92"/>
                  </a:lnTo>
                  <a:lnTo>
                    <a:pt x="834" y="22"/>
                  </a:lnTo>
                  <a:lnTo>
                    <a:pt x="728" y="22"/>
                  </a:lnTo>
                  <a:lnTo>
                    <a:pt x="653" y="22"/>
                  </a:lnTo>
                  <a:lnTo>
                    <a:pt x="472" y="22"/>
                  </a:lnTo>
                  <a:lnTo>
                    <a:pt x="361" y="22"/>
                  </a:lnTo>
                  <a:lnTo>
                    <a:pt x="220" y="22"/>
                  </a:lnTo>
                  <a:lnTo>
                    <a:pt x="39" y="0"/>
                  </a:lnTo>
                </a:path>
              </a:pathLst>
            </a:custGeom>
            <a:solidFill>
              <a:srgbClr val="eaeaea"/>
            </a:solidFill>
            <a:ln w="12600">
              <a:solidFill>
                <a:srgbClr val="eaeaea"/>
              </a:solidFill>
              <a:round/>
            </a:ln>
          </p:spPr>
        </p:sp>
        <p:sp>
          <p:nvSpPr>
            <p:cNvPr id="161" name="Ellipse 7"/>
            <p:cNvSpPr/>
            <p:nvPr/>
          </p:nvSpPr>
          <p:spPr>
            <a:xfrm>
              <a:off x="2895480" y="1447920"/>
              <a:ext cx="380880" cy="304920"/>
            </a:xfrm>
            <a:prstGeom prst="ellipse">
              <a:avLst/>
            </a:prstGeom>
            <a:gradFill rotWithShape="0">
              <a:gsLst>
                <a:gs pos="0">
                  <a:srgbClr val="006699"/>
                </a:gs>
                <a:gs pos="100000">
                  <a:srgbClr val="ccecff"/>
                </a:gs>
              </a:gsLst>
              <a:path path="rect"/>
            </a:gradFill>
            <a:ln w="12600">
              <a:solidFill>
                <a:srgbClr val="eaeaea"/>
              </a:solidFill>
              <a:round/>
            </a:ln>
          </p:spPr>
        </p:sp>
        <p:sp>
          <p:nvSpPr>
            <p:cNvPr id="162" name="Ellipse 8"/>
            <p:cNvSpPr/>
            <p:nvPr/>
          </p:nvSpPr>
          <p:spPr>
            <a:xfrm>
              <a:off x="3505320" y="1447920"/>
              <a:ext cx="304920" cy="304920"/>
            </a:xfrm>
            <a:prstGeom prst="ellipse">
              <a:avLst/>
            </a:prstGeom>
            <a:gradFill rotWithShape="0">
              <a:gsLst>
                <a:gs pos="0">
                  <a:srgbClr val="6699ff"/>
                </a:gs>
                <a:gs pos="100000">
                  <a:srgbClr val="eaeaea"/>
                </a:gs>
              </a:gsLst>
              <a:path path="rect"/>
            </a:gradFill>
            <a:ln w="12600">
              <a:solidFill>
                <a:srgbClr val="eaeaea"/>
              </a:solidFill>
              <a:round/>
            </a:ln>
          </p:spPr>
        </p:sp>
        <p:sp>
          <p:nvSpPr>
            <p:cNvPr id="163" name="Freeform 9"/>
            <p:cNvSpPr/>
            <p:nvPr/>
          </p:nvSpPr>
          <p:spPr>
            <a:xfrm>
              <a:off x="2133720" y="701640"/>
              <a:ext cx="2126520" cy="2118600"/>
            </a:xfrm>
            <a:custGeom>
              <a:avLst/>
              <a:gdLst/>
              <a:ahLst/>
              <a:rect l="0" t="0" r="r" b="b"/>
              <a:pathLst>
                <a:path w="5907" h="5885">
                  <a:moveTo>
                    <a:pt x="2288" y="1925"/>
                  </a:moveTo>
                  <a:lnTo>
                    <a:pt x="2752" y="2203"/>
                  </a:lnTo>
                  <a:lnTo>
                    <a:pt x="2935" y="2203"/>
                  </a:lnTo>
                  <a:lnTo>
                    <a:pt x="3042" y="2203"/>
                  </a:lnTo>
                  <a:lnTo>
                    <a:pt x="3082" y="2075"/>
                  </a:lnTo>
                  <a:lnTo>
                    <a:pt x="3229" y="2162"/>
                  </a:lnTo>
                  <a:lnTo>
                    <a:pt x="3336" y="2584"/>
                  </a:lnTo>
                  <a:lnTo>
                    <a:pt x="3412" y="2708"/>
                  </a:lnTo>
                  <a:lnTo>
                    <a:pt x="3519" y="2497"/>
                  </a:lnTo>
                  <a:lnTo>
                    <a:pt x="3519" y="2327"/>
                  </a:lnTo>
                  <a:lnTo>
                    <a:pt x="3519" y="2162"/>
                  </a:lnTo>
                  <a:lnTo>
                    <a:pt x="3595" y="2286"/>
                  </a:lnTo>
                  <a:lnTo>
                    <a:pt x="3666" y="2455"/>
                  </a:lnTo>
                  <a:lnTo>
                    <a:pt x="3742" y="2373"/>
                  </a:lnTo>
                  <a:lnTo>
                    <a:pt x="3814" y="2203"/>
                  </a:lnTo>
                  <a:lnTo>
                    <a:pt x="3849" y="2033"/>
                  </a:lnTo>
                  <a:lnTo>
                    <a:pt x="3889" y="1905"/>
                  </a:lnTo>
                  <a:lnTo>
                    <a:pt x="4326" y="2033"/>
                  </a:lnTo>
                  <a:lnTo>
                    <a:pt x="4693" y="2203"/>
                  </a:lnTo>
                  <a:lnTo>
                    <a:pt x="4769" y="2286"/>
                  </a:lnTo>
                  <a:lnTo>
                    <a:pt x="4769" y="2708"/>
                  </a:lnTo>
                  <a:lnTo>
                    <a:pt x="4769" y="3135"/>
                  </a:lnTo>
                  <a:lnTo>
                    <a:pt x="4880" y="3598"/>
                  </a:lnTo>
                  <a:lnTo>
                    <a:pt x="4916" y="3727"/>
                  </a:lnTo>
                  <a:lnTo>
                    <a:pt x="4916" y="3850"/>
                  </a:lnTo>
                  <a:lnTo>
                    <a:pt x="4916" y="3979"/>
                  </a:lnTo>
                  <a:lnTo>
                    <a:pt x="4840" y="4149"/>
                  </a:lnTo>
                  <a:lnTo>
                    <a:pt x="4733" y="4319"/>
                  </a:lnTo>
                  <a:lnTo>
                    <a:pt x="4733" y="4489"/>
                  </a:lnTo>
                  <a:lnTo>
                    <a:pt x="4769" y="4654"/>
                  </a:lnTo>
                  <a:lnTo>
                    <a:pt x="5210" y="4783"/>
                  </a:lnTo>
                  <a:lnTo>
                    <a:pt x="5647" y="4911"/>
                  </a:lnTo>
                  <a:lnTo>
                    <a:pt x="5723" y="4911"/>
                  </a:lnTo>
                  <a:lnTo>
                    <a:pt x="5353" y="4953"/>
                  </a:lnTo>
                  <a:lnTo>
                    <a:pt x="5210" y="5035"/>
                  </a:lnTo>
                  <a:lnTo>
                    <a:pt x="5135" y="5164"/>
                  </a:lnTo>
                  <a:lnTo>
                    <a:pt x="4987" y="5333"/>
                  </a:lnTo>
                  <a:lnTo>
                    <a:pt x="4916" y="5503"/>
                  </a:lnTo>
                  <a:lnTo>
                    <a:pt x="4916" y="5673"/>
                  </a:lnTo>
                  <a:lnTo>
                    <a:pt x="5063" y="5843"/>
                  </a:lnTo>
                  <a:lnTo>
                    <a:pt x="5429" y="5884"/>
                  </a:lnTo>
                  <a:lnTo>
                    <a:pt x="5536" y="5884"/>
                  </a:lnTo>
                  <a:lnTo>
                    <a:pt x="5683" y="5884"/>
                  </a:lnTo>
                  <a:lnTo>
                    <a:pt x="5759" y="5755"/>
                  </a:lnTo>
                  <a:lnTo>
                    <a:pt x="5830" y="5333"/>
                  </a:lnTo>
                  <a:lnTo>
                    <a:pt x="5866" y="5164"/>
                  </a:lnTo>
                  <a:lnTo>
                    <a:pt x="5866" y="4572"/>
                  </a:lnTo>
                  <a:lnTo>
                    <a:pt x="5906" y="3979"/>
                  </a:lnTo>
                  <a:lnTo>
                    <a:pt x="5906" y="3387"/>
                  </a:lnTo>
                  <a:lnTo>
                    <a:pt x="5906" y="3217"/>
                  </a:lnTo>
                  <a:lnTo>
                    <a:pt x="5536" y="3047"/>
                  </a:lnTo>
                  <a:lnTo>
                    <a:pt x="5500" y="2584"/>
                  </a:lnTo>
                  <a:lnTo>
                    <a:pt x="5536" y="2414"/>
                  </a:lnTo>
                  <a:lnTo>
                    <a:pt x="5576" y="1992"/>
                  </a:lnTo>
                  <a:lnTo>
                    <a:pt x="5576" y="1565"/>
                  </a:lnTo>
                  <a:lnTo>
                    <a:pt x="5576" y="1441"/>
                  </a:lnTo>
                  <a:lnTo>
                    <a:pt x="5500" y="1312"/>
                  </a:lnTo>
                  <a:lnTo>
                    <a:pt x="5393" y="1188"/>
                  </a:lnTo>
                  <a:lnTo>
                    <a:pt x="5282" y="1101"/>
                  </a:lnTo>
                  <a:lnTo>
                    <a:pt x="4805" y="931"/>
                  </a:lnTo>
                  <a:lnTo>
                    <a:pt x="4657" y="890"/>
                  </a:lnTo>
                  <a:lnTo>
                    <a:pt x="4475" y="931"/>
                  </a:lnTo>
                  <a:lnTo>
                    <a:pt x="4362" y="849"/>
                  </a:lnTo>
                  <a:lnTo>
                    <a:pt x="4255" y="761"/>
                  </a:lnTo>
                  <a:lnTo>
                    <a:pt x="3742" y="638"/>
                  </a:lnTo>
                  <a:lnTo>
                    <a:pt x="3595" y="638"/>
                  </a:lnTo>
                  <a:lnTo>
                    <a:pt x="3484" y="638"/>
                  </a:lnTo>
                  <a:lnTo>
                    <a:pt x="3372" y="679"/>
                  </a:lnTo>
                  <a:lnTo>
                    <a:pt x="3372" y="1188"/>
                  </a:lnTo>
                  <a:lnTo>
                    <a:pt x="3372" y="1353"/>
                  </a:lnTo>
                  <a:lnTo>
                    <a:pt x="3412" y="679"/>
                  </a:lnTo>
                  <a:lnTo>
                    <a:pt x="3265" y="257"/>
                  </a:lnTo>
                  <a:lnTo>
                    <a:pt x="3118" y="87"/>
                  </a:lnTo>
                  <a:lnTo>
                    <a:pt x="2752" y="0"/>
                  </a:lnTo>
                  <a:lnTo>
                    <a:pt x="2311" y="0"/>
                  </a:lnTo>
                  <a:lnTo>
                    <a:pt x="2199" y="0"/>
                  </a:lnTo>
                  <a:lnTo>
                    <a:pt x="2092" y="46"/>
                  </a:lnTo>
                  <a:lnTo>
                    <a:pt x="2016" y="257"/>
                  </a:lnTo>
                  <a:lnTo>
                    <a:pt x="2016" y="380"/>
                  </a:lnTo>
                  <a:lnTo>
                    <a:pt x="2016" y="468"/>
                  </a:lnTo>
                  <a:lnTo>
                    <a:pt x="2016" y="638"/>
                  </a:lnTo>
                  <a:lnTo>
                    <a:pt x="1869" y="761"/>
                  </a:lnTo>
                  <a:lnTo>
                    <a:pt x="1762" y="808"/>
                  </a:lnTo>
                  <a:lnTo>
                    <a:pt x="1651" y="931"/>
                  </a:lnTo>
                  <a:lnTo>
                    <a:pt x="1579" y="1101"/>
                  </a:lnTo>
                  <a:lnTo>
                    <a:pt x="1539" y="1188"/>
                  </a:lnTo>
                  <a:lnTo>
                    <a:pt x="1539" y="1399"/>
                  </a:lnTo>
                  <a:lnTo>
                    <a:pt x="1615" y="1483"/>
                  </a:lnTo>
                  <a:lnTo>
                    <a:pt x="1284" y="1483"/>
                  </a:lnTo>
                  <a:lnTo>
                    <a:pt x="1137" y="1565"/>
                  </a:lnTo>
                  <a:lnTo>
                    <a:pt x="1065" y="1735"/>
                  </a:lnTo>
                  <a:lnTo>
                    <a:pt x="1065" y="1905"/>
                  </a:lnTo>
                  <a:lnTo>
                    <a:pt x="1065" y="1992"/>
                  </a:lnTo>
                  <a:lnTo>
                    <a:pt x="1101" y="2116"/>
                  </a:lnTo>
                  <a:lnTo>
                    <a:pt x="1172" y="2244"/>
                  </a:lnTo>
                  <a:lnTo>
                    <a:pt x="1248" y="2286"/>
                  </a:lnTo>
                  <a:lnTo>
                    <a:pt x="1172" y="2327"/>
                  </a:lnTo>
                  <a:lnTo>
                    <a:pt x="1101" y="2455"/>
                  </a:lnTo>
                  <a:lnTo>
                    <a:pt x="1065" y="2965"/>
                  </a:lnTo>
                  <a:lnTo>
                    <a:pt x="1065" y="3469"/>
                  </a:lnTo>
                  <a:lnTo>
                    <a:pt x="1065" y="3598"/>
                  </a:lnTo>
                  <a:lnTo>
                    <a:pt x="1065" y="3768"/>
                  </a:lnTo>
                  <a:lnTo>
                    <a:pt x="954" y="3938"/>
                  </a:lnTo>
                  <a:lnTo>
                    <a:pt x="441" y="4360"/>
                  </a:lnTo>
                  <a:lnTo>
                    <a:pt x="75" y="4531"/>
                  </a:lnTo>
                  <a:lnTo>
                    <a:pt x="0" y="4700"/>
                  </a:lnTo>
                  <a:lnTo>
                    <a:pt x="0" y="4824"/>
                  </a:lnTo>
                  <a:lnTo>
                    <a:pt x="0" y="4953"/>
                  </a:lnTo>
                  <a:lnTo>
                    <a:pt x="111" y="5122"/>
                  </a:lnTo>
                  <a:lnTo>
                    <a:pt x="258" y="5205"/>
                  </a:lnTo>
                  <a:lnTo>
                    <a:pt x="330" y="5375"/>
                  </a:lnTo>
                  <a:lnTo>
                    <a:pt x="405" y="5503"/>
                  </a:lnTo>
                  <a:lnTo>
                    <a:pt x="771" y="5714"/>
                  </a:lnTo>
                  <a:lnTo>
                    <a:pt x="990" y="5714"/>
                  </a:lnTo>
                  <a:lnTo>
                    <a:pt x="1355" y="5544"/>
                  </a:lnTo>
                  <a:lnTo>
                    <a:pt x="1726" y="5416"/>
                  </a:lnTo>
                  <a:lnTo>
                    <a:pt x="1833" y="5333"/>
                  </a:lnTo>
                  <a:lnTo>
                    <a:pt x="1909" y="5205"/>
                  </a:lnTo>
                  <a:lnTo>
                    <a:pt x="1945" y="5035"/>
                  </a:lnTo>
                  <a:lnTo>
                    <a:pt x="1945" y="4865"/>
                  </a:lnTo>
                  <a:lnTo>
                    <a:pt x="1945" y="4700"/>
                  </a:lnTo>
                  <a:lnTo>
                    <a:pt x="1909" y="4572"/>
                  </a:lnTo>
                  <a:lnTo>
                    <a:pt x="1833" y="4531"/>
                  </a:lnTo>
                  <a:lnTo>
                    <a:pt x="1726" y="4401"/>
                  </a:lnTo>
                  <a:lnTo>
                    <a:pt x="1651" y="4272"/>
                  </a:lnTo>
                  <a:lnTo>
                    <a:pt x="1579" y="4107"/>
                  </a:lnTo>
                  <a:lnTo>
                    <a:pt x="1539" y="4020"/>
                  </a:lnTo>
                  <a:lnTo>
                    <a:pt x="1539" y="3850"/>
                  </a:lnTo>
                  <a:lnTo>
                    <a:pt x="1615" y="3680"/>
                  </a:lnTo>
                  <a:lnTo>
                    <a:pt x="1726" y="3469"/>
                  </a:lnTo>
                  <a:lnTo>
                    <a:pt x="1762" y="3346"/>
                  </a:lnTo>
                  <a:lnTo>
                    <a:pt x="1833" y="3217"/>
                  </a:lnTo>
                  <a:lnTo>
                    <a:pt x="1869" y="3088"/>
                  </a:lnTo>
                  <a:lnTo>
                    <a:pt x="1945" y="2919"/>
                  </a:lnTo>
                  <a:lnTo>
                    <a:pt x="1981" y="2754"/>
                  </a:lnTo>
                  <a:lnTo>
                    <a:pt x="2056" y="2666"/>
                  </a:lnTo>
                  <a:lnTo>
                    <a:pt x="2128" y="2497"/>
                  </a:lnTo>
                  <a:lnTo>
                    <a:pt x="2199" y="2327"/>
                  </a:lnTo>
                  <a:lnTo>
                    <a:pt x="2275" y="2162"/>
                  </a:lnTo>
                  <a:lnTo>
                    <a:pt x="2288" y="1925"/>
                  </a:lnTo>
                </a:path>
              </a:pathLst>
            </a:custGeom>
            <a:solidFill>
              <a:srgbClr val="00354e"/>
            </a:solidFill>
            <a:ln w="12600">
              <a:solidFill>
                <a:srgbClr val="eaeaea"/>
              </a:solidFill>
              <a:round/>
            </a:ln>
          </p:spPr>
        </p:sp>
        <p:sp>
          <p:nvSpPr>
            <p:cNvPr id="164" name="Freeform 10"/>
            <p:cNvSpPr/>
            <p:nvPr/>
          </p:nvSpPr>
          <p:spPr>
            <a:xfrm>
              <a:off x="1925640" y="2581200"/>
              <a:ext cx="4867920" cy="4275720"/>
            </a:xfrm>
            <a:custGeom>
              <a:avLst/>
              <a:gdLst/>
              <a:ahLst/>
              <a:rect l="0" t="0" r="r" b="b"/>
              <a:pathLst>
                <a:path w="13522" h="11877">
                  <a:moveTo>
                    <a:pt x="2694" y="26"/>
                  </a:moveTo>
                  <a:lnTo>
                    <a:pt x="2645" y="251"/>
                  </a:lnTo>
                  <a:lnTo>
                    <a:pt x="2209" y="291"/>
                  </a:lnTo>
                  <a:lnTo>
                    <a:pt x="2063" y="326"/>
                  </a:lnTo>
                  <a:lnTo>
                    <a:pt x="1918" y="326"/>
                  </a:lnTo>
                  <a:lnTo>
                    <a:pt x="1556" y="361"/>
                  </a:lnTo>
                  <a:lnTo>
                    <a:pt x="1446" y="396"/>
                  </a:lnTo>
                  <a:lnTo>
                    <a:pt x="1300" y="471"/>
                  </a:lnTo>
                  <a:lnTo>
                    <a:pt x="1195" y="507"/>
                  </a:lnTo>
                  <a:lnTo>
                    <a:pt x="1084" y="577"/>
                  </a:lnTo>
                  <a:lnTo>
                    <a:pt x="903" y="723"/>
                  </a:lnTo>
                  <a:lnTo>
                    <a:pt x="758" y="868"/>
                  </a:lnTo>
                  <a:lnTo>
                    <a:pt x="648" y="1049"/>
                  </a:lnTo>
                  <a:lnTo>
                    <a:pt x="648" y="1124"/>
                  </a:lnTo>
                  <a:lnTo>
                    <a:pt x="542" y="1265"/>
                  </a:lnTo>
                  <a:lnTo>
                    <a:pt x="467" y="1340"/>
                  </a:lnTo>
                  <a:lnTo>
                    <a:pt x="361" y="1450"/>
                  </a:lnTo>
                  <a:lnTo>
                    <a:pt x="286" y="1556"/>
                  </a:lnTo>
                  <a:lnTo>
                    <a:pt x="251" y="1702"/>
                  </a:lnTo>
                  <a:lnTo>
                    <a:pt x="216" y="2354"/>
                  </a:lnTo>
                  <a:lnTo>
                    <a:pt x="180" y="2354"/>
                  </a:lnTo>
                  <a:lnTo>
                    <a:pt x="180" y="2932"/>
                  </a:lnTo>
                  <a:lnTo>
                    <a:pt x="141" y="3298"/>
                  </a:lnTo>
                  <a:lnTo>
                    <a:pt x="105" y="3730"/>
                  </a:lnTo>
                  <a:lnTo>
                    <a:pt x="105" y="4167"/>
                  </a:lnTo>
                  <a:lnTo>
                    <a:pt x="70" y="4528"/>
                  </a:lnTo>
                  <a:lnTo>
                    <a:pt x="70" y="4890"/>
                  </a:lnTo>
                  <a:lnTo>
                    <a:pt x="35" y="5326"/>
                  </a:lnTo>
                  <a:lnTo>
                    <a:pt x="35" y="5688"/>
                  </a:lnTo>
                  <a:lnTo>
                    <a:pt x="35" y="5834"/>
                  </a:lnTo>
                  <a:lnTo>
                    <a:pt x="35" y="5980"/>
                  </a:lnTo>
                  <a:lnTo>
                    <a:pt x="35" y="6126"/>
                  </a:lnTo>
                  <a:lnTo>
                    <a:pt x="35" y="6558"/>
                  </a:lnTo>
                  <a:lnTo>
                    <a:pt x="35" y="6919"/>
                  </a:lnTo>
                  <a:lnTo>
                    <a:pt x="35" y="7065"/>
                  </a:lnTo>
                  <a:lnTo>
                    <a:pt x="35" y="7210"/>
                  </a:lnTo>
                  <a:lnTo>
                    <a:pt x="35" y="7356"/>
                  </a:lnTo>
                  <a:lnTo>
                    <a:pt x="35" y="7501"/>
                  </a:lnTo>
                  <a:lnTo>
                    <a:pt x="35" y="8009"/>
                  </a:lnTo>
                  <a:lnTo>
                    <a:pt x="35" y="8154"/>
                  </a:lnTo>
                  <a:lnTo>
                    <a:pt x="0" y="8551"/>
                  </a:lnTo>
                  <a:lnTo>
                    <a:pt x="0" y="8661"/>
                  </a:lnTo>
                  <a:lnTo>
                    <a:pt x="0" y="8842"/>
                  </a:lnTo>
                  <a:lnTo>
                    <a:pt x="0" y="8952"/>
                  </a:lnTo>
                  <a:lnTo>
                    <a:pt x="0" y="9098"/>
                  </a:lnTo>
                  <a:lnTo>
                    <a:pt x="35" y="9204"/>
                  </a:lnTo>
                  <a:lnTo>
                    <a:pt x="396" y="9314"/>
                  </a:lnTo>
                  <a:lnTo>
                    <a:pt x="833" y="9384"/>
                  </a:lnTo>
                  <a:lnTo>
                    <a:pt x="1230" y="9384"/>
                  </a:lnTo>
                  <a:lnTo>
                    <a:pt x="1340" y="9279"/>
                  </a:lnTo>
                  <a:lnTo>
                    <a:pt x="1702" y="9168"/>
                  </a:lnTo>
                  <a:lnTo>
                    <a:pt x="1812" y="8952"/>
                  </a:lnTo>
                  <a:lnTo>
                    <a:pt x="1882" y="8445"/>
                  </a:lnTo>
                  <a:lnTo>
                    <a:pt x="1953" y="8009"/>
                  </a:lnTo>
                  <a:lnTo>
                    <a:pt x="1993" y="7572"/>
                  </a:lnTo>
                  <a:lnTo>
                    <a:pt x="2028" y="7466"/>
                  </a:lnTo>
                  <a:lnTo>
                    <a:pt x="2028" y="7391"/>
                  </a:lnTo>
                  <a:lnTo>
                    <a:pt x="2028" y="7246"/>
                  </a:lnTo>
                  <a:lnTo>
                    <a:pt x="2028" y="7105"/>
                  </a:lnTo>
                  <a:lnTo>
                    <a:pt x="2028" y="6959"/>
                  </a:lnTo>
                  <a:lnTo>
                    <a:pt x="2028" y="6814"/>
                  </a:lnTo>
                  <a:lnTo>
                    <a:pt x="2028" y="6739"/>
                  </a:lnTo>
                  <a:lnTo>
                    <a:pt x="2028" y="6597"/>
                  </a:lnTo>
                  <a:lnTo>
                    <a:pt x="2028" y="6452"/>
                  </a:lnTo>
                  <a:lnTo>
                    <a:pt x="2028" y="6306"/>
                  </a:lnTo>
                  <a:lnTo>
                    <a:pt x="2028" y="6161"/>
                  </a:lnTo>
                  <a:lnTo>
                    <a:pt x="2063" y="6015"/>
                  </a:lnTo>
                  <a:lnTo>
                    <a:pt x="2099" y="5653"/>
                  </a:lnTo>
                  <a:lnTo>
                    <a:pt x="2138" y="5291"/>
                  </a:lnTo>
                  <a:lnTo>
                    <a:pt x="2138" y="4925"/>
                  </a:lnTo>
                  <a:lnTo>
                    <a:pt x="2138" y="4819"/>
                  </a:lnTo>
                  <a:lnTo>
                    <a:pt x="2173" y="4709"/>
                  </a:lnTo>
                  <a:lnTo>
                    <a:pt x="2173" y="4564"/>
                  </a:lnTo>
                  <a:lnTo>
                    <a:pt x="2209" y="4458"/>
                  </a:lnTo>
                  <a:lnTo>
                    <a:pt x="2209" y="4383"/>
                  </a:lnTo>
                  <a:lnTo>
                    <a:pt x="2244" y="4237"/>
                  </a:lnTo>
                  <a:lnTo>
                    <a:pt x="2279" y="4131"/>
                  </a:lnTo>
                  <a:lnTo>
                    <a:pt x="2279" y="4639"/>
                  </a:lnTo>
                  <a:lnTo>
                    <a:pt x="2279" y="5437"/>
                  </a:lnTo>
                  <a:lnTo>
                    <a:pt x="2319" y="7321"/>
                  </a:lnTo>
                  <a:lnTo>
                    <a:pt x="2354" y="8044"/>
                  </a:lnTo>
                  <a:lnTo>
                    <a:pt x="2354" y="8480"/>
                  </a:lnTo>
                  <a:lnTo>
                    <a:pt x="2390" y="8842"/>
                  </a:lnTo>
                  <a:lnTo>
                    <a:pt x="2425" y="9349"/>
                  </a:lnTo>
                  <a:lnTo>
                    <a:pt x="2500" y="9931"/>
                  </a:lnTo>
                  <a:lnTo>
                    <a:pt x="2570" y="10438"/>
                  </a:lnTo>
                  <a:lnTo>
                    <a:pt x="2606" y="10945"/>
                  </a:lnTo>
                  <a:lnTo>
                    <a:pt x="2681" y="11378"/>
                  </a:lnTo>
                  <a:lnTo>
                    <a:pt x="2751" y="11814"/>
                  </a:lnTo>
                  <a:lnTo>
                    <a:pt x="2791" y="11876"/>
                  </a:lnTo>
                  <a:lnTo>
                    <a:pt x="2861" y="11876"/>
                  </a:lnTo>
                  <a:lnTo>
                    <a:pt x="2897" y="11876"/>
                  </a:lnTo>
                  <a:lnTo>
                    <a:pt x="3404" y="11876"/>
                  </a:lnTo>
                  <a:lnTo>
                    <a:pt x="4277" y="11876"/>
                  </a:lnTo>
                  <a:lnTo>
                    <a:pt x="5071" y="11876"/>
                  </a:lnTo>
                  <a:lnTo>
                    <a:pt x="5110" y="11876"/>
                  </a:lnTo>
                  <a:lnTo>
                    <a:pt x="5834" y="11876"/>
                  </a:lnTo>
                  <a:lnTo>
                    <a:pt x="8009" y="11876"/>
                  </a:lnTo>
                  <a:lnTo>
                    <a:pt x="9896" y="11876"/>
                  </a:lnTo>
                  <a:lnTo>
                    <a:pt x="10041" y="11876"/>
                  </a:lnTo>
                  <a:lnTo>
                    <a:pt x="10077" y="11876"/>
                  </a:lnTo>
                  <a:lnTo>
                    <a:pt x="10112" y="11876"/>
                  </a:lnTo>
                  <a:lnTo>
                    <a:pt x="10112" y="11669"/>
                  </a:lnTo>
                  <a:lnTo>
                    <a:pt x="10112" y="11523"/>
                  </a:lnTo>
                  <a:lnTo>
                    <a:pt x="10112" y="11417"/>
                  </a:lnTo>
                  <a:lnTo>
                    <a:pt x="10112" y="11342"/>
                  </a:lnTo>
                  <a:lnTo>
                    <a:pt x="10112" y="11197"/>
                  </a:lnTo>
                  <a:lnTo>
                    <a:pt x="10077" y="11051"/>
                  </a:lnTo>
                  <a:lnTo>
                    <a:pt x="10077" y="10690"/>
                  </a:lnTo>
                  <a:lnTo>
                    <a:pt x="10041" y="10328"/>
                  </a:lnTo>
                  <a:lnTo>
                    <a:pt x="10041" y="9892"/>
                  </a:lnTo>
                  <a:lnTo>
                    <a:pt x="10041" y="9530"/>
                  </a:lnTo>
                  <a:lnTo>
                    <a:pt x="10002" y="9098"/>
                  </a:lnTo>
                  <a:lnTo>
                    <a:pt x="10002" y="8732"/>
                  </a:lnTo>
                  <a:lnTo>
                    <a:pt x="10002" y="8300"/>
                  </a:lnTo>
                  <a:lnTo>
                    <a:pt x="10002" y="7863"/>
                  </a:lnTo>
                  <a:lnTo>
                    <a:pt x="9966" y="7501"/>
                  </a:lnTo>
                  <a:lnTo>
                    <a:pt x="9966" y="7065"/>
                  </a:lnTo>
                  <a:lnTo>
                    <a:pt x="9966" y="6633"/>
                  </a:lnTo>
                  <a:lnTo>
                    <a:pt x="9931" y="6487"/>
                  </a:lnTo>
                  <a:lnTo>
                    <a:pt x="9931" y="6342"/>
                  </a:lnTo>
                  <a:lnTo>
                    <a:pt x="9931" y="6231"/>
                  </a:lnTo>
                  <a:lnTo>
                    <a:pt x="9931" y="6126"/>
                  </a:lnTo>
                  <a:lnTo>
                    <a:pt x="9861" y="5688"/>
                  </a:lnTo>
                  <a:lnTo>
                    <a:pt x="9821" y="5326"/>
                  </a:lnTo>
                  <a:lnTo>
                    <a:pt x="9786" y="5181"/>
                  </a:lnTo>
                  <a:lnTo>
                    <a:pt x="9605" y="4528"/>
                  </a:lnTo>
                  <a:lnTo>
                    <a:pt x="9495" y="4021"/>
                  </a:lnTo>
                  <a:lnTo>
                    <a:pt x="9389" y="3660"/>
                  </a:lnTo>
                  <a:lnTo>
                    <a:pt x="9314" y="3549"/>
                  </a:lnTo>
                  <a:lnTo>
                    <a:pt x="9279" y="3369"/>
                  </a:lnTo>
                  <a:lnTo>
                    <a:pt x="8917" y="2716"/>
                  </a:lnTo>
                  <a:lnTo>
                    <a:pt x="8555" y="2354"/>
                  </a:lnTo>
                  <a:lnTo>
                    <a:pt x="8445" y="1702"/>
                  </a:lnTo>
                  <a:lnTo>
                    <a:pt x="8842" y="2354"/>
                  </a:lnTo>
                  <a:lnTo>
                    <a:pt x="9424" y="3042"/>
                  </a:lnTo>
                  <a:lnTo>
                    <a:pt x="9931" y="3624"/>
                  </a:lnTo>
                  <a:lnTo>
                    <a:pt x="10077" y="3770"/>
                  </a:lnTo>
                  <a:lnTo>
                    <a:pt x="10147" y="3876"/>
                  </a:lnTo>
                  <a:lnTo>
                    <a:pt x="10222" y="4021"/>
                  </a:lnTo>
                  <a:lnTo>
                    <a:pt x="10328" y="4458"/>
                  </a:lnTo>
                  <a:lnTo>
                    <a:pt x="10694" y="5326"/>
                  </a:lnTo>
                  <a:lnTo>
                    <a:pt x="10840" y="6051"/>
                  </a:lnTo>
                  <a:lnTo>
                    <a:pt x="10945" y="6558"/>
                  </a:lnTo>
                  <a:lnTo>
                    <a:pt x="11056" y="7210"/>
                  </a:lnTo>
                  <a:lnTo>
                    <a:pt x="11126" y="7863"/>
                  </a:lnTo>
                  <a:lnTo>
                    <a:pt x="11166" y="8591"/>
                  </a:lnTo>
                  <a:lnTo>
                    <a:pt x="11236" y="9239"/>
                  </a:lnTo>
                  <a:lnTo>
                    <a:pt x="11347" y="9821"/>
                  </a:lnTo>
                  <a:lnTo>
                    <a:pt x="11453" y="10328"/>
                  </a:lnTo>
                  <a:lnTo>
                    <a:pt x="11598" y="10690"/>
                  </a:lnTo>
                  <a:lnTo>
                    <a:pt x="11673" y="10800"/>
                  </a:lnTo>
                  <a:lnTo>
                    <a:pt x="11779" y="11488"/>
                  </a:lnTo>
                  <a:lnTo>
                    <a:pt x="12215" y="11876"/>
                  </a:lnTo>
                  <a:lnTo>
                    <a:pt x="12326" y="11876"/>
                  </a:lnTo>
                  <a:lnTo>
                    <a:pt x="12361" y="11876"/>
                  </a:lnTo>
                  <a:lnTo>
                    <a:pt x="12396" y="11876"/>
                  </a:lnTo>
                  <a:lnTo>
                    <a:pt x="12432" y="11876"/>
                  </a:lnTo>
                  <a:lnTo>
                    <a:pt x="12793" y="11876"/>
                  </a:lnTo>
                  <a:lnTo>
                    <a:pt x="12939" y="11779"/>
                  </a:lnTo>
                  <a:lnTo>
                    <a:pt x="13305" y="11342"/>
                  </a:lnTo>
                  <a:lnTo>
                    <a:pt x="13410" y="10765"/>
                  </a:lnTo>
                  <a:lnTo>
                    <a:pt x="13485" y="10258"/>
                  </a:lnTo>
                  <a:lnTo>
                    <a:pt x="13521" y="9746"/>
                  </a:lnTo>
                  <a:lnTo>
                    <a:pt x="13521" y="9023"/>
                  </a:lnTo>
                  <a:lnTo>
                    <a:pt x="13521" y="8300"/>
                  </a:lnTo>
                  <a:lnTo>
                    <a:pt x="13446" y="7647"/>
                  </a:lnTo>
                  <a:lnTo>
                    <a:pt x="13340" y="7140"/>
                  </a:lnTo>
                  <a:lnTo>
                    <a:pt x="13265" y="6703"/>
                  </a:lnTo>
                  <a:lnTo>
                    <a:pt x="13119" y="6051"/>
                  </a:lnTo>
                  <a:lnTo>
                    <a:pt x="12978" y="5397"/>
                  </a:lnTo>
                  <a:lnTo>
                    <a:pt x="12833" y="4744"/>
                  </a:lnTo>
                  <a:lnTo>
                    <a:pt x="12180" y="3951"/>
                  </a:lnTo>
                  <a:lnTo>
                    <a:pt x="11307" y="2063"/>
                  </a:lnTo>
                  <a:lnTo>
                    <a:pt x="10800" y="1631"/>
                  </a:lnTo>
                  <a:lnTo>
                    <a:pt x="10694" y="1521"/>
                  </a:lnTo>
                  <a:lnTo>
                    <a:pt x="10513" y="1305"/>
                  </a:lnTo>
                  <a:lnTo>
                    <a:pt x="10077" y="1159"/>
                  </a:lnTo>
                  <a:lnTo>
                    <a:pt x="9640" y="1014"/>
                  </a:lnTo>
                  <a:lnTo>
                    <a:pt x="9279" y="939"/>
                  </a:lnTo>
                  <a:lnTo>
                    <a:pt x="8626" y="798"/>
                  </a:lnTo>
                  <a:lnTo>
                    <a:pt x="7828" y="723"/>
                  </a:lnTo>
                  <a:lnTo>
                    <a:pt x="7140" y="652"/>
                  </a:lnTo>
                  <a:lnTo>
                    <a:pt x="6667" y="652"/>
                  </a:lnTo>
                  <a:lnTo>
                    <a:pt x="6230" y="652"/>
                  </a:lnTo>
                  <a:lnTo>
                    <a:pt x="5869" y="617"/>
                  </a:lnTo>
                  <a:lnTo>
                    <a:pt x="5763" y="617"/>
                  </a:lnTo>
                  <a:lnTo>
                    <a:pt x="5146" y="507"/>
                  </a:lnTo>
                  <a:lnTo>
                    <a:pt x="4965" y="105"/>
                  </a:lnTo>
                  <a:lnTo>
                    <a:pt x="4930" y="0"/>
                  </a:lnTo>
                  <a:lnTo>
                    <a:pt x="4855" y="35"/>
                  </a:lnTo>
                  <a:lnTo>
                    <a:pt x="4819" y="145"/>
                  </a:lnTo>
                  <a:lnTo>
                    <a:pt x="4744" y="145"/>
                  </a:lnTo>
                  <a:lnTo>
                    <a:pt x="4639" y="216"/>
                  </a:lnTo>
                  <a:lnTo>
                    <a:pt x="4528" y="251"/>
                  </a:lnTo>
                  <a:lnTo>
                    <a:pt x="4347" y="291"/>
                  </a:lnTo>
                  <a:lnTo>
                    <a:pt x="4237" y="291"/>
                  </a:lnTo>
                  <a:lnTo>
                    <a:pt x="4092" y="326"/>
                  </a:lnTo>
                  <a:lnTo>
                    <a:pt x="3986" y="326"/>
                  </a:lnTo>
                  <a:lnTo>
                    <a:pt x="3911" y="361"/>
                  </a:lnTo>
                  <a:lnTo>
                    <a:pt x="3514" y="361"/>
                  </a:lnTo>
                  <a:lnTo>
                    <a:pt x="3369" y="361"/>
                  </a:lnTo>
                  <a:lnTo>
                    <a:pt x="3223" y="361"/>
                  </a:lnTo>
                  <a:lnTo>
                    <a:pt x="3042" y="251"/>
                  </a:lnTo>
                  <a:lnTo>
                    <a:pt x="2826" y="216"/>
                  </a:lnTo>
                  <a:lnTo>
                    <a:pt x="2244" y="180"/>
                  </a:lnTo>
                  <a:lnTo>
                    <a:pt x="2271" y="238"/>
                  </a:lnTo>
                  <a:lnTo>
                    <a:pt x="2694" y="26"/>
                  </a:lnTo>
                </a:path>
              </a:pathLst>
            </a:custGeom>
            <a:solidFill>
              <a:srgbClr val="99ff33"/>
            </a:solidFill>
            <a:ln w="12600">
              <a:solidFill>
                <a:srgbClr val="eaeaea"/>
              </a:solidFill>
              <a:round/>
            </a:ln>
          </p:spPr>
        </p:sp>
        <p:sp>
          <p:nvSpPr>
            <p:cNvPr id="165" name="Freeform 11"/>
            <p:cNvSpPr/>
            <p:nvPr/>
          </p:nvSpPr>
          <p:spPr>
            <a:xfrm>
              <a:off x="3162240" y="2386080"/>
              <a:ext cx="392760" cy="795960"/>
            </a:xfrm>
            <a:custGeom>
              <a:avLst/>
              <a:gdLst/>
              <a:ahLst/>
              <a:rect l="0" t="0" r="r" b="b"/>
              <a:pathLst>
                <a:path w="1091" h="2211">
                  <a:moveTo>
                    <a:pt x="105" y="145"/>
                  </a:moveTo>
                  <a:lnTo>
                    <a:pt x="74" y="612"/>
                  </a:lnTo>
                  <a:lnTo>
                    <a:pt x="0" y="723"/>
                  </a:lnTo>
                  <a:lnTo>
                    <a:pt x="0" y="833"/>
                  </a:lnTo>
                  <a:lnTo>
                    <a:pt x="0" y="974"/>
                  </a:lnTo>
                  <a:lnTo>
                    <a:pt x="0" y="1084"/>
                  </a:lnTo>
                  <a:lnTo>
                    <a:pt x="0" y="1160"/>
                  </a:lnTo>
                  <a:lnTo>
                    <a:pt x="0" y="1301"/>
                  </a:lnTo>
                  <a:lnTo>
                    <a:pt x="0" y="1412"/>
                  </a:lnTo>
                  <a:lnTo>
                    <a:pt x="0" y="1522"/>
                  </a:lnTo>
                  <a:lnTo>
                    <a:pt x="0" y="1628"/>
                  </a:lnTo>
                  <a:lnTo>
                    <a:pt x="74" y="1738"/>
                  </a:lnTo>
                  <a:lnTo>
                    <a:pt x="110" y="1848"/>
                  </a:lnTo>
                  <a:lnTo>
                    <a:pt x="145" y="1954"/>
                  </a:lnTo>
                  <a:lnTo>
                    <a:pt x="255" y="2064"/>
                  </a:lnTo>
                  <a:lnTo>
                    <a:pt x="361" y="2174"/>
                  </a:lnTo>
                  <a:lnTo>
                    <a:pt x="436" y="2210"/>
                  </a:lnTo>
                  <a:lnTo>
                    <a:pt x="618" y="2210"/>
                  </a:lnTo>
                  <a:lnTo>
                    <a:pt x="763" y="2135"/>
                  </a:lnTo>
                  <a:lnTo>
                    <a:pt x="834" y="2029"/>
                  </a:lnTo>
                  <a:lnTo>
                    <a:pt x="869" y="1954"/>
                  </a:lnTo>
                  <a:lnTo>
                    <a:pt x="944" y="1883"/>
                  </a:lnTo>
                  <a:lnTo>
                    <a:pt x="944" y="1808"/>
                  </a:lnTo>
                  <a:lnTo>
                    <a:pt x="979" y="1667"/>
                  </a:lnTo>
                  <a:lnTo>
                    <a:pt x="1015" y="1592"/>
                  </a:lnTo>
                  <a:lnTo>
                    <a:pt x="1015" y="1482"/>
                  </a:lnTo>
                  <a:lnTo>
                    <a:pt x="1054" y="1341"/>
                  </a:lnTo>
                  <a:lnTo>
                    <a:pt x="1054" y="1266"/>
                  </a:lnTo>
                  <a:lnTo>
                    <a:pt x="1054" y="1121"/>
                  </a:lnTo>
                  <a:lnTo>
                    <a:pt x="1090" y="1014"/>
                  </a:lnTo>
                  <a:lnTo>
                    <a:pt x="1090" y="939"/>
                  </a:lnTo>
                  <a:lnTo>
                    <a:pt x="1090" y="833"/>
                  </a:lnTo>
                  <a:lnTo>
                    <a:pt x="1090" y="723"/>
                  </a:lnTo>
                  <a:lnTo>
                    <a:pt x="1090" y="648"/>
                  </a:lnTo>
                  <a:lnTo>
                    <a:pt x="1090" y="542"/>
                  </a:lnTo>
                  <a:lnTo>
                    <a:pt x="1090" y="432"/>
                  </a:lnTo>
                  <a:lnTo>
                    <a:pt x="1090" y="286"/>
                  </a:lnTo>
                  <a:lnTo>
                    <a:pt x="1054" y="141"/>
                  </a:lnTo>
                  <a:lnTo>
                    <a:pt x="979" y="35"/>
                  </a:lnTo>
                  <a:lnTo>
                    <a:pt x="507" y="0"/>
                  </a:lnTo>
                  <a:lnTo>
                    <a:pt x="361" y="35"/>
                  </a:lnTo>
                  <a:lnTo>
                    <a:pt x="105" y="145"/>
                  </a:lnTo>
                </a:path>
              </a:pathLst>
            </a:custGeom>
            <a:gradFill rotWithShape="0">
              <a:gsLst>
                <a:gs pos="0">
                  <a:srgbClr val="ff7c80"/>
                </a:gs>
                <a:gs pos="50000">
                  <a:srgbClr val="cebcc8"/>
                </a:gs>
                <a:gs pos="100000">
                  <a:srgbClr val="ff7c80"/>
                </a:gs>
              </a:gsLst>
              <a:lin ang="0"/>
            </a:gradFill>
            <a:ln>
              <a:noFill/>
            </a:ln>
          </p:spPr>
        </p:sp>
      </p:grpSp>
      <p:sp>
        <p:nvSpPr>
          <p:cNvPr id="166" name="TextShape 12"/>
          <p:cNvSpPr txBox="1"/>
          <p:nvPr/>
        </p:nvSpPr>
        <p:spPr>
          <a:xfrm>
            <a:off x="3048120" y="4876920"/>
            <a:ext cx="2514600" cy="457200"/>
          </a:xfrm>
          <a:prstGeom prst="rect">
            <a:avLst/>
          </a:prstGeom>
          <a:noFill/>
          <a:ln>
            <a:noFill/>
          </a:ln>
        </p:spPr>
        <p:txBody>
          <a:bodyPr lIns="0" rIns="0" tIns="0" bIns="0"/>
          <a:p>
            <a:pPr>
              <a:lnSpc>
                <a:spcPct val="100000"/>
              </a:lnSpc>
              <a:spcBef>
                <a:spcPts val="1199"/>
              </a:spcBef>
            </a:pPr>
            <a:r>
              <a:rPr b="0" lang="en-US" sz="2400" spc="-1" strike="noStrike">
                <a:solidFill>
                  <a:srgbClr val="c9bd8e"/>
                </a:solidFill>
                <a:latin typeface="Amaze"/>
                <a:ea typeface="Amaze"/>
              </a:rPr>
              <a:t>Klär mich</a:t>
            </a:r>
            <a:endParaRPr b="0" lang="en-US" sz="2400" spc="-1" strike="noStrike">
              <a:latin typeface="Arial"/>
            </a:endParaRPr>
          </a:p>
        </p:txBody>
      </p:sp>
      <p:grpSp>
        <p:nvGrpSpPr>
          <p:cNvPr id="167" name="Group 13"/>
          <p:cNvGrpSpPr/>
          <p:nvPr/>
        </p:nvGrpSpPr>
        <p:grpSpPr>
          <a:xfrm>
            <a:off x="4343400" y="1981080"/>
            <a:ext cx="1752840" cy="533520"/>
            <a:chOff x="4343400" y="1981080"/>
            <a:chExt cx="1752840" cy="533520"/>
          </a:xfrm>
        </p:grpSpPr>
        <p:sp>
          <p:nvSpPr>
            <p:cNvPr id="168" name="Ellipse 14"/>
            <p:cNvSpPr/>
            <p:nvPr/>
          </p:nvSpPr>
          <p:spPr>
            <a:xfrm>
              <a:off x="4343400" y="2057400"/>
              <a:ext cx="380880" cy="76320"/>
            </a:xfrm>
            <a:prstGeom prst="ellipse">
              <a:avLst/>
            </a:prstGeom>
            <a:solidFill>
              <a:srgbClr val="eaeaea"/>
            </a:solidFill>
            <a:ln w="12600">
              <a:solidFill>
                <a:srgbClr val="eaeaea"/>
              </a:solidFill>
              <a:round/>
            </a:ln>
          </p:spPr>
        </p:sp>
        <p:sp>
          <p:nvSpPr>
            <p:cNvPr id="169" name="Ellipse 15"/>
            <p:cNvSpPr/>
            <p:nvPr/>
          </p:nvSpPr>
          <p:spPr>
            <a:xfrm>
              <a:off x="4572000" y="2362320"/>
              <a:ext cx="380880" cy="152280"/>
            </a:xfrm>
            <a:prstGeom prst="ellipse">
              <a:avLst/>
            </a:prstGeom>
            <a:solidFill>
              <a:srgbClr val="eaeaea"/>
            </a:solidFill>
            <a:ln w="12600">
              <a:solidFill>
                <a:srgbClr val="eaeaea"/>
              </a:solidFill>
              <a:round/>
            </a:ln>
          </p:spPr>
        </p:sp>
        <p:sp>
          <p:nvSpPr>
            <p:cNvPr id="170" name="Ellipse 16"/>
            <p:cNvSpPr/>
            <p:nvPr/>
          </p:nvSpPr>
          <p:spPr>
            <a:xfrm>
              <a:off x="5105520" y="2209680"/>
              <a:ext cx="609480" cy="152280"/>
            </a:xfrm>
            <a:prstGeom prst="ellipse">
              <a:avLst/>
            </a:prstGeom>
            <a:solidFill>
              <a:srgbClr val="eaeaea"/>
            </a:solidFill>
            <a:ln w="12600">
              <a:solidFill>
                <a:srgbClr val="eaeaea"/>
              </a:solidFill>
              <a:round/>
            </a:ln>
          </p:spPr>
        </p:sp>
        <p:sp>
          <p:nvSpPr>
            <p:cNvPr id="171" name="Ellipse 17"/>
            <p:cNvSpPr/>
            <p:nvPr/>
          </p:nvSpPr>
          <p:spPr>
            <a:xfrm>
              <a:off x="4952880" y="1981080"/>
              <a:ext cx="228600" cy="76320"/>
            </a:xfrm>
            <a:prstGeom prst="ellipse">
              <a:avLst/>
            </a:prstGeom>
            <a:solidFill>
              <a:srgbClr val="eaeaea"/>
            </a:solidFill>
            <a:ln w="12600">
              <a:solidFill>
                <a:srgbClr val="eaeaea"/>
              </a:solidFill>
              <a:round/>
            </a:ln>
          </p:spPr>
        </p:sp>
        <p:sp>
          <p:nvSpPr>
            <p:cNvPr id="172" name="Ellipse 18"/>
            <p:cNvSpPr/>
            <p:nvPr/>
          </p:nvSpPr>
          <p:spPr>
            <a:xfrm>
              <a:off x="5791320" y="2362320"/>
              <a:ext cx="304920" cy="152280"/>
            </a:xfrm>
            <a:prstGeom prst="ellipse">
              <a:avLst/>
            </a:prstGeom>
            <a:solidFill>
              <a:srgbClr val="eaeaea"/>
            </a:solidFill>
            <a:ln w="12600">
              <a:solidFill>
                <a:srgbClr val="eaeaea"/>
              </a:solidFill>
              <a:round/>
            </a:ln>
          </p:spPr>
        </p:sp>
      </p:gr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0</TotalTim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description/>
  <dc:language>en-US</dc:language>
  <cp:revision>0</cp:revision>
  <dc:subject/>
  <dc:title/>
</cp:coreProperties>
</file>