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  <p:sldId id="258" r:id="rId10"/>
    <p:sldId id="268" r:id="rId11"/>
    <p:sldId id="269" r:id="rId12"/>
    <p:sldId id="274" r:id="rId13"/>
    <p:sldId id="277" r:id="rId14"/>
    <p:sldId id="271" r:id="rId15"/>
    <p:sldId id="272" r:id="rId16"/>
    <p:sldId id="273" r:id="rId17"/>
    <p:sldId id="259" r:id="rId18"/>
    <p:sldId id="275" r:id="rId19"/>
    <p:sldId id="279" r:id="rId20"/>
    <p:sldId id="280" r:id="rId21"/>
    <p:sldId id="282" r:id="rId22"/>
    <p:sldId id="283" r:id="rId23"/>
    <p:sldId id="284" r:id="rId24"/>
    <p:sldId id="287" r:id="rId25"/>
    <p:sldId id="288" r:id="rId26"/>
    <p:sldId id="285" r:id="rId27"/>
    <p:sldId id="290" r:id="rId28"/>
    <p:sldId id="292" r:id="rId29"/>
    <p:sldId id="291" r:id="rId30"/>
    <p:sldId id="293" r:id="rId31"/>
    <p:sldId id="294" r:id="rId32"/>
    <p:sldId id="29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3" r:id="rId47"/>
    <p:sldId id="311" r:id="rId48"/>
    <p:sldId id="312" r:id="rId49"/>
    <p:sldId id="314" r:id="rId5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96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1F611622-9C23-4C4D-A9F1-FF7F6FA0E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8613" y="2132013"/>
            <a:ext cx="8839200" cy="4725987"/>
            <a:chOff x="207" y="1343"/>
            <a:chExt cx="5568" cy="2977"/>
          </a:xfrm>
        </p:grpSpPr>
        <p:sp>
          <p:nvSpPr>
            <p:cNvPr id="7" name="Form 10">
              <a:extLst>
                <a:ext uri="{FF2B5EF4-FFF2-40B4-BE49-F238E27FC236}">
                  <a16:creationId xmlns:a16="http://schemas.microsoft.com/office/drawing/2014/main" id="{523B39A1-A62B-4DC2-90DD-00BA93C29C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7" y="2024"/>
              <a:ext cx="5558" cy="2296"/>
            </a:xfrm>
            <a:custGeom>
              <a:avLst/>
              <a:gdLst>
                <a:gd name="T0" fmla="*/ 5557 w 5558"/>
                <a:gd name="T1" fmla="*/ 0 h 2296"/>
                <a:gd name="T2" fmla="*/ 0 w 5558"/>
                <a:gd name="T3" fmla="*/ 0 h 2296"/>
                <a:gd name="T4" fmla="*/ 0 w 5558"/>
                <a:gd name="T5" fmla="*/ 2295 h 2296"/>
                <a:gd name="T6" fmla="*/ 0 60000 65536"/>
                <a:gd name="T7" fmla="*/ 0 60000 65536"/>
                <a:gd name="T8" fmla="*/ 0 60000 65536"/>
                <a:gd name="T9" fmla="*/ 0 w 5558"/>
                <a:gd name="T10" fmla="*/ 0 h 2296"/>
                <a:gd name="T11" fmla="*/ 0 w 5558"/>
                <a:gd name="T12" fmla="*/ 0 h 2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58" h="2296">
                  <a:moveTo>
                    <a:pt x="5557" y="0"/>
                  </a:moveTo>
                  <a:lnTo>
                    <a:pt x="0" y="0"/>
                  </a:lnTo>
                  <a:lnTo>
                    <a:pt x="0" y="2295"/>
                  </a:lnTo>
                </a:path>
              </a:pathLst>
            </a:custGeom>
            <a:noFill/>
            <a:ln w="101600" cap="rnd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007A7A"/>
              </a:prst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Form 11">
              <a:extLst>
                <a:ext uri="{FF2B5EF4-FFF2-40B4-BE49-F238E27FC236}">
                  <a16:creationId xmlns:a16="http://schemas.microsoft.com/office/drawing/2014/main" id="{1CD64FED-7339-468D-8A12-FEFDF434D0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7" y="1343"/>
              <a:ext cx="5568" cy="2977"/>
            </a:xfrm>
            <a:custGeom>
              <a:avLst/>
              <a:gdLst>
                <a:gd name="T0" fmla="*/ 436 w 5568"/>
                <a:gd name="T1" fmla="*/ 2976 h 2977"/>
                <a:gd name="T2" fmla="*/ 435 w 5568"/>
                <a:gd name="T3" fmla="*/ 0 h 2977"/>
                <a:gd name="T4" fmla="*/ 0 w 5568"/>
                <a:gd name="T5" fmla="*/ 0 h 2977"/>
                <a:gd name="T6" fmla="*/ 0 w 5568"/>
                <a:gd name="T7" fmla="*/ 486 h 2977"/>
                <a:gd name="T8" fmla="*/ 5567 w 5568"/>
                <a:gd name="T9" fmla="*/ 486 h 2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68"/>
                <a:gd name="T16" fmla="*/ 0 h 2977"/>
                <a:gd name="T17" fmla="*/ 0 w 5568"/>
                <a:gd name="T18" fmla="*/ 0 h 2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68" h="2977">
                  <a:moveTo>
                    <a:pt x="436" y="2976"/>
                  </a:moveTo>
                  <a:lnTo>
                    <a:pt x="435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67" y="486"/>
                  </a:lnTo>
                </a:path>
              </a:pathLst>
            </a:custGeom>
            <a:noFill/>
            <a:ln w="101600" cap="rnd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007A7A"/>
              </a:prst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8" name="Form 2057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772400" cy="1143000"/>
          </a:xfrm>
        </p:spPr>
        <p:txBody>
          <a:bodyPr anchor="b"/>
          <a:lstStyle>
            <a:lvl1pPr marL="0" indent="0"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59" name="Form 2058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9" name="Datumsplatzhalter 12">
            <a:extLst>
              <a:ext uri="{FF2B5EF4-FFF2-40B4-BE49-F238E27FC236}">
                <a16:creationId xmlns:a16="http://schemas.microsoft.com/office/drawing/2014/main" id="{5DEBF762-B3E2-44DA-95E4-419C95B3E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865AAA0C-0FC5-4599-97A4-D60F5E101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" name="Foliennummernplatzhalter 14">
            <a:extLst>
              <a:ext uri="{FF2B5EF4-FFF2-40B4-BE49-F238E27FC236}">
                <a16:creationId xmlns:a16="http://schemas.microsoft.com/office/drawing/2014/main" id="{93EED36A-8166-418E-8761-131457BE8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4E99E48-E707-43B3-8510-8528F997718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89614C-9048-4486-B929-B070012D5A90}" type="datetime1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13" name="Fußzeilenplatzhalter 16">
            <a:extLst>
              <a:ext uri="{FF2B5EF4-FFF2-40B4-BE49-F238E27FC236}">
                <a16:creationId xmlns:a16="http://schemas.microsoft.com/office/drawing/2014/main" id="{77E791A7-ED82-4BC1-97F1-12B5501A4446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E64A6DD-EA26-4C1E-A3A3-54DE65E91A1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6581FD3-3B95-45D9-A928-36FFF18938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38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3FE1613-F7BD-4714-9571-0BF3374A7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356E-4A89-4FAA-8882-433C8382B2A2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B93DF835-BD63-4786-9F44-392BB777F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52EBDC-AE69-41DD-9B7C-90D9671FA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5354C-72A1-4F06-BB98-9700733A15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8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BCB983D-6449-4D7E-9582-28FB9983A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C29E-3F27-4D3E-8B0C-89331E5C2987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7A862EBF-17C2-4E53-AC97-044502030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A33DD50-5A63-479E-961C-A6546E118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552E1-4504-4815-A6B9-62B9C44B06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113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41C503F-9559-4AC7-ACC2-BA61F95FA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F9AF-CF87-4285-BA92-22B72664491A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501CBAC0-BBA3-420B-9719-0DF8D11DF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EE5752-C29B-4A62-8836-2F9A8F47F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51B33-7F54-4DE8-80DC-BAE9FB34A1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057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A7901E-5126-40D1-9559-808CACCF1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A6B9-79F0-49EF-825C-DC9463D07CCE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8" name="Rechteck 1031">
            <a:extLst>
              <a:ext uri="{FF2B5EF4-FFF2-40B4-BE49-F238E27FC236}">
                <a16:creationId xmlns:a16="http://schemas.microsoft.com/office/drawing/2014/main" id="{5152CAFE-6D70-459A-A090-0886ECCD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F8243C8-9CB6-4C9E-84E6-96DADD011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C4E32-24DE-49E3-9E05-004DA0265F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7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C8CDDDB-2689-4208-A1C1-B9F993332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6183-5854-4A51-9161-5916489F27DF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4" name="Rechteck 1031">
            <a:extLst>
              <a:ext uri="{FF2B5EF4-FFF2-40B4-BE49-F238E27FC236}">
                <a16:creationId xmlns:a16="http://schemas.microsoft.com/office/drawing/2014/main" id="{A4CEB172-FF34-48D2-95B0-123E016B6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64C1C2-C963-47C9-A04C-323BAF999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37610-C5D4-4404-B9A7-D438ADAA5B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13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F00F182-3F4D-447F-A9D8-F35B78216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AC25-9139-4B17-BAF7-2913782B032A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3" name="Rechteck 1031">
            <a:extLst>
              <a:ext uri="{FF2B5EF4-FFF2-40B4-BE49-F238E27FC236}">
                <a16:creationId xmlns:a16="http://schemas.microsoft.com/office/drawing/2014/main" id="{2DE19A5A-B14F-42B2-A26B-2CBB3BCE5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F0B8122-1AA2-46A7-BD73-60679BE2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2A6E-B189-4CC9-9844-17B7276494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558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F17C075-8E5E-4AB3-86FF-AFFC639F1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9E8C-96D8-4824-A38D-9794EDC0BC00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88F46478-FF80-409B-84CA-AE33E4B61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A4C387-4997-49CE-9EE8-5934E339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CC140-D141-432F-9FC1-C32F5F5DF4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109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5F0274-3037-43F2-8981-732015BD9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EAF0-AEC3-4530-8072-50180DB8CAFA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AC8F86F1-CEC1-46FD-8348-5DC384463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E4D727E-9333-4279-9E1B-242B38B39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47495-DB3D-4913-B68B-F98D831B24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144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B95858C1-4DC8-4A16-81E5-70E2A08558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1000" y="620713"/>
            <a:ext cx="8786813" cy="6237287"/>
            <a:chOff x="240" y="391"/>
            <a:chExt cx="5535" cy="3929"/>
          </a:xfrm>
        </p:grpSpPr>
        <p:sp>
          <p:nvSpPr>
            <p:cNvPr id="2" name="Form 1025">
              <a:extLst>
                <a:ext uri="{FF2B5EF4-FFF2-40B4-BE49-F238E27FC236}">
                  <a16:creationId xmlns:a16="http://schemas.microsoft.com/office/drawing/2014/main" id="{AF819107-3B39-4912-978F-500BB48A2B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40" y="1072"/>
              <a:ext cx="5535" cy="3248"/>
            </a:xfrm>
            <a:custGeom>
              <a:avLst/>
              <a:gdLst>
                <a:gd name="T0" fmla="*/ 5534 w 5535"/>
                <a:gd name="T1" fmla="*/ 0 h 3248"/>
                <a:gd name="T2" fmla="*/ 0 w 5535"/>
                <a:gd name="T3" fmla="*/ 0 h 3248"/>
                <a:gd name="T4" fmla="*/ 0 w 5535"/>
                <a:gd name="T5" fmla="*/ 3247 h 3248"/>
                <a:gd name="T6" fmla="*/ 0 60000 65536"/>
                <a:gd name="T7" fmla="*/ 0 60000 65536"/>
                <a:gd name="T8" fmla="*/ 0 60000 65536"/>
                <a:gd name="T9" fmla="*/ 0 w 5535"/>
                <a:gd name="T10" fmla="*/ 0 h 3248"/>
                <a:gd name="T11" fmla="*/ 0 w 5535"/>
                <a:gd name="T12" fmla="*/ 0 h 3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5" h="3248">
                  <a:moveTo>
                    <a:pt x="5534" y="0"/>
                  </a:moveTo>
                  <a:lnTo>
                    <a:pt x="0" y="0"/>
                  </a:lnTo>
                  <a:lnTo>
                    <a:pt x="0" y="3247"/>
                  </a:lnTo>
                </a:path>
              </a:pathLst>
            </a:custGeom>
            <a:noFill/>
            <a:ln w="101600" cap="rnd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007A7A"/>
              </a:prst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" name="Form 1026">
              <a:extLst>
                <a:ext uri="{FF2B5EF4-FFF2-40B4-BE49-F238E27FC236}">
                  <a16:creationId xmlns:a16="http://schemas.microsoft.com/office/drawing/2014/main" id="{CC3DD3EF-C5DA-4ED7-B5F6-0A2E99991D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40" y="391"/>
              <a:ext cx="5535" cy="3929"/>
            </a:xfrm>
            <a:custGeom>
              <a:avLst/>
              <a:gdLst>
                <a:gd name="T0" fmla="*/ 433 w 5535"/>
                <a:gd name="T1" fmla="*/ 3928 h 3929"/>
                <a:gd name="T2" fmla="*/ 433 w 5535"/>
                <a:gd name="T3" fmla="*/ 0 h 3929"/>
                <a:gd name="T4" fmla="*/ 0 w 5535"/>
                <a:gd name="T5" fmla="*/ 0 h 3929"/>
                <a:gd name="T6" fmla="*/ 0 w 5535"/>
                <a:gd name="T7" fmla="*/ 486 h 3929"/>
                <a:gd name="T8" fmla="*/ 5534 w 5535"/>
                <a:gd name="T9" fmla="*/ 486 h 3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5"/>
                <a:gd name="T16" fmla="*/ 0 h 3929"/>
                <a:gd name="T17" fmla="*/ 0 w 5535"/>
                <a:gd name="T18" fmla="*/ 0 h 3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5" h="3929">
                  <a:moveTo>
                    <a:pt x="433" y="3928"/>
                  </a:moveTo>
                  <a:lnTo>
                    <a:pt x="433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34" y="486"/>
                  </a:lnTo>
                </a:path>
              </a:pathLst>
            </a:custGeom>
            <a:noFill/>
            <a:ln w="101600" cap="rnd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007A7A"/>
              </a:prst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27" name="Rechteck 1028">
            <a:extLst>
              <a:ext uri="{FF2B5EF4-FFF2-40B4-BE49-F238E27FC236}">
                <a16:creationId xmlns:a16="http://schemas.microsoft.com/office/drawing/2014/main" id="{706EB47E-3F4A-4BC1-A9A1-28CEDF16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9550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8" name="Rechteck 1029">
            <a:extLst>
              <a:ext uri="{FF2B5EF4-FFF2-40B4-BE49-F238E27FC236}">
                <a16:creationId xmlns:a16="http://schemas.microsoft.com/office/drawing/2014/main" id="{00DFFC77-F6A7-4554-AD7F-77D83E491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Datumsplatzhalter 1030">
            <a:extLst>
              <a:ext uri="{FF2B5EF4-FFF2-40B4-BE49-F238E27FC236}">
                <a16:creationId xmlns:a16="http://schemas.microsoft.com/office/drawing/2014/main" id="{B7C2BE97-27B9-4F56-B37B-4859C2FE22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124EF7-2FCA-4E3E-8FA6-01E0A92B3009}" type="datetimeFigureOut">
              <a:rPr lang="de-DE" altLang="de-DE"/>
              <a:pPr>
                <a:defRPr/>
              </a:pPr>
              <a:t>08.02.2024</a:t>
            </a:fld>
            <a:endParaRPr lang="de-DE" altLang="de-DE"/>
          </a:p>
        </p:txBody>
      </p:sp>
      <p:sp>
        <p:nvSpPr>
          <p:cNvPr id="19462" name="Rechteck 1031">
            <a:extLst>
              <a:ext uri="{FF2B5EF4-FFF2-40B4-BE49-F238E27FC236}">
                <a16:creationId xmlns:a16="http://schemas.microsoft.com/office/drawing/2014/main" id="{70BC4C0D-BB74-409B-BAE8-EB9FBE5EC8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3" name="Foliennummernplatzhalter 1032">
            <a:extLst>
              <a:ext uri="{FF2B5EF4-FFF2-40B4-BE49-F238E27FC236}">
                <a16:creationId xmlns:a16="http://schemas.microsoft.com/office/drawing/2014/main" id="{9791D0FF-FD36-4EA9-BACD-B502E7B8AC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780250-2A06-45AA-A4B5-C7DE342E8A7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D8BA1FBF-E2D9-4846-9059-0C6196A012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447800"/>
            <a:ext cx="7772400" cy="1143000"/>
          </a:xfrm>
        </p:spPr>
        <p:txBody>
          <a:bodyPr anchor="b"/>
          <a:lstStyle/>
          <a:p>
            <a:pPr marL="0" indent="0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Mechanische Verfahrenstechnik und Strömungslehre 3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6AE4084D-8E03-40BF-B68D-53941187CE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/>
          <a:p>
            <a:pPr marL="0" indent="0" algn="ctr" defTabSz="914400"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Präsentation von Alexander Voigts</a:t>
            </a:r>
          </a:p>
          <a:p>
            <a:pPr marL="0" indent="0" algn="ctr" defTabSz="914400"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© 2000</a:t>
            </a:r>
          </a:p>
          <a:p>
            <a:pPr marL="0" indent="0" algn="ctr" defTabSz="914400"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nach dem Skript und der Vorlesung von Prof. Dr. Bittner  © </a:t>
            </a:r>
          </a:p>
          <a:p>
            <a:pPr marL="0" indent="0" algn="ctr" defTabSz="914400"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2288">
            <a:extLst>
              <a:ext uri="{FF2B5EF4-FFF2-40B4-BE49-F238E27FC236}">
                <a16:creationId xmlns:a16="http://schemas.microsoft.com/office/drawing/2014/main" id="{80C99607-B44B-40B4-B8AC-D5F86D257B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88"/>
            <a:ext cx="73136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chteck 13312">
            <a:extLst>
              <a:ext uri="{FF2B5EF4-FFF2-40B4-BE49-F238E27FC236}">
                <a16:creationId xmlns:a16="http://schemas.microsoft.com/office/drawing/2014/main" id="{715ACC70-7F11-467F-9B7A-8EE483D776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466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11">
            <a:extLst>
              <a:ext uri="{FF2B5EF4-FFF2-40B4-BE49-F238E27FC236}">
                <a16:creationId xmlns:a16="http://schemas.microsoft.com/office/drawing/2014/main" id="{6C87B472-C8B0-47BA-BBED-48D35FAFBD6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803400"/>
            <a:ext cx="4292600" cy="4292600"/>
            <a:chOff x="1344" y="1136"/>
            <a:chExt cx="2704" cy="2704"/>
          </a:xfrm>
        </p:grpSpPr>
        <p:sp>
          <p:nvSpPr>
            <p:cNvPr id="31746" name="Ellipse 14336">
              <a:extLst>
                <a:ext uri="{FF2B5EF4-FFF2-40B4-BE49-F238E27FC236}">
                  <a16:creationId xmlns:a16="http://schemas.microsoft.com/office/drawing/2014/main" id="{94C4FD22-0BED-452E-82AA-C98BABC6D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136"/>
              <a:ext cx="2672" cy="2672"/>
            </a:xfrm>
            <a:prstGeom prst="ellipse">
              <a:avLst/>
            </a:prstGeom>
            <a:pattFill prst="smConfetti">
              <a:fgClr>
                <a:srgbClr val="969696"/>
              </a:fgClr>
              <a:bgClr>
                <a:schemeClr val="tx1"/>
              </a:bgClr>
            </a:pattFill>
            <a:ln w="10160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47" name="Ellipse 14337">
              <a:extLst>
                <a:ext uri="{FF2B5EF4-FFF2-40B4-BE49-F238E27FC236}">
                  <a16:creationId xmlns:a16="http://schemas.microsoft.com/office/drawing/2014/main" id="{EA220AC5-DC00-411B-8B97-8B059DEC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1156"/>
              <a:ext cx="424" cy="472"/>
            </a:xfrm>
            <a:prstGeom prst="ellipse">
              <a:avLst/>
            </a:prstGeom>
            <a:solidFill>
              <a:srgbClr val="96969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48" name="Rechteck 14338">
              <a:extLst>
                <a:ext uri="{FF2B5EF4-FFF2-40B4-BE49-F238E27FC236}">
                  <a16:creationId xmlns:a16="http://schemas.microsoft.com/office/drawing/2014/main" id="{53208875-96D7-4F63-BD14-465485BA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584"/>
              <a:ext cx="144" cy="76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49" name="Ellipse 14339">
              <a:extLst>
                <a:ext uri="{FF2B5EF4-FFF2-40B4-BE49-F238E27FC236}">
                  <a16:creationId xmlns:a16="http://schemas.microsoft.com/office/drawing/2014/main" id="{E387D96A-33A6-4578-BAB9-5769864D2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04"/>
              <a:ext cx="528" cy="48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0" name="Rechteck 14340">
              <a:extLst>
                <a:ext uri="{FF2B5EF4-FFF2-40B4-BE49-F238E27FC236}">
                  <a16:creationId xmlns:a16="http://schemas.microsoft.com/office/drawing/2014/main" id="{8D36A74C-1FA5-4896-B3DD-AB3221887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496"/>
              <a:ext cx="768" cy="14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1" name="Ellipse 14341">
              <a:extLst>
                <a:ext uri="{FF2B5EF4-FFF2-40B4-BE49-F238E27FC236}">
                  <a16:creationId xmlns:a16="http://schemas.microsoft.com/office/drawing/2014/main" id="{DC3E4474-A9BD-4E90-9456-3C727556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352"/>
              <a:ext cx="336" cy="432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2" name="Rechteck 14342">
              <a:extLst>
                <a:ext uri="{FF2B5EF4-FFF2-40B4-BE49-F238E27FC236}">
                  <a16:creationId xmlns:a16="http://schemas.microsoft.com/office/drawing/2014/main" id="{C0EE33A6-B3CA-4DD4-ACDC-DECC93CC9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96"/>
              <a:ext cx="912" cy="14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3" name="Ellipse 14343">
              <a:extLst>
                <a:ext uri="{FF2B5EF4-FFF2-40B4-BE49-F238E27FC236}">
                  <a16:creationId xmlns:a16="http://schemas.microsoft.com/office/drawing/2014/main" id="{2E27C43F-7FF5-4C07-8A6A-7532805A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36" cy="3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4" name="Rechteck 14344">
              <a:extLst>
                <a:ext uri="{FF2B5EF4-FFF2-40B4-BE49-F238E27FC236}">
                  <a16:creationId xmlns:a16="http://schemas.microsoft.com/office/drawing/2014/main" id="{9F867365-377B-4D4F-9C7A-B28BC962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784"/>
              <a:ext cx="144" cy="76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1755" name="Ellipse 14345">
              <a:extLst>
                <a:ext uri="{FF2B5EF4-FFF2-40B4-BE49-F238E27FC236}">
                  <a16:creationId xmlns:a16="http://schemas.microsoft.com/office/drawing/2014/main" id="{652E1A00-F317-4999-A7B4-4D5E0B79D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480" cy="3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C9AF2E25-72F1-4581-BA1F-ECDB04B53729}"/>
              </a:ext>
            </a:extLst>
          </p:cNvPr>
          <p:cNvGraphicFramePr>
            <a:graphicFrameLocks/>
          </p:cNvGraphicFramePr>
          <p:nvPr/>
        </p:nvGraphicFramePr>
        <p:xfrm>
          <a:off x="1057275" y="-9525"/>
          <a:ext cx="74771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1523810" imgH="1400000" progId="avifile">
                  <p:embed/>
                </p:oleObj>
              </mc:Choice>
              <mc:Fallback>
                <p:oleObj name="Videoclip" r:id="rId2" imgW="1523810" imgH="1400000" progId="avifile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-9525"/>
                        <a:ext cx="74771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D50E2212-39CB-42ED-BB30-2CD9C15A5C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5FB5768C-B615-454A-AC27-0A4306B341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CA232452-570E-4AB4-9B68-E510C7550B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2413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rm 19456">
            <a:extLst>
              <a:ext uri="{FF2B5EF4-FFF2-40B4-BE49-F238E27FC236}">
                <a16:creationId xmlns:a16="http://schemas.microsoft.com/office/drawing/2014/main" id="{496F55FF-2739-4A75-9181-A637987D7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algn="l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Herleitung der Toricelli</a:t>
            </a:r>
            <a:b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Ausfluß - Formel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0B62585B-ED8B-4C29-8181-D0B2219248C5}"/>
              </a:ext>
            </a:extLst>
          </p:cNvPr>
          <p:cNvGraphicFramePr>
            <a:graphicFrameLocks/>
          </p:cNvGraphicFramePr>
          <p:nvPr/>
        </p:nvGraphicFramePr>
        <p:xfrm>
          <a:off x="0" y="1673225"/>
          <a:ext cx="9142413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4089400" imgH="2120900" progId="Equation.2">
                  <p:embed/>
                </p:oleObj>
              </mc:Choice>
              <mc:Fallback>
                <p:oleObj name="Formel" r:id="rId4" imgW="4089400" imgH="212090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3225"/>
                        <a:ext cx="9142413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>
            <a:extLst>
              <a:ext uri="{FF2B5EF4-FFF2-40B4-BE49-F238E27FC236}">
                <a16:creationId xmlns:a16="http://schemas.microsoft.com/office/drawing/2014/main" id="{5AC8B30F-AA9B-4180-B6F8-2F68DD2098CC}"/>
              </a:ext>
            </a:extLst>
          </p:cNvPr>
          <p:cNvGraphicFramePr>
            <a:graphicFrameLocks/>
          </p:cNvGraphicFramePr>
          <p:nvPr/>
        </p:nvGraphicFramePr>
        <p:xfrm>
          <a:off x="1589088" y="0"/>
          <a:ext cx="596265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962394" imgH="3409864" progId="Equation.2">
                  <p:embed/>
                </p:oleObj>
              </mc:Choice>
              <mc:Fallback>
                <p:oleObj name="Formel" r:id="rId3" imgW="2962394" imgH="3409864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0"/>
                        <a:ext cx="596265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>
            <a:extLst>
              <a:ext uri="{FF2B5EF4-FFF2-40B4-BE49-F238E27FC236}">
                <a16:creationId xmlns:a16="http://schemas.microsoft.com/office/drawing/2014/main" id="{A125D913-E6D7-4A77-BDBE-2A57540BE940}"/>
              </a:ext>
            </a:extLst>
          </p:cNvPr>
          <p:cNvGraphicFramePr>
            <a:graphicFrameLocks/>
          </p:cNvGraphicFramePr>
          <p:nvPr/>
        </p:nvGraphicFramePr>
        <p:xfrm>
          <a:off x="2362200" y="1801813"/>
          <a:ext cx="6780213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311400" imgH="1701800" progId="Equation.2">
                  <p:embed/>
                </p:oleObj>
              </mc:Choice>
              <mc:Fallback>
                <p:oleObj name="Formel" r:id="rId3" imgW="2311400" imgH="170180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01813"/>
                        <a:ext cx="6780213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7016CF70-B31D-449E-84C7-F3A6939F986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hteck 22528">
            <a:extLst>
              <a:ext uri="{FF2B5EF4-FFF2-40B4-BE49-F238E27FC236}">
                <a16:creationId xmlns:a16="http://schemas.microsoft.com/office/drawing/2014/main" id="{6FFEA39B-E8CF-4DEE-AC42-E7F88F7F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139700"/>
            <a:ext cx="5283200" cy="1168400"/>
          </a:xfrm>
          <a:prstGeom prst="rect">
            <a:avLst/>
          </a:prstGeom>
          <a:pattFill prst="zigZag">
            <a:fgClr>
              <a:schemeClr val="bg1"/>
            </a:fgClr>
            <a:bgClr>
              <a:schemeClr val="folHlink"/>
            </a:bgClr>
          </a:pattFill>
          <a:ln w="1270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0288C30B-E8A4-40A6-8A3C-406B33B45F0F}"/>
              </a:ext>
            </a:extLst>
          </p:cNvPr>
          <p:cNvGraphicFramePr>
            <a:graphicFrameLocks/>
          </p:cNvGraphicFramePr>
          <p:nvPr/>
        </p:nvGraphicFramePr>
        <p:xfrm>
          <a:off x="2776538" y="219075"/>
          <a:ext cx="38528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980928" imgH="247736" progId="Equation.2">
                  <p:embed/>
                </p:oleObj>
              </mc:Choice>
              <mc:Fallback>
                <p:oleObj name="Formel" r:id="rId3" imgW="980928" imgH="247736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219075"/>
                        <a:ext cx="385286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hteck 22530">
            <a:extLst>
              <a:ext uri="{FF2B5EF4-FFF2-40B4-BE49-F238E27FC236}">
                <a16:creationId xmlns:a16="http://schemas.microsoft.com/office/drawing/2014/main" id="{4894EB45-A110-4A98-8983-5F173271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3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Toricelli (Ausfluß - Formel) h=const.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C002D87-142F-4B0A-827A-F2794BAA0C33}"/>
              </a:ext>
            </a:extLst>
          </p:cNvPr>
          <p:cNvGraphicFramePr>
            <a:graphicFrameLocks/>
          </p:cNvGraphicFramePr>
          <p:nvPr/>
        </p:nvGraphicFramePr>
        <p:xfrm>
          <a:off x="1290638" y="3983038"/>
          <a:ext cx="73199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2428748" imgH="400074" progId="Equation.2">
                  <p:embed/>
                </p:oleObj>
              </mc:Choice>
              <mc:Fallback>
                <p:oleObj name="Formel" r:id="rId5" imgW="2428748" imgH="400074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983038"/>
                        <a:ext cx="73199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chteck 24576">
            <a:extLst>
              <a:ext uri="{FF2B5EF4-FFF2-40B4-BE49-F238E27FC236}">
                <a16:creationId xmlns:a16="http://schemas.microsoft.com/office/drawing/2014/main" id="{C87E8047-9B16-4A9B-BAAF-C74631BA2C0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0"/>
            <a:ext cx="8147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hteck 25600">
            <a:extLst>
              <a:ext uri="{FF2B5EF4-FFF2-40B4-BE49-F238E27FC236}">
                <a16:creationId xmlns:a16="http://schemas.microsoft.com/office/drawing/2014/main" id="{56EF2AE6-4149-4D46-9DEC-9610AAB0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617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Beispiel :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Wasser t=90°C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de-DE" sz="2400" baseline="-2500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= 1,2 bar</a:t>
            </a:r>
          </a:p>
        </p:txBody>
      </p:sp>
      <p:sp>
        <p:nvSpPr>
          <p:cNvPr id="25602" name="Rechteck 25601">
            <a:extLst>
              <a:ext uri="{FF2B5EF4-FFF2-40B4-BE49-F238E27FC236}">
                <a16:creationId xmlns:a16="http://schemas.microsoft.com/office/drawing/2014/main" id="{31C7DB7E-2167-4D2B-B22D-4D5EF3C1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52600"/>
            <a:ext cx="472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9600">
                <a:latin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de-DE" altLang="de-DE" sz="8000">
                <a:latin typeface="Times New Roman" panose="02020603050405020304" pitchFamily="18" charset="0"/>
                <a:cs typeface="Arial" panose="020B0604020202020204" pitchFamily="34" charset="0"/>
              </a:rPr>
              <a:t>w=+</a:t>
            </a:r>
          </a:p>
        </p:txBody>
      </p:sp>
      <p:sp>
        <p:nvSpPr>
          <p:cNvPr id="25603" name="Gerade Verbindung 25602">
            <a:extLst>
              <a:ext uri="{FF2B5EF4-FFF2-40B4-BE49-F238E27FC236}">
                <a16:creationId xmlns:a16="http://schemas.microsoft.com/office/drawing/2014/main" id="{358A3F87-2333-4FAC-916F-24A060A160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1143000"/>
            <a:ext cx="609600" cy="6096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604" name="Rechteck 25603">
            <a:extLst>
              <a:ext uri="{FF2B5EF4-FFF2-40B4-BE49-F238E27FC236}">
                <a16:creationId xmlns:a16="http://schemas.microsoft.com/office/drawing/2014/main" id="{732852BF-F486-4BAB-ADE7-E1EEC5AB246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257550"/>
            <a:ext cx="41052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 autoUpdateAnimBg="0" rev="1"/>
      <p:bldP spid="256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rm 26624">
            <a:extLst>
              <a:ext uri="{FF2B5EF4-FFF2-40B4-BE49-F238E27FC236}">
                <a16:creationId xmlns:a16="http://schemas.microsoft.com/office/drawing/2014/main" id="{457865A6-CFAA-4FBA-A068-3CEE74F0C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algn="l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Kavitation</a:t>
            </a:r>
          </a:p>
        </p:txBody>
      </p:sp>
      <p:sp>
        <p:nvSpPr>
          <p:cNvPr id="26627" name="Rechteck 26625">
            <a:extLst>
              <a:ext uri="{FF2B5EF4-FFF2-40B4-BE49-F238E27FC236}">
                <a16:creationId xmlns:a16="http://schemas.microsoft.com/office/drawing/2014/main" id="{9F68E34F-230E-4738-8369-D2DF9368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57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Kollaps der Dampfbläschen an einer festen Wand !</a:t>
            </a:r>
          </a:p>
        </p:txBody>
      </p:sp>
      <p:sp>
        <p:nvSpPr>
          <p:cNvPr id="2" name="Ellipse 26626">
            <a:extLst>
              <a:ext uri="{FF2B5EF4-FFF2-40B4-BE49-F238E27FC236}">
                <a16:creationId xmlns:a16="http://schemas.microsoft.com/office/drawing/2014/main" id="{45B775D3-73CC-4A0B-B794-47A3A0B1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1242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0D5B1AB6-9F77-400C-9511-F2ACAF89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004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29" name="Ellipse 26628">
            <a:extLst>
              <a:ext uri="{FF2B5EF4-FFF2-40B4-BE49-F238E27FC236}">
                <a16:creationId xmlns:a16="http://schemas.microsoft.com/office/drawing/2014/main" id="{DD623636-9ED3-4BB9-9B9C-D03A5E77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242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0" name="Ellipse 26629">
            <a:extLst>
              <a:ext uri="{FF2B5EF4-FFF2-40B4-BE49-F238E27FC236}">
                <a16:creationId xmlns:a16="http://schemas.microsoft.com/office/drawing/2014/main" id="{309C1F68-D046-4F7E-BE3C-D0D716C4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1" name="Ellipse 26630">
            <a:extLst>
              <a:ext uri="{FF2B5EF4-FFF2-40B4-BE49-F238E27FC236}">
                <a16:creationId xmlns:a16="http://schemas.microsoft.com/office/drawing/2014/main" id="{4642756B-7FFC-45C1-BFFF-16F3E514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242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2" name="Ellipse 26631">
            <a:extLst>
              <a:ext uri="{FF2B5EF4-FFF2-40B4-BE49-F238E27FC236}">
                <a16:creationId xmlns:a16="http://schemas.microsoft.com/office/drawing/2014/main" id="{CDA510A5-6375-4C1A-9153-F3D8FC239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7897" name="Rechteck 26632">
            <a:extLst>
              <a:ext uri="{FF2B5EF4-FFF2-40B4-BE49-F238E27FC236}">
                <a16:creationId xmlns:a16="http://schemas.microsoft.com/office/drawing/2014/main" id="{BF3B7755-B29A-4C35-9F91-015084E22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67000"/>
            <a:ext cx="762000" cy="418941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4" name="Ellipse 26633">
            <a:extLst>
              <a:ext uri="{FF2B5EF4-FFF2-40B4-BE49-F238E27FC236}">
                <a16:creationId xmlns:a16="http://schemas.microsoft.com/office/drawing/2014/main" id="{EB8CD334-85F4-4DA5-904C-FE51BE3A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5" name="Ellipse 26634">
            <a:extLst>
              <a:ext uri="{FF2B5EF4-FFF2-40B4-BE49-F238E27FC236}">
                <a16:creationId xmlns:a16="http://schemas.microsoft.com/office/drawing/2014/main" id="{332B851C-3DDF-4082-85C6-0923A84E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2800"/>
            <a:ext cx="23622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6" name="Ellipse 26635">
            <a:extLst>
              <a:ext uri="{FF2B5EF4-FFF2-40B4-BE49-F238E27FC236}">
                <a16:creationId xmlns:a16="http://schemas.microsoft.com/office/drawing/2014/main" id="{5571CF5D-FDB2-4B36-980A-A6BAA6EE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2800"/>
            <a:ext cx="19050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6637" name="Ellipse 26636">
            <a:extLst>
              <a:ext uri="{FF2B5EF4-FFF2-40B4-BE49-F238E27FC236}">
                <a16:creationId xmlns:a16="http://schemas.microsoft.com/office/drawing/2014/main" id="{674627C9-4F97-4822-BDB7-1CF7D81A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143000" cy="2438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29426" name="Group 16">
            <a:extLst>
              <a:ext uri="{FF2B5EF4-FFF2-40B4-BE49-F238E27FC236}">
                <a16:creationId xmlns:a16="http://schemas.microsoft.com/office/drawing/2014/main" id="{E6D6E319-790F-429B-868B-FB8FD921B60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352800"/>
            <a:ext cx="534988" cy="2819400"/>
            <a:chOff x="1344" y="2112"/>
            <a:chExt cx="337" cy="1776"/>
          </a:xfrm>
        </p:grpSpPr>
        <p:sp>
          <p:nvSpPr>
            <p:cNvPr id="37904" name="Form 26637">
              <a:extLst>
                <a:ext uri="{FF2B5EF4-FFF2-40B4-BE49-F238E27FC236}">
                  <a16:creationId xmlns:a16="http://schemas.microsoft.com/office/drawing/2014/main" id="{EA200EDC-3EF5-49C3-AAA6-9F6EA824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12"/>
              <a:ext cx="337" cy="816"/>
            </a:xfrm>
            <a:custGeom>
              <a:avLst/>
              <a:gdLst>
                <a:gd name="T0" fmla="*/ 0 w 21664"/>
                <a:gd name="T1" fmla="*/ 0 h 21600"/>
                <a:gd name="T2" fmla="*/ 337 w 21664"/>
                <a:gd name="T3" fmla="*/ 816 h 21600"/>
                <a:gd name="T4" fmla="*/ 1 w 21664"/>
                <a:gd name="T5" fmla="*/ 816 h 21600"/>
                <a:gd name="T6" fmla="*/ 0 60000 65536"/>
                <a:gd name="T7" fmla="*/ 0 60000 65536"/>
                <a:gd name="T8" fmla="*/ 0 60000 65536"/>
                <a:gd name="T9" fmla="*/ 0 w 21664"/>
                <a:gd name="T10" fmla="*/ 0 h 21600"/>
                <a:gd name="T11" fmla="*/ 0 w 21664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rect">
                <a:fillToRect t="100000" r="100000"/>
              </a:path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7905" name="Form 26638">
              <a:extLst>
                <a:ext uri="{FF2B5EF4-FFF2-40B4-BE49-F238E27FC236}">
                  <a16:creationId xmlns:a16="http://schemas.microsoft.com/office/drawing/2014/main" id="{7ADA3666-DA4D-4ACF-855A-36D4533C8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928"/>
              <a:ext cx="336" cy="960"/>
            </a:xfrm>
            <a:custGeom>
              <a:avLst/>
              <a:gdLst>
                <a:gd name="T0" fmla="*/ 336 w 21600"/>
                <a:gd name="T1" fmla="*/ 0 h 21600"/>
                <a:gd name="T2" fmla="*/ 0 w 21600"/>
                <a:gd name="T3" fmla="*/ 96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rect">
                <a:fillToRect r="100000" b="100000"/>
              </a:path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6641" name="Rechteck 26640">
            <a:extLst>
              <a:ext uri="{FF2B5EF4-FFF2-40B4-BE49-F238E27FC236}">
                <a16:creationId xmlns:a16="http://schemas.microsoft.com/office/drawing/2014/main" id="{2842EBD2-46D7-4FBE-A210-B301ABE0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81400"/>
            <a:ext cx="3884613" cy="186213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Kollaps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100 - 200 m/s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max. gemessen 14000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Verklein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4" grpId="0" animBg="1"/>
      <p:bldP spid="26635" grpId="0" animBg="1"/>
      <p:bldP spid="26636" grpId="0" animBg="1"/>
      <p:bldP spid="26637" grpId="0" animBg="1"/>
      <p:bldP spid="2664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>
            <a:extLst>
              <a:ext uri="{FF2B5EF4-FFF2-40B4-BE49-F238E27FC236}">
                <a16:creationId xmlns:a16="http://schemas.microsoft.com/office/drawing/2014/main" id="{A6F3846F-3596-4D9A-A567-B6D01A6BA502}"/>
              </a:ext>
            </a:extLst>
          </p:cNvPr>
          <p:cNvGraphicFramePr>
            <a:graphicFrameLocks/>
          </p:cNvGraphicFramePr>
          <p:nvPr/>
        </p:nvGraphicFramePr>
        <p:xfrm>
          <a:off x="1490663" y="0"/>
          <a:ext cx="7196137" cy="682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2971429" imgH="2819048" progId="Word.Document.6">
                  <p:embed/>
                </p:oleObj>
              </mc:Choice>
              <mc:Fallback>
                <p:oleObj name="Dokument" r:id="rId2" imgW="2971429" imgH="2819048" progId="Word.Document.6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0"/>
                        <a:ext cx="7196137" cy="682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>
            <a:extLst>
              <a:ext uri="{FF2B5EF4-FFF2-40B4-BE49-F238E27FC236}">
                <a16:creationId xmlns:a16="http://schemas.microsoft.com/office/drawing/2014/main" id="{46F4FB62-5BAB-478C-9631-B4E6ECB45173}"/>
              </a:ext>
            </a:extLst>
          </p:cNvPr>
          <p:cNvGraphicFramePr>
            <a:graphicFrameLocks/>
          </p:cNvGraphicFramePr>
          <p:nvPr/>
        </p:nvGraphicFramePr>
        <p:xfrm>
          <a:off x="304800" y="-1588"/>
          <a:ext cx="8518525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3704762" imgH="2990476" progId="Word.Document.6">
                  <p:embed/>
                </p:oleObj>
              </mc:Choice>
              <mc:Fallback>
                <p:oleObj name="Dokument" r:id="rId3" imgW="3704762" imgH="2990476" progId="Word.Document.6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1588"/>
                        <a:ext cx="8518525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eck 30720">
            <a:extLst>
              <a:ext uri="{FF2B5EF4-FFF2-40B4-BE49-F238E27FC236}">
                <a16:creationId xmlns:a16="http://schemas.microsoft.com/office/drawing/2014/main" id="{C7DADFA3-19CA-4962-8D0D-FFFBBF98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586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Dampfbläschen erleiden einen Kollaps und implodieren !</a:t>
            </a:r>
          </a:p>
        </p:txBody>
      </p:sp>
      <p:pic>
        <p:nvPicPr>
          <p:cNvPr id="2" name="Rechteck 30721">
            <a:extLst>
              <a:ext uri="{FF2B5EF4-FFF2-40B4-BE49-F238E27FC236}">
                <a16:creationId xmlns:a16="http://schemas.microsoft.com/office/drawing/2014/main" id="{6A49C68A-B9E1-44A2-A91A-CD4444DD618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1191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hteck 30722">
            <a:extLst>
              <a:ext uri="{FF2B5EF4-FFF2-40B4-BE49-F238E27FC236}">
                <a16:creationId xmlns:a16="http://schemas.microsoft.com/office/drawing/2014/main" id="{3F201051-A097-4F92-920D-F8277437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15 m/s</a:t>
            </a:r>
          </a:p>
        </p:txBody>
      </p:sp>
      <p:grpSp>
        <p:nvGrpSpPr>
          <p:cNvPr id="10697" name="Group 7">
            <a:extLst>
              <a:ext uri="{FF2B5EF4-FFF2-40B4-BE49-F238E27FC236}">
                <a16:creationId xmlns:a16="http://schemas.microsoft.com/office/drawing/2014/main" id="{C6A7E656-F8BD-430B-9B65-8AB19C2D44B5}"/>
              </a:ext>
            </a:extLst>
          </p:cNvPr>
          <p:cNvGrpSpPr>
            <a:grpSpLocks/>
          </p:cNvGrpSpPr>
          <p:nvPr/>
        </p:nvGrpSpPr>
        <p:grpSpPr bwMode="auto">
          <a:xfrm>
            <a:off x="5416550" y="4121150"/>
            <a:ext cx="444500" cy="520700"/>
            <a:chOff x="3412" y="2596"/>
            <a:chExt cx="280" cy="328"/>
          </a:xfrm>
        </p:grpSpPr>
        <p:sp>
          <p:nvSpPr>
            <p:cNvPr id="38917" name="Ellipse 30723">
              <a:extLst>
                <a:ext uri="{FF2B5EF4-FFF2-40B4-BE49-F238E27FC236}">
                  <a16:creationId xmlns:a16="http://schemas.microsoft.com/office/drawing/2014/main" id="{D3A967C6-DE08-4C91-9676-611C1B04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8918" name="Form 30724">
              <a:extLst>
                <a:ext uri="{FF2B5EF4-FFF2-40B4-BE49-F238E27FC236}">
                  <a16:creationId xmlns:a16="http://schemas.microsoft.com/office/drawing/2014/main" id="{B64F0BF3-ECF7-42BD-9CEB-8D78E055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64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193 w 21712"/>
                <a:gd name="T3" fmla="*/ 240 h 21600"/>
                <a:gd name="T4" fmla="*/ 1 w 21712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0 w 21712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8919" name="Ellipse 30725">
              <a:extLst>
                <a:ext uri="{FF2B5EF4-FFF2-40B4-BE49-F238E27FC236}">
                  <a16:creationId xmlns:a16="http://schemas.microsoft.com/office/drawing/2014/main" id="{030D793A-91D9-49CF-98EF-B9CCCFEA2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884"/>
              <a:ext cx="40" cy="4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Fr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>
            <a:extLst>
              <a:ext uri="{FF2B5EF4-FFF2-40B4-BE49-F238E27FC236}">
                <a16:creationId xmlns:a16="http://schemas.microsoft.com/office/drawing/2014/main" id="{73F1715C-02C7-4E58-A6FE-AEE53E200A5E}"/>
              </a:ext>
            </a:extLst>
          </p:cNvPr>
          <p:cNvGraphicFramePr>
            <a:graphicFrameLocks/>
          </p:cNvGraphicFramePr>
          <p:nvPr/>
        </p:nvGraphicFramePr>
        <p:xfrm>
          <a:off x="0" y="1617663"/>
          <a:ext cx="9142413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4" imgW="4247619" imgH="2438095" progId="Word.Document.6">
                  <p:embed/>
                </p:oleObj>
              </mc:Choice>
              <mc:Fallback>
                <p:oleObj name="Dokument" r:id="rId4" imgW="4247619" imgH="2438095" progId="Word.Document.6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663"/>
                        <a:ext cx="9142413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hteck 31745">
            <a:extLst>
              <a:ext uri="{FF2B5EF4-FFF2-40B4-BE49-F238E27FC236}">
                <a16:creationId xmlns:a16="http://schemas.microsoft.com/office/drawing/2014/main" id="{42970E97-738F-4B9C-B831-1A07C1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zerschlissen, wegen den Dampfbläschen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hteck 32768">
            <a:extLst>
              <a:ext uri="{FF2B5EF4-FFF2-40B4-BE49-F238E27FC236}">
                <a16:creationId xmlns:a16="http://schemas.microsoft.com/office/drawing/2014/main" id="{8DF4A613-F400-48D6-9E8C-8D2AAF7760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4C3B900B-3948-4B99-8DD7-4B5D38FCD0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225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F8D674F8-AC09-4A21-A457-3FB5444288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echteck 34816">
            <a:extLst>
              <a:ext uri="{FF2B5EF4-FFF2-40B4-BE49-F238E27FC236}">
                <a16:creationId xmlns:a16="http://schemas.microsoft.com/office/drawing/2014/main" id="{32DDC637-6D5F-4BE4-9659-9D8D273B25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424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C864ADE7-F54A-4828-870D-C8165FA2A2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37915647-A9DC-4D63-A594-EF509839583A}"/>
              </a:ext>
            </a:extLst>
          </p:cNvPr>
          <p:cNvGraphicFramePr>
            <a:graphicFrameLocks/>
          </p:cNvGraphicFramePr>
          <p:nvPr/>
        </p:nvGraphicFramePr>
        <p:xfrm>
          <a:off x="1925638" y="3246438"/>
          <a:ext cx="6989762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320227" imgH="660113" progId="Equation.2">
                  <p:embed/>
                </p:oleObj>
              </mc:Choice>
              <mc:Fallback>
                <p:oleObj name="Formel" r:id="rId5" imgW="1320227" imgH="660113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246438"/>
                        <a:ext cx="6989762" cy="346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Rechteck 36864">
            <a:extLst>
              <a:ext uri="{FF2B5EF4-FFF2-40B4-BE49-F238E27FC236}">
                <a16:creationId xmlns:a16="http://schemas.microsoft.com/office/drawing/2014/main" id="{FC782E27-886E-4924-BF12-5E266F452B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899318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hteck 37888">
            <a:extLst>
              <a:ext uri="{FF2B5EF4-FFF2-40B4-BE49-F238E27FC236}">
                <a16:creationId xmlns:a16="http://schemas.microsoft.com/office/drawing/2014/main" id="{89142F0B-CDF2-435C-B317-9679D0ADC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4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1 --&gt; 3 		</a:t>
            </a: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7AB2A5F9-F1B9-493D-9C5F-0CA67636046B}"/>
              </a:ext>
            </a:extLst>
          </p:cNvPr>
          <p:cNvGraphicFramePr>
            <a:graphicFrameLocks/>
          </p:cNvGraphicFramePr>
          <p:nvPr/>
        </p:nvGraphicFramePr>
        <p:xfrm>
          <a:off x="3810000" y="0"/>
          <a:ext cx="4922838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47960" imgH="2571632" progId="Equation.2">
                  <p:embed/>
                </p:oleObj>
              </mc:Choice>
              <mc:Fallback>
                <p:oleObj name="Formel" r:id="rId4" imgW="1847960" imgH="2571632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0"/>
                        <a:ext cx="4922838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3" name="Group 3">
            <a:extLst>
              <a:ext uri="{FF2B5EF4-FFF2-40B4-BE49-F238E27FC236}">
                <a16:creationId xmlns:a16="http://schemas.microsoft.com/office/drawing/2014/main" id="{48AEF03B-E79A-4281-B138-167BCE5FDBD8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01700"/>
            <a:ext cx="3454400" cy="1397000"/>
            <a:chOff x="1192" y="568"/>
            <a:chExt cx="2176" cy="880"/>
          </a:xfrm>
        </p:grpSpPr>
        <p:sp>
          <p:nvSpPr>
            <p:cNvPr id="14341" name="Rechteck 38912">
              <a:extLst>
                <a:ext uri="{FF2B5EF4-FFF2-40B4-BE49-F238E27FC236}">
                  <a16:creationId xmlns:a16="http://schemas.microsoft.com/office/drawing/2014/main" id="{BB5B0E6F-3646-4FD3-B898-C604EE098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568"/>
              <a:ext cx="2176" cy="880"/>
            </a:xfrm>
            <a:prstGeom prst="rect">
              <a:avLst/>
            </a:prstGeom>
            <a:solidFill>
              <a:schemeClr val="folHlink"/>
            </a:solidFill>
            <a:ln w="1270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graphicFrame>
          <p:nvGraphicFramePr>
            <p:cNvPr id="38918" name="Object 2">
              <a:extLst>
                <a:ext uri="{FF2B5EF4-FFF2-40B4-BE49-F238E27FC236}">
                  <a16:creationId xmlns:a16="http://schemas.microsoft.com/office/drawing/2014/main" id="{85CF8E93-3378-46EB-9BAA-37046826800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61" y="627"/>
            <a:ext cx="1903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" imgW="990733" imgH="380843" progId="Equation.2">
                    <p:embed/>
                  </p:oleObj>
                </mc:Choice>
                <mc:Fallback>
                  <p:oleObj name="Formel" r:id="rId4" imgW="990733" imgH="380843" progId="Equation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1" y="627"/>
                          <a:ext cx="1903" cy="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AD8794C-2786-4F09-B3E3-2B0A11B96D3F}"/>
              </a:ext>
            </a:extLst>
          </p:cNvPr>
          <p:cNvGraphicFramePr>
            <a:graphicFrameLocks/>
          </p:cNvGraphicFramePr>
          <p:nvPr/>
        </p:nvGraphicFramePr>
        <p:xfrm>
          <a:off x="2249488" y="2820988"/>
          <a:ext cx="3770312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733689" imgH="1200221" progId="Equation.2">
                  <p:embed/>
                </p:oleObj>
              </mc:Choice>
              <mc:Fallback>
                <p:oleObj name="Formel" r:id="rId6" imgW="1733689" imgH="1200221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2820988"/>
                        <a:ext cx="3770312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hteck 38916">
            <a:extLst>
              <a:ext uri="{FF2B5EF4-FFF2-40B4-BE49-F238E27FC236}">
                <a16:creationId xmlns:a16="http://schemas.microsoft.com/office/drawing/2014/main" id="{DB5B01BB-4A58-4632-BF78-30F96778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38800"/>
            <a:ext cx="61722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( p</a:t>
            </a:r>
            <a:r>
              <a:rPr lang="de-DE" altLang="de-DE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= als Überdruck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Rechteck 39936">
            <a:extLst>
              <a:ext uri="{FF2B5EF4-FFF2-40B4-BE49-F238E27FC236}">
                <a16:creationId xmlns:a16="http://schemas.microsoft.com/office/drawing/2014/main" id="{8136FE41-5420-4B7B-B33F-22920704D9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13"/>
            <a:ext cx="65627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820DB08A-5FDF-40B4-8957-297856581C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988"/>
            <a:ext cx="7189788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Rechteck 41984">
            <a:extLst>
              <a:ext uri="{FF2B5EF4-FFF2-40B4-BE49-F238E27FC236}">
                <a16:creationId xmlns:a16="http://schemas.microsoft.com/office/drawing/2014/main" id="{8353D5FC-CED0-47E3-BB74-4614F10235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2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Rechteck 43008">
            <a:extLst>
              <a:ext uri="{FF2B5EF4-FFF2-40B4-BE49-F238E27FC236}">
                <a16:creationId xmlns:a16="http://schemas.microsoft.com/office/drawing/2014/main" id="{FE0DB402-55E5-488E-9DBB-B05D9F0CD18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241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hteck 44032">
            <a:extLst>
              <a:ext uri="{FF2B5EF4-FFF2-40B4-BE49-F238E27FC236}">
                <a16:creationId xmlns:a16="http://schemas.microsoft.com/office/drawing/2014/main" id="{E408601C-8B19-475E-9B36-E1D5A969F7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2413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15F0CAF4-40AD-4F90-AD36-B6003EEF51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hteck 45056">
            <a:extLst>
              <a:ext uri="{FF2B5EF4-FFF2-40B4-BE49-F238E27FC236}">
                <a16:creationId xmlns:a16="http://schemas.microsoft.com/office/drawing/2014/main" id="{7E4913F7-940B-4775-8BD0-1BFF444B89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914241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Rechteck 46080">
            <a:extLst>
              <a:ext uri="{FF2B5EF4-FFF2-40B4-BE49-F238E27FC236}">
                <a16:creationId xmlns:a16="http://schemas.microsoft.com/office/drawing/2014/main" id="{FE746581-9EDC-4111-BE60-6D562ED16EC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9142413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Rechteck 48128">
            <a:extLst>
              <a:ext uri="{FF2B5EF4-FFF2-40B4-BE49-F238E27FC236}">
                <a16:creationId xmlns:a16="http://schemas.microsoft.com/office/drawing/2014/main" id="{82DA9390-96C6-49E4-BDBF-358BB93D2A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6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Rechteck 49152">
            <a:extLst>
              <a:ext uri="{FF2B5EF4-FFF2-40B4-BE49-F238E27FC236}">
                <a16:creationId xmlns:a16="http://schemas.microsoft.com/office/drawing/2014/main" id="{119AA9E1-08D2-4851-9CD9-CB453DF07A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275"/>
            <a:ext cx="9142413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Rechteck 50176">
            <a:extLst>
              <a:ext uri="{FF2B5EF4-FFF2-40B4-BE49-F238E27FC236}">
                <a16:creationId xmlns:a16="http://schemas.microsoft.com/office/drawing/2014/main" id="{68958C5F-7E77-4EB7-9D16-87C9C2B1C5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9142413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Rechteck 51200">
            <a:extLst>
              <a:ext uri="{FF2B5EF4-FFF2-40B4-BE49-F238E27FC236}">
                <a16:creationId xmlns:a16="http://schemas.microsoft.com/office/drawing/2014/main" id="{1AA2050C-D001-48B3-AF62-C4AB6C18BE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2413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rm 52224">
            <a:extLst>
              <a:ext uri="{FF2B5EF4-FFF2-40B4-BE49-F238E27FC236}">
                <a16:creationId xmlns:a16="http://schemas.microsoft.com/office/drawing/2014/main" id="{5C47F678-BAC7-4230-8B8F-4995AD02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algn="l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Ausfluß aus einem Hochbehälter</a:t>
            </a:r>
          </a:p>
        </p:txBody>
      </p:sp>
      <p:grpSp>
        <p:nvGrpSpPr>
          <p:cNvPr id="11408" name="Group 4">
            <a:extLst>
              <a:ext uri="{FF2B5EF4-FFF2-40B4-BE49-F238E27FC236}">
                <a16:creationId xmlns:a16="http://schemas.microsoft.com/office/drawing/2014/main" id="{ADEBF3E7-C1D0-4A5F-A1FB-E7551ACE8AF8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1987550"/>
            <a:ext cx="7416800" cy="1758950"/>
            <a:chOff x="808" y="1252"/>
            <a:chExt cx="4672" cy="1108"/>
          </a:xfrm>
        </p:grpSpPr>
        <p:sp>
          <p:nvSpPr>
            <p:cNvPr id="16389" name="Rechteck 52225">
              <a:extLst>
                <a:ext uri="{FF2B5EF4-FFF2-40B4-BE49-F238E27FC236}">
                  <a16:creationId xmlns:a16="http://schemas.microsoft.com/office/drawing/2014/main" id="{4AAD4D4E-52B2-4E3E-B863-07B92D3F2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" y="1336"/>
              <a:ext cx="4672" cy="1024"/>
            </a:xfrm>
            <a:prstGeom prst="rect">
              <a:avLst/>
            </a:prstGeom>
            <a:solidFill>
              <a:schemeClr val="hlink"/>
            </a:solidFill>
            <a:ln w="1270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graphicFrame>
          <p:nvGraphicFramePr>
            <p:cNvPr id="52230" name="Object 3">
              <a:extLst>
                <a:ext uri="{FF2B5EF4-FFF2-40B4-BE49-F238E27FC236}">
                  <a16:creationId xmlns:a16="http://schemas.microsoft.com/office/drawing/2014/main" id="{BBDB6CA3-77EC-4E42-9FF9-52BF4F86975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64" y="1252"/>
            <a:ext cx="4559" cy="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714455" imgH="380843" progId="Equation.2">
                    <p:embed/>
                  </p:oleObj>
                </mc:Choice>
                <mc:Fallback>
                  <p:oleObj name="Formel" r:id="rId3" imgW="1714455" imgH="380843" progId="Equation.2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252"/>
                          <a:ext cx="4559" cy="10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28" name="Object 5">
            <a:extLst>
              <a:ext uri="{FF2B5EF4-FFF2-40B4-BE49-F238E27FC236}">
                <a16:creationId xmlns:a16="http://schemas.microsoft.com/office/drawing/2014/main" id="{2C937F7E-8606-4E2E-BAA1-D3A0C61D329B}"/>
              </a:ext>
            </a:extLst>
          </p:cNvPr>
          <p:cNvGraphicFramePr>
            <a:graphicFrameLocks/>
          </p:cNvGraphicFramePr>
          <p:nvPr/>
        </p:nvGraphicFramePr>
        <p:xfrm>
          <a:off x="1417638" y="4630738"/>
          <a:ext cx="74961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2336800" imgH="482600" progId="Equation.2">
                  <p:embed/>
                </p:oleObj>
              </mc:Choice>
              <mc:Fallback>
                <p:oleObj name="Formel" r:id="rId5" imgW="2336800" imgH="4826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630738"/>
                        <a:ext cx="74961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Rechteck 53248">
            <a:extLst>
              <a:ext uri="{FF2B5EF4-FFF2-40B4-BE49-F238E27FC236}">
                <a16:creationId xmlns:a16="http://schemas.microsoft.com/office/drawing/2014/main" id="{C8DADBD6-5A7B-4320-8803-2447A99BC7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2413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8" name="Group 6">
            <a:extLst>
              <a:ext uri="{FF2B5EF4-FFF2-40B4-BE49-F238E27FC236}">
                <a16:creationId xmlns:a16="http://schemas.microsoft.com/office/drawing/2014/main" id="{3D2DE2FF-FE0A-430F-B7CE-8C143A6756CD}"/>
              </a:ext>
            </a:extLst>
          </p:cNvPr>
          <p:cNvGrpSpPr>
            <a:grpSpLocks/>
          </p:cNvGrpSpPr>
          <p:nvPr/>
        </p:nvGrpSpPr>
        <p:grpSpPr bwMode="auto">
          <a:xfrm>
            <a:off x="2749550" y="228600"/>
            <a:ext cx="3111500" cy="1136650"/>
            <a:chOff x="1732" y="144"/>
            <a:chExt cx="1960" cy="716"/>
          </a:xfrm>
        </p:grpSpPr>
        <p:sp>
          <p:nvSpPr>
            <p:cNvPr id="17411" name="Rechteck 54272">
              <a:extLst>
                <a:ext uri="{FF2B5EF4-FFF2-40B4-BE49-F238E27FC236}">
                  <a16:creationId xmlns:a16="http://schemas.microsoft.com/office/drawing/2014/main" id="{8C699872-1730-43B4-AC9E-974FE2695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484"/>
              <a:ext cx="712" cy="37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7412" name="Rechteck 54273">
              <a:extLst>
                <a:ext uri="{FF2B5EF4-FFF2-40B4-BE49-F238E27FC236}">
                  <a16:creationId xmlns:a16="http://schemas.microsoft.com/office/drawing/2014/main" id="{7175F25C-876D-4224-9B7B-3FDFD0304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484"/>
              <a:ext cx="712" cy="37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54278" name="Gerade Verbindung 54274">
              <a:extLst>
                <a:ext uri="{FF2B5EF4-FFF2-40B4-BE49-F238E27FC236}">
                  <a16:creationId xmlns:a16="http://schemas.microsoft.com/office/drawing/2014/main" id="{5D4940AA-525D-4272-B7C0-CAFE79702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80"/>
              <a:ext cx="576" cy="0"/>
            </a:xfrm>
            <a:prstGeom prst="line">
              <a:avLst/>
            </a:prstGeom>
            <a:noFill/>
            <a:ln w="12700" algn="ctr">
              <a:solidFill>
                <a:srgbClr val="FF66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Gerade Verbindung 54275">
              <a:extLst>
                <a:ext uri="{FF2B5EF4-FFF2-40B4-BE49-F238E27FC236}">
                  <a16:creationId xmlns:a16="http://schemas.microsoft.com/office/drawing/2014/main" id="{339A8A5B-6833-4034-A8A6-0557C60C6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480"/>
              <a:ext cx="0" cy="192"/>
            </a:xfrm>
            <a:prstGeom prst="line">
              <a:avLst/>
            </a:prstGeom>
            <a:noFill/>
            <a:ln w="12700" algn="ctr">
              <a:solidFill>
                <a:srgbClr val="FF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77" name="Rechteck 54276">
              <a:extLst>
                <a:ext uri="{FF2B5EF4-FFF2-40B4-BE49-F238E27FC236}">
                  <a16:creationId xmlns:a16="http://schemas.microsoft.com/office/drawing/2014/main" id="{0044F5F3-64B8-41E3-9CED-329AF0477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4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de-DE">
                  <a:solidFill>
                    <a:srgbClr val="FF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w</a:t>
              </a:r>
              <a:r>
                <a:rPr lang="de-DE" altLang="de-DE" baseline="-25000">
                  <a:solidFill>
                    <a:srgbClr val="FF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44B056EB-4852-48A9-8C26-78A6B158BF97}"/>
              </a:ext>
            </a:extLst>
          </p:cNvPr>
          <p:cNvGraphicFramePr>
            <a:graphicFrameLocks/>
          </p:cNvGraphicFramePr>
          <p:nvPr/>
        </p:nvGraphicFramePr>
        <p:xfrm>
          <a:off x="1824038" y="1938338"/>
          <a:ext cx="617696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200400" imgH="2514600" progId="Equation.2">
                  <p:embed/>
                </p:oleObj>
              </mc:Choice>
              <mc:Fallback>
                <p:oleObj name="Formel" r:id="rId4" imgW="3200400" imgH="251460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938338"/>
                        <a:ext cx="6176962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8" name="Group 3">
            <a:extLst>
              <a:ext uri="{FF2B5EF4-FFF2-40B4-BE49-F238E27FC236}">
                <a16:creationId xmlns:a16="http://schemas.microsoft.com/office/drawing/2014/main" id="{127D6917-7B3E-4735-A907-6545866A9BD1}"/>
              </a:ext>
            </a:extLst>
          </p:cNvPr>
          <p:cNvGrpSpPr>
            <a:grpSpLocks/>
          </p:cNvGrpSpPr>
          <p:nvPr/>
        </p:nvGrpSpPr>
        <p:grpSpPr bwMode="auto">
          <a:xfrm>
            <a:off x="1727200" y="1879600"/>
            <a:ext cx="5765800" cy="1574800"/>
            <a:chOff x="1088" y="1184"/>
            <a:chExt cx="3632" cy="992"/>
          </a:xfrm>
        </p:grpSpPr>
        <p:sp>
          <p:nvSpPr>
            <p:cNvPr id="18436" name="Rechteck 55296">
              <a:extLst>
                <a:ext uri="{FF2B5EF4-FFF2-40B4-BE49-F238E27FC236}">
                  <a16:creationId xmlns:a16="http://schemas.microsoft.com/office/drawing/2014/main" id="{878BA1B0-AF1C-4C47-A361-C1D6A6BE0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1184"/>
              <a:ext cx="3632" cy="992"/>
            </a:xfrm>
            <a:prstGeom prst="rect">
              <a:avLst/>
            </a:prstGeom>
            <a:solidFill>
              <a:schemeClr val="hlink"/>
            </a:solidFill>
            <a:ln w="1016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graphicFrame>
          <p:nvGraphicFramePr>
            <p:cNvPr id="55301" name="Object 2">
              <a:extLst>
                <a:ext uri="{FF2B5EF4-FFF2-40B4-BE49-F238E27FC236}">
                  <a16:creationId xmlns:a16="http://schemas.microsoft.com/office/drawing/2014/main" id="{2B57E114-543F-4C22-9DD0-C71B593234C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89" y="1409"/>
            <a:ext cx="3270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219277" imgH="190421" progId="Equation.2">
                    <p:embed/>
                  </p:oleObj>
                </mc:Choice>
                <mc:Fallback>
                  <p:oleObj name="Formel" r:id="rId3" imgW="1219277" imgH="190421" progId="Equation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409"/>
                          <a:ext cx="3270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FC03B070-B064-4F52-A129-771353CF61E3}"/>
              </a:ext>
            </a:extLst>
          </p:cNvPr>
          <p:cNvGraphicFramePr>
            <a:graphicFrameLocks/>
          </p:cNvGraphicFramePr>
          <p:nvPr/>
        </p:nvGraphicFramePr>
        <p:xfrm>
          <a:off x="2478088" y="3970338"/>
          <a:ext cx="483711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282700" imgH="431800" progId="Equation.2">
                  <p:embed/>
                </p:oleObj>
              </mc:Choice>
              <mc:Fallback>
                <p:oleObj name="Formel" r:id="rId5" imgW="1282700" imgH="4318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3970338"/>
                        <a:ext cx="4837112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86AC9846-F1FF-41F6-9AF3-533F7D6A20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61674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rm 8192">
            <a:extLst>
              <a:ext uri="{FF2B5EF4-FFF2-40B4-BE49-F238E27FC236}">
                <a16:creationId xmlns:a16="http://schemas.microsoft.com/office/drawing/2014/main" id="{A7016962-B181-445D-90CF-88A23DFB3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algn="l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Messung der Strömungsgeschwindigkeit : w</a:t>
            </a:r>
          </a:p>
        </p:txBody>
      </p:sp>
      <p:grpSp>
        <p:nvGrpSpPr>
          <p:cNvPr id="3293" name="Group 6">
            <a:extLst>
              <a:ext uri="{FF2B5EF4-FFF2-40B4-BE49-F238E27FC236}">
                <a16:creationId xmlns:a16="http://schemas.microsoft.com/office/drawing/2014/main" id="{0EF352A3-D13C-4EB7-B9E8-A84911626644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2895600"/>
            <a:ext cx="6775450" cy="1371600"/>
            <a:chOff x="1492" y="1824"/>
            <a:chExt cx="4268" cy="864"/>
          </a:xfrm>
        </p:grpSpPr>
        <p:sp>
          <p:nvSpPr>
            <p:cNvPr id="8194" name="Rechteck 8193">
              <a:extLst>
                <a:ext uri="{FF2B5EF4-FFF2-40B4-BE49-F238E27FC236}">
                  <a16:creationId xmlns:a16="http://schemas.microsoft.com/office/drawing/2014/main" id="{A05F46BF-50E1-4920-800F-15095040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824"/>
              <a:ext cx="3792" cy="864"/>
            </a:xfrm>
            <a:prstGeom prst="rect">
              <a:avLst/>
            </a:prstGeom>
            <a:gradFill rotWithShape="0">
              <a:gsLst>
                <a:gs pos="0">
                  <a:srgbClr val="B2B200"/>
                </a:gs>
                <a:gs pos="50000">
                  <a:schemeClr val="tx2"/>
                </a:gs>
                <a:gs pos="100000">
                  <a:srgbClr val="B2B200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6646" name="Ellipse 8194">
              <a:extLst>
                <a:ext uri="{FF2B5EF4-FFF2-40B4-BE49-F238E27FC236}">
                  <a16:creationId xmlns:a16="http://schemas.microsoft.com/office/drawing/2014/main" id="{4ACD4E95-064B-4D69-A987-40BFDF97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1828"/>
              <a:ext cx="328" cy="856"/>
            </a:xfrm>
            <a:prstGeom prst="ellipse">
              <a:avLst/>
            </a:prstGeom>
            <a:solidFill>
              <a:schemeClr val="tx2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6" name="Form 8195">
              <a:extLst>
                <a:ext uri="{FF2B5EF4-FFF2-40B4-BE49-F238E27FC236}">
                  <a16:creationId xmlns:a16="http://schemas.microsoft.com/office/drawing/2014/main" id="{DAE204D3-66A0-4DCA-80A4-B108718F7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825"/>
              <a:ext cx="336" cy="480"/>
            </a:xfrm>
            <a:custGeom>
              <a:avLst/>
              <a:gdLst>
                <a:gd name="T0" fmla="*/ 0 w 21664"/>
                <a:gd name="T1" fmla="*/ 0 h 21600"/>
                <a:gd name="T2" fmla="*/ 336 w 21664"/>
                <a:gd name="T3" fmla="*/ 480 h 21600"/>
                <a:gd name="T4" fmla="*/ 1 w 21664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64"/>
                <a:gd name="T10" fmla="*/ 0 h 21600"/>
                <a:gd name="T11" fmla="*/ 0 w 21664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B2B200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7" name="Form 8196">
              <a:extLst>
                <a:ext uri="{FF2B5EF4-FFF2-40B4-BE49-F238E27FC236}">
                  <a16:creationId xmlns:a16="http://schemas.microsoft.com/office/drawing/2014/main" id="{0AFB37EE-4884-45DF-8ED8-61315709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2256"/>
              <a:ext cx="335" cy="432"/>
            </a:xfrm>
            <a:custGeom>
              <a:avLst/>
              <a:gdLst>
                <a:gd name="T0" fmla="*/ 335 w 21600"/>
                <a:gd name="T1" fmla="*/ 0 h 21600"/>
                <a:gd name="T2" fmla="*/ 0 w 21600"/>
                <a:gd name="T3" fmla="*/ 43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B2B200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8199" name="Gerade Verbindung 8198">
            <a:extLst>
              <a:ext uri="{FF2B5EF4-FFF2-40B4-BE49-F238E27FC236}">
                <a16:creationId xmlns:a16="http://schemas.microsoft.com/office/drawing/2014/main" id="{ABB569E2-FEF4-4AB8-B230-2E60ABBD4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05200"/>
            <a:ext cx="1219200" cy="0"/>
          </a:xfrm>
          <a:prstGeom prst="line">
            <a:avLst/>
          </a:prstGeom>
          <a:noFill/>
          <a:ln w="76200" algn="ctr">
            <a:solidFill>
              <a:schemeClr val="fol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Gerade Verbindung 8199">
            <a:extLst>
              <a:ext uri="{FF2B5EF4-FFF2-40B4-BE49-F238E27FC236}">
                <a16:creationId xmlns:a16="http://schemas.microsoft.com/office/drawing/2014/main" id="{F63BBB1D-DBA8-418C-80E0-F67AAD4DC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81400"/>
            <a:ext cx="62468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Gerade Verbindung 8200">
            <a:extLst>
              <a:ext uri="{FF2B5EF4-FFF2-40B4-BE49-F238E27FC236}">
                <a16:creationId xmlns:a16="http://schemas.microsoft.com/office/drawing/2014/main" id="{A3557D91-9C6D-4C8F-A472-9EB2B46AD7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371600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Rechteck 8201">
            <a:extLst>
              <a:ext uri="{FF2B5EF4-FFF2-40B4-BE49-F238E27FC236}">
                <a16:creationId xmlns:a16="http://schemas.microsoft.com/office/drawing/2014/main" id="{8282D0F5-2D5B-4C4C-9D35-5AF6342E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95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203" name="Rechteck 8202">
            <a:extLst>
              <a:ext uri="{FF2B5EF4-FFF2-40B4-BE49-F238E27FC236}">
                <a16:creationId xmlns:a16="http://schemas.microsoft.com/office/drawing/2014/main" id="{23594F23-30B3-4B76-9845-DBBB702E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00400"/>
            <a:ext cx="4267200" cy="70167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de-DE" altLang="de-DE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w     p</a:t>
            </a:r>
          </a:p>
        </p:txBody>
      </p:sp>
      <p:sp>
        <p:nvSpPr>
          <p:cNvPr id="8204" name="Rechteck 8203">
            <a:extLst>
              <a:ext uri="{FF2B5EF4-FFF2-40B4-BE49-F238E27FC236}">
                <a16:creationId xmlns:a16="http://schemas.microsoft.com/office/drawing/2014/main" id="{2C9D486C-943E-40FC-8DA4-8724273B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196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 + </a:t>
            </a: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r </a:t>
            </a: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g * d / 2</a:t>
            </a:r>
          </a:p>
        </p:txBody>
      </p:sp>
      <p:grpSp>
        <p:nvGrpSpPr>
          <p:cNvPr id="11643" name="Group 21">
            <a:extLst>
              <a:ext uri="{FF2B5EF4-FFF2-40B4-BE49-F238E27FC236}">
                <a16:creationId xmlns:a16="http://schemas.microsoft.com/office/drawing/2014/main" id="{85AF183C-003F-4431-A846-41FFA16809D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14800"/>
            <a:ext cx="2362200" cy="1219200"/>
            <a:chOff x="2640" y="2592"/>
            <a:chExt cx="1488" cy="768"/>
          </a:xfrm>
        </p:grpSpPr>
        <p:sp>
          <p:nvSpPr>
            <p:cNvPr id="8206" name="Gerade Verbindung 8204">
              <a:extLst>
                <a:ext uri="{FF2B5EF4-FFF2-40B4-BE49-F238E27FC236}">
                  <a16:creationId xmlns:a16="http://schemas.microsoft.com/office/drawing/2014/main" id="{8BF9B762-3849-4645-A729-3C0902F05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92"/>
              <a:ext cx="0" cy="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Gerade Verbindung 8205">
              <a:extLst>
                <a:ext uri="{FF2B5EF4-FFF2-40B4-BE49-F238E27FC236}">
                  <a16:creationId xmlns:a16="http://schemas.microsoft.com/office/drawing/2014/main" id="{110B9679-DB8A-4F6D-9294-3FBC18342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592"/>
              <a:ext cx="0" cy="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Form 8206">
              <a:extLst>
                <a:ext uri="{FF2B5EF4-FFF2-40B4-BE49-F238E27FC236}">
                  <a16:creationId xmlns:a16="http://schemas.microsoft.com/office/drawing/2014/main" id="{435D2072-BB60-42F4-B3DA-140F095AE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784"/>
              <a:ext cx="624" cy="432"/>
            </a:xfrm>
            <a:custGeom>
              <a:avLst/>
              <a:gdLst>
                <a:gd name="T0" fmla="*/ 624 w 21600"/>
                <a:gd name="T1" fmla="*/ 432 h 21600"/>
                <a:gd name="T2" fmla="*/ 0 w 21600"/>
                <a:gd name="T3" fmla="*/ 0 h 21600"/>
                <a:gd name="T4" fmla="*/ 62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6640" name="Form 8207">
              <a:extLst>
                <a:ext uri="{FF2B5EF4-FFF2-40B4-BE49-F238E27FC236}">
                  <a16:creationId xmlns:a16="http://schemas.microsoft.com/office/drawing/2014/main" id="{4EE1BBFA-C955-4982-90DD-59F478D0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784"/>
              <a:ext cx="816" cy="576"/>
            </a:xfrm>
            <a:custGeom>
              <a:avLst/>
              <a:gdLst>
                <a:gd name="T0" fmla="*/ 816 w 21600"/>
                <a:gd name="T1" fmla="*/ 576 h 21600"/>
                <a:gd name="T2" fmla="*/ 0 w 21600"/>
                <a:gd name="T3" fmla="*/ 0 h 21600"/>
                <a:gd name="T4" fmla="*/ 81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6641" name="Form 8208">
              <a:extLst>
                <a:ext uri="{FF2B5EF4-FFF2-40B4-BE49-F238E27FC236}">
                  <a16:creationId xmlns:a16="http://schemas.microsoft.com/office/drawing/2014/main" id="{F640C1C3-0673-407F-9E5D-66069B130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84"/>
              <a:ext cx="528" cy="432"/>
            </a:xfrm>
            <a:custGeom>
              <a:avLst/>
              <a:gdLst>
                <a:gd name="T0" fmla="*/ 528 w 21600"/>
                <a:gd name="T1" fmla="*/ 0 h 21600"/>
                <a:gd name="T2" fmla="*/ 0 w 21600"/>
                <a:gd name="T3" fmla="*/ 43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6642" name="Form 8209">
              <a:extLst>
                <a:ext uri="{FF2B5EF4-FFF2-40B4-BE49-F238E27FC236}">
                  <a16:creationId xmlns:a16="http://schemas.microsoft.com/office/drawing/2014/main" id="{93D479E8-45CD-42D4-A7E7-4828EBC2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784"/>
              <a:ext cx="672" cy="576"/>
            </a:xfrm>
            <a:custGeom>
              <a:avLst/>
              <a:gdLst>
                <a:gd name="T0" fmla="*/ 672 w 21600"/>
                <a:gd name="T1" fmla="*/ 0 h 21600"/>
                <a:gd name="T2" fmla="*/ 0 w 21600"/>
                <a:gd name="T3" fmla="*/ 57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12" name="Gerade Verbindung 8210">
              <a:extLst>
                <a:ext uri="{FF2B5EF4-FFF2-40B4-BE49-F238E27FC236}">
                  <a16:creationId xmlns:a16="http://schemas.microsoft.com/office/drawing/2014/main" id="{FE106780-719E-4E25-BEAA-218E7EBB0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784"/>
              <a:ext cx="19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Rechteck 8211">
              <a:extLst>
                <a:ext uri="{FF2B5EF4-FFF2-40B4-BE49-F238E27FC236}">
                  <a16:creationId xmlns:a16="http://schemas.microsoft.com/office/drawing/2014/main" id="{FDDE1069-A960-49F8-8BAA-67D27EB38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Times New Roman" panose="02020603050405020304" pitchFamily="18" charset="0"/>
                  <a:cs typeface="Arial" panose="020B0604020202020204" pitchFamily="34" charset="0"/>
                </a:rPr>
                <a:t>Bohrung</a:t>
              </a:r>
            </a:p>
          </p:txBody>
        </p:sp>
      </p:grpSp>
      <p:sp>
        <p:nvSpPr>
          <p:cNvPr id="2" name="Rechteck 8213">
            <a:extLst>
              <a:ext uri="{FF2B5EF4-FFF2-40B4-BE49-F238E27FC236}">
                <a16:creationId xmlns:a16="http://schemas.microsoft.com/office/drawing/2014/main" id="{09A00CE4-58C7-4642-AE08-46C66A23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3000"/>
            <a:ext cx="258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Messung des statischen Drucks</a:t>
            </a:r>
          </a:p>
        </p:txBody>
      </p:sp>
      <p:sp>
        <p:nvSpPr>
          <p:cNvPr id="8215" name="Rechteck 8214">
            <a:extLst>
              <a:ext uri="{FF2B5EF4-FFF2-40B4-BE49-F238E27FC236}">
                <a16:creationId xmlns:a16="http://schemas.microsoft.com/office/drawing/2014/main" id="{01E897D2-DBAB-4A1E-AF4B-6D3A97DC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102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Bohrung senkrecht zur Strömungsrichtung</a:t>
            </a:r>
          </a:p>
        </p:txBody>
      </p:sp>
      <p:sp>
        <p:nvSpPr>
          <p:cNvPr id="8216" name="Rechteck 8215">
            <a:extLst>
              <a:ext uri="{FF2B5EF4-FFF2-40B4-BE49-F238E27FC236}">
                <a16:creationId xmlns:a16="http://schemas.microsoft.com/office/drawing/2014/main" id="{7AF4B53D-CEB3-4559-9589-32801743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868988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  <a:cs typeface="Arial" panose="020B0604020202020204" pitchFamily="34" charset="0"/>
              </a:rPr>
              <a:t>keine Erfasung des dynamischen Anteils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202" grpId="0" autoUpdateAnimBg="0"/>
      <p:bldP spid="8203" grpId="0" autoUpdateAnimBg="0"/>
      <p:bldP spid="8204" grpId="0" autoUpdateAnimBg="0"/>
      <p:bldP spid="8215" grpId="0" autoUpdateAnimBg="0"/>
      <p:bldP spid="82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hteck 9216">
            <a:extLst>
              <a:ext uri="{FF2B5EF4-FFF2-40B4-BE49-F238E27FC236}">
                <a16:creationId xmlns:a16="http://schemas.microsoft.com/office/drawing/2014/main" id="{DEBC784F-0917-4A3E-B0AD-C3081CB6DF3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29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A12CC749-6DC9-41D9-AB41-4FF4C5E28D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2413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rm 11264">
            <a:extLst>
              <a:ext uri="{FF2B5EF4-FFF2-40B4-BE49-F238E27FC236}">
                <a16:creationId xmlns:a16="http://schemas.microsoft.com/office/drawing/2014/main" id="{0F8F70E0-E14B-4D89-AC4B-94AF5BF86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algn="l" defTabSz="914400"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Messung des dynamischen Druckes</a:t>
            </a:r>
          </a:p>
        </p:txBody>
      </p:sp>
      <p:grpSp>
        <p:nvGrpSpPr>
          <p:cNvPr id="15677" name="Group 11">
            <a:extLst>
              <a:ext uri="{FF2B5EF4-FFF2-40B4-BE49-F238E27FC236}">
                <a16:creationId xmlns:a16="http://schemas.microsoft.com/office/drawing/2014/main" id="{FD533CA9-B5AB-4C21-8984-607F27CD13B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7467600" cy="1600200"/>
            <a:chOff x="960" y="1296"/>
            <a:chExt cx="4704" cy="1008"/>
          </a:xfrm>
        </p:grpSpPr>
        <p:sp>
          <p:nvSpPr>
            <p:cNvPr id="1056" name="Rechteck 11265">
              <a:extLst>
                <a:ext uri="{FF2B5EF4-FFF2-40B4-BE49-F238E27FC236}">
                  <a16:creationId xmlns:a16="http://schemas.microsoft.com/office/drawing/2014/main" id="{05E9A9D2-35B7-4EF0-AC24-724B8B62C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96"/>
              <a:ext cx="4128" cy="1008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67" name="Rechteck 11266">
              <a:extLst>
                <a:ext uri="{FF2B5EF4-FFF2-40B4-BE49-F238E27FC236}">
                  <a16:creationId xmlns:a16="http://schemas.microsoft.com/office/drawing/2014/main" id="{3E75F54B-59BC-429A-B67F-E133733CB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016"/>
              <a:ext cx="4176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B6BB2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68" name="Rechteck 11267">
              <a:extLst>
                <a:ext uri="{FF2B5EF4-FFF2-40B4-BE49-F238E27FC236}">
                  <a16:creationId xmlns:a16="http://schemas.microsoft.com/office/drawing/2014/main" id="{7BAE2C49-A6A8-47FA-90B4-F67FF953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96"/>
              <a:ext cx="4176" cy="336"/>
            </a:xfrm>
            <a:prstGeom prst="rect">
              <a:avLst/>
            </a:prstGeom>
            <a:gradFill rotWithShape="0">
              <a:gsLst>
                <a:gs pos="0">
                  <a:srgbClr val="6B6BB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59" name="Ellipse 11268">
              <a:extLst>
                <a:ext uri="{FF2B5EF4-FFF2-40B4-BE49-F238E27FC236}">
                  <a16:creationId xmlns:a16="http://schemas.microsoft.com/office/drawing/2014/main" id="{B1B47F3E-25F4-477C-BF0C-DC45BBFA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44"/>
              <a:ext cx="912" cy="912"/>
            </a:xfrm>
            <a:prstGeom prst="ellipse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grpSp>
          <p:nvGrpSpPr>
            <p:cNvPr id="2" name="Group 10">
              <a:extLst>
                <a:ext uri="{FF2B5EF4-FFF2-40B4-BE49-F238E27FC236}">
                  <a16:creationId xmlns:a16="http://schemas.microsoft.com/office/drawing/2014/main" id="{3B0AA527-3312-466F-805E-3ED854467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345"/>
              <a:ext cx="960" cy="959"/>
              <a:chOff x="960" y="1345"/>
              <a:chExt cx="960" cy="959"/>
            </a:xfrm>
          </p:grpSpPr>
          <p:sp>
            <p:nvSpPr>
              <p:cNvPr id="1061" name="Form 11269">
                <a:extLst>
                  <a:ext uri="{FF2B5EF4-FFF2-40B4-BE49-F238E27FC236}">
                    <a16:creationId xmlns:a16="http://schemas.microsoft.com/office/drawing/2014/main" id="{C80D3093-8396-48DA-AAF0-56DCFF3C7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345"/>
                <a:ext cx="528" cy="480"/>
              </a:xfrm>
              <a:custGeom>
                <a:avLst/>
                <a:gdLst>
                  <a:gd name="T0" fmla="*/ 0 w 21600"/>
                  <a:gd name="T1" fmla="*/ 480 h 21600"/>
                  <a:gd name="T2" fmla="*/ 527 w 21600"/>
                  <a:gd name="T3" fmla="*/ 0 h 21600"/>
                  <a:gd name="T4" fmla="*/ 528 w 21600"/>
                  <a:gd name="T5" fmla="*/ 48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0 w 21600"/>
                  <a:gd name="T12" fmla="*/ 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6"/>
                      <a:pt x="9645" y="22"/>
                      <a:pt x="2155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6"/>
                      <a:pt x="9645" y="22"/>
                      <a:pt x="2155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 w="127000" cap="rnd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062" name="Form 11270">
                <a:extLst>
                  <a:ext uri="{FF2B5EF4-FFF2-40B4-BE49-F238E27FC236}">
                    <a16:creationId xmlns:a16="http://schemas.microsoft.com/office/drawing/2014/main" id="{1DAC9B36-A55C-4341-B989-8AA56270C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776"/>
                <a:ext cx="528" cy="528"/>
              </a:xfrm>
              <a:custGeom>
                <a:avLst/>
                <a:gdLst>
                  <a:gd name="T0" fmla="*/ 528 w 21600"/>
                  <a:gd name="T1" fmla="*/ 528 h 21600"/>
                  <a:gd name="T2" fmla="*/ 0 w 21600"/>
                  <a:gd name="T3" fmla="*/ 0 h 21600"/>
                  <a:gd name="T4" fmla="*/ 528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0 w 21600"/>
                  <a:gd name="T12" fmla="*/ 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 w="127000" cap="rnd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063" name="Form 11271">
                <a:extLst>
                  <a:ext uri="{FF2B5EF4-FFF2-40B4-BE49-F238E27FC236}">
                    <a16:creationId xmlns:a16="http://schemas.microsoft.com/office/drawing/2014/main" id="{4711EE77-757F-421C-A640-6C476314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45"/>
                <a:ext cx="433" cy="240"/>
              </a:xfrm>
              <a:custGeom>
                <a:avLst/>
                <a:gdLst>
                  <a:gd name="T0" fmla="*/ 0 w 21650"/>
                  <a:gd name="T1" fmla="*/ 0 h 21600"/>
                  <a:gd name="T2" fmla="*/ 433 w 21650"/>
                  <a:gd name="T3" fmla="*/ 240 h 21600"/>
                  <a:gd name="T4" fmla="*/ 1 w 21650"/>
                  <a:gd name="T5" fmla="*/ 240 h 21600"/>
                  <a:gd name="T6" fmla="*/ 0 60000 65536"/>
                  <a:gd name="T7" fmla="*/ 0 60000 65536"/>
                  <a:gd name="T8" fmla="*/ 0 60000 65536"/>
                  <a:gd name="T9" fmla="*/ 0 w 21650"/>
                  <a:gd name="T10" fmla="*/ 0 h 21600"/>
                  <a:gd name="T11" fmla="*/ 0 w 21650"/>
                  <a:gd name="T12" fmla="*/ 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0"/>
                    </a:cubicBezTo>
                    <a:cubicBezTo>
                      <a:pt x="11979" y="0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0"/>
                    </a:cubicBezTo>
                    <a:cubicBezTo>
                      <a:pt x="11979" y="0"/>
                      <a:pt x="21650" y="9670"/>
                      <a:pt x="21650" y="2160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 w="127000" cap="rnd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064" name="Form 11272">
                <a:extLst>
                  <a:ext uri="{FF2B5EF4-FFF2-40B4-BE49-F238E27FC236}">
                    <a16:creationId xmlns:a16="http://schemas.microsoft.com/office/drawing/2014/main" id="{E5DB066D-8188-4D4D-B741-2CDF12C26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2064"/>
                <a:ext cx="384" cy="240"/>
              </a:xfrm>
              <a:custGeom>
                <a:avLst/>
                <a:gdLst>
                  <a:gd name="T0" fmla="*/ 384 w 21600"/>
                  <a:gd name="T1" fmla="*/ 0 h 21600"/>
                  <a:gd name="T2" fmla="*/ 0 w 21600"/>
                  <a:gd name="T3" fmla="*/ 24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0 w 21600"/>
                  <a:gd name="T12" fmla="*/ 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 w="127000" cap="rnd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276" name="Gerade Verbindung 11275">
            <a:extLst>
              <a:ext uri="{FF2B5EF4-FFF2-40B4-BE49-F238E27FC236}">
                <a16:creationId xmlns:a16="http://schemas.microsoft.com/office/drawing/2014/main" id="{4AE51A30-DD2F-45FA-B5DD-0821E0CAB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819400"/>
            <a:ext cx="1752600" cy="0"/>
          </a:xfrm>
          <a:prstGeom prst="line">
            <a:avLst/>
          </a:prstGeom>
          <a:noFill/>
          <a:ln w="101600" algn="ctr">
            <a:solidFill>
              <a:schemeClr val="bg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Gerade Verbindung 11276">
            <a:extLst>
              <a:ext uri="{FF2B5EF4-FFF2-40B4-BE49-F238E27FC236}">
                <a16:creationId xmlns:a16="http://schemas.microsoft.com/office/drawing/2014/main" id="{5D9C2352-E6D4-4919-814B-690997C7D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0" cy="1371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8" name="Rechteck 11277">
            <a:extLst>
              <a:ext uri="{FF2B5EF4-FFF2-40B4-BE49-F238E27FC236}">
                <a16:creationId xmlns:a16="http://schemas.microsoft.com/office/drawing/2014/main" id="{89C92670-5587-4762-B6A3-5A909E1A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279" name="Rechteck 11278">
            <a:extLst>
              <a:ext uri="{FF2B5EF4-FFF2-40B4-BE49-F238E27FC236}">
                <a16:creationId xmlns:a16="http://schemas.microsoft.com/office/drawing/2014/main" id="{F5372428-E47C-4F6D-8488-53C73774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1463"/>
            <a:ext cx="40386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  w        p</a:t>
            </a:r>
          </a:p>
        </p:txBody>
      </p:sp>
      <p:grpSp>
        <p:nvGrpSpPr>
          <p:cNvPr id="15812" name="Group 26">
            <a:extLst>
              <a:ext uri="{FF2B5EF4-FFF2-40B4-BE49-F238E27FC236}">
                <a16:creationId xmlns:a16="http://schemas.microsoft.com/office/drawing/2014/main" id="{57958915-ABBC-4523-9D59-16EC3FA60CF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743200"/>
            <a:ext cx="2362200" cy="2819400"/>
            <a:chOff x="3216" y="1728"/>
            <a:chExt cx="1488" cy="1776"/>
          </a:xfrm>
        </p:grpSpPr>
        <p:sp>
          <p:nvSpPr>
            <p:cNvPr id="11280" name="Rechteck 11279">
              <a:extLst>
                <a:ext uri="{FF2B5EF4-FFF2-40B4-BE49-F238E27FC236}">
                  <a16:creationId xmlns:a16="http://schemas.microsoft.com/office/drawing/2014/main" id="{BAF0AEB3-ABC2-43AD-8595-AED7082A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016"/>
              <a:ext cx="288" cy="816"/>
            </a:xfrm>
            <a:prstGeom prst="rect">
              <a:avLst/>
            </a:prstGeom>
            <a:gradFill rotWithShape="0">
              <a:gsLst>
                <a:gs pos="0">
                  <a:srgbClr val="6B6BB2"/>
                </a:gs>
                <a:gs pos="50000">
                  <a:schemeClr val="accent1"/>
                </a:gs>
                <a:gs pos="100000">
                  <a:srgbClr val="6B6BB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47" name="Ellipse 11280">
              <a:extLst>
                <a:ext uri="{FF2B5EF4-FFF2-40B4-BE49-F238E27FC236}">
                  <a16:creationId xmlns:a16="http://schemas.microsoft.com/office/drawing/2014/main" id="{4BB53A7B-3616-41DA-AA6E-0FF52B791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1924"/>
              <a:ext cx="280" cy="184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2" name="Form 11281">
              <a:extLst>
                <a:ext uri="{FF2B5EF4-FFF2-40B4-BE49-F238E27FC236}">
                  <a16:creationId xmlns:a16="http://schemas.microsoft.com/office/drawing/2014/main" id="{6E12CCA3-EE76-4CA2-8754-8D997E25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832"/>
              <a:ext cx="864" cy="672"/>
            </a:xfrm>
            <a:custGeom>
              <a:avLst/>
              <a:gdLst>
                <a:gd name="T0" fmla="*/ 864 w 21600"/>
                <a:gd name="T1" fmla="*/ 672 h 21600"/>
                <a:gd name="T2" fmla="*/ 0 w 21600"/>
                <a:gd name="T3" fmla="*/ 0 h 21600"/>
                <a:gd name="T4" fmla="*/ 86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6B24"/>
                </a:gs>
                <a:gs pos="50000">
                  <a:schemeClr val="accent2"/>
                </a:gs>
                <a:gs pos="100000">
                  <a:srgbClr val="B26B24"/>
                </a:gs>
              </a:gsLst>
              <a:lin ang="18900000" scaled="1"/>
            </a:gra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 useBgFill="1">
          <p:nvSpPr>
            <p:cNvPr id="1049" name="Form 11282">
              <a:extLst>
                <a:ext uri="{FF2B5EF4-FFF2-40B4-BE49-F238E27FC236}">
                  <a16:creationId xmlns:a16="http://schemas.microsoft.com/office/drawing/2014/main" id="{2083B005-8A0D-4929-B52C-3D95C6C7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832"/>
              <a:ext cx="624" cy="384"/>
            </a:xfrm>
            <a:custGeom>
              <a:avLst/>
              <a:gdLst>
                <a:gd name="T0" fmla="*/ 624 w 21600"/>
                <a:gd name="T1" fmla="*/ 384 h 21600"/>
                <a:gd name="T2" fmla="*/ 0 w 21600"/>
                <a:gd name="T3" fmla="*/ 0 h 21600"/>
                <a:gd name="T4" fmla="*/ 62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4" name="Form 11283">
              <a:extLst>
                <a:ext uri="{FF2B5EF4-FFF2-40B4-BE49-F238E27FC236}">
                  <a16:creationId xmlns:a16="http://schemas.microsoft.com/office/drawing/2014/main" id="{5605817A-046A-4A9C-BA1A-6ED0AA2B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976"/>
              <a:ext cx="624" cy="528"/>
            </a:xfrm>
            <a:custGeom>
              <a:avLst/>
              <a:gdLst>
                <a:gd name="T0" fmla="*/ 624 w 21600"/>
                <a:gd name="T1" fmla="*/ 0 h 21600"/>
                <a:gd name="T2" fmla="*/ 0 w 21600"/>
                <a:gd name="T3" fmla="*/ 52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6B24"/>
                </a:gs>
                <a:gs pos="50000">
                  <a:schemeClr val="accent2"/>
                </a:gs>
                <a:gs pos="100000">
                  <a:srgbClr val="B26B24"/>
                </a:gs>
              </a:gsLst>
              <a:lin ang="2700000" scaled="1"/>
            </a:gra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 useBgFill="1">
          <p:nvSpPr>
            <p:cNvPr id="1051" name="Form 11284">
              <a:extLst>
                <a:ext uri="{FF2B5EF4-FFF2-40B4-BE49-F238E27FC236}">
                  <a16:creationId xmlns:a16="http://schemas.microsoft.com/office/drawing/2014/main" id="{6A1E4E35-9653-4845-93BC-7D86A997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976"/>
              <a:ext cx="384" cy="240"/>
            </a:xfrm>
            <a:custGeom>
              <a:avLst/>
              <a:gdLst>
                <a:gd name="T0" fmla="*/ 384 w 21600"/>
                <a:gd name="T1" fmla="*/ 0 h 21600"/>
                <a:gd name="T2" fmla="*/ 0 w 21600"/>
                <a:gd name="T3" fmla="*/ 24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6" name="Rechteck 11285">
              <a:extLst>
                <a:ext uri="{FF2B5EF4-FFF2-40B4-BE49-F238E27FC236}">
                  <a16:creationId xmlns:a16="http://schemas.microsoft.com/office/drawing/2014/main" id="{F8B9719F-5EE3-487E-A2A9-4BD371662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76"/>
              <a:ext cx="288" cy="1248"/>
            </a:xfrm>
            <a:prstGeom prst="rect">
              <a:avLst/>
            </a:prstGeom>
            <a:gradFill rotWithShape="0">
              <a:gsLst>
                <a:gs pos="0">
                  <a:srgbClr val="6B6BB2"/>
                </a:gs>
                <a:gs pos="50000">
                  <a:schemeClr val="accent1"/>
                </a:gs>
                <a:gs pos="100000">
                  <a:srgbClr val="6B6BB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7" name="Rechteck 11286">
              <a:extLst>
                <a:ext uri="{FF2B5EF4-FFF2-40B4-BE49-F238E27FC236}">
                  <a16:creationId xmlns:a16="http://schemas.microsoft.com/office/drawing/2014/main" id="{BAC08213-83BB-4768-B487-7691467B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28"/>
              <a:ext cx="960" cy="240"/>
            </a:xfrm>
            <a:prstGeom prst="rect">
              <a:avLst/>
            </a:prstGeom>
            <a:gradFill rotWithShape="0">
              <a:gsLst>
                <a:gs pos="0">
                  <a:srgbClr val="6B6BB2"/>
                </a:gs>
                <a:gs pos="50000">
                  <a:schemeClr val="accent1"/>
                </a:gs>
                <a:gs pos="100000">
                  <a:srgbClr val="6B6BB2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88" name="Rechteck 11287">
              <a:extLst>
                <a:ext uri="{FF2B5EF4-FFF2-40B4-BE49-F238E27FC236}">
                  <a16:creationId xmlns:a16="http://schemas.microsoft.com/office/drawing/2014/main" id="{F281BFBB-E89D-4139-A9C0-3D271A4B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288" cy="240"/>
            </a:xfrm>
            <a:prstGeom prst="rect">
              <a:avLst/>
            </a:prstGeom>
            <a:gradFill rotWithShape="0">
              <a:gsLst>
                <a:gs pos="0">
                  <a:srgbClr val="6B6BB2"/>
                </a:gs>
                <a:gs pos="50000">
                  <a:schemeClr val="accent1"/>
                </a:gs>
                <a:gs pos="100000">
                  <a:srgbClr val="6B6BB2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55" name="Ellipse 11288">
              <a:extLst>
                <a:ext uri="{FF2B5EF4-FFF2-40B4-BE49-F238E27FC236}">
                  <a16:creationId xmlns:a16="http://schemas.microsoft.com/office/drawing/2014/main" id="{C7C795DB-6941-45A2-9949-C8C354FD8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1732"/>
              <a:ext cx="232" cy="23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1291" name="Gerade Verbindung 11290">
            <a:extLst>
              <a:ext uri="{FF2B5EF4-FFF2-40B4-BE49-F238E27FC236}">
                <a16:creationId xmlns:a16="http://schemas.microsoft.com/office/drawing/2014/main" id="{86E7A10F-776B-45E2-AED8-9BC613339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1905000" cy="0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2" name="Rechteck 11291">
            <a:extLst>
              <a:ext uri="{FF2B5EF4-FFF2-40B4-BE49-F238E27FC236}">
                <a16:creationId xmlns:a16="http://schemas.microsoft.com/office/drawing/2014/main" id="{DF2548D0-9F9C-4816-AB46-7AC32663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670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w = 0 !</a:t>
            </a:r>
          </a:p>
        </p:txBody>
      </p:sp>
      <p:sp>
        <p:nvSpPr>
          <p:cNvPr id="11293" name="Gerade Verbindung 11292">
            <a:extLst>
              <a:ext uri="{FF2B5EF4-FFF2-40B4-BE49-F238E27FC236}">
                <a16:creationId xmlns:a16="http://schemas.microsoft.com/office/drawing/2014/main" id="{B7183363-C78F-43B0-A606-52ACCC858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895600"/>
            <a:ext cx="0" cy="1981200"/>
          </a:xfrm>
          <a:prstGeom prst="line">
            <a:avLst/>
          </a:prstGeom>
          <a:noFill/>
          <a:ln w="50800" algn="ctr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Rechteck 11293">
            <a:extLst>
              <a:ext uri="{FF2B5EF4-FFF2-40B4-BE49-F238E27FC236}">
                <a16:creationId xmlns:a16="http://schemas.microsoft.com/office/drawing/2014/main" id="{80192B66-0145-4A4F-AB5F-7660B662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733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" name="Gerade Verbindung 11294">
            <a:extLst>
              <a:ext uri="{FF2B5EF4-FFF2-40B4-BE49-F238E27FC236}">
                <a16:creationId xmlns:a16="http://schemas.microsoft.com/office/drawing/2014/main" id="{CF574404-F54E-4BDC-9F2D-C181B7AB5B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4419600"/>
            <a:ext cx="0" cy="533400"/>
          </a:xfrm>
          <a:prstGeom prst="line">
            <a:avLst/>
          </a:prstGeom>
          <a:noFill/>
          <a:ln w="50800" algn="ctr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6" name="Rechteck 11295">
            <a:extLst>
              <a:ext uri="{FF2B5EF4-FFF2-40B4-BE49-F238E27FC236}">
                <a16:creationId xmlns:a16="http://schemas.microsoft.com/office/drawing/2014/main" id="{3690F093-BAD2-4F87-8370-1222339A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D </a:t>
            </a: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297" name="Gerade Verbindung 11296">
            <a:extLst>
              <a:ext uri="{FF2B5EF4-FFF2-40B4-BE49-F238E27FC236}">
                <a16:creationId xmlns:a16="http://schemas.microsoft.com/office/drawing/2014/main" id="{84E0E03B-7185-487C-9967-930429E9A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800600"/>
            <a:ext cx="0" cy="2286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8" name="Gerade Verbindung 11297">
            <a:extLst>
              <a:ext uri="{FF2B5EF4-FFF2-40B4-BE49-F238E27FC236}">
                <a16:creationId xmlns:a16="http://schemas.microsoft.com/office/drawing/2014/main" id="{70748741-72DC-46C8-89F9-E59F2D615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800600"/>
            <a:ext cx="0" cy="3810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9" name="Gerade Verbindung 11298">
            <a:extLst>
              <a:ext uri="{FF2B5EF4-FFF2-40B4-BE49-F238E27FC236}">
                <a16:creationId xmlns:a16="http://schemas.microsoft.com/office/drawing/2014/main" id="{06F2C72C-D995-4EB4-BDA4-07837214A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5334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0" name="Gerade Verbindung 11299">
            <a:extLst>
              <a:ext uri="{FF2B5EF4-FFF2-40B4-BE49-F238E27FC236}">
                <a16:creationId xmlns:a16="http://schemas.microsoft.com/office/drawing/2014/main" id="{214D471C-9592-4950-8557-B8C92A92D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800600"/>
            <a:ext cx="0" cy="6858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1" name="Gerade Verbindung 11300">
            <a:extLst>
              <a:ext uri="{FF2B5EF4-FFF2-40B4-BE49-F238E27FC236}">
                <a16:creationId xmlns:a16="http://schemas.microsoft.com/office/drawing/2014/main" id="{48F3B688-95BE-4BA6-9362-10F0C6C88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800600"/>
            <a:ext cx="0" cy="8382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2" name="Rechteck 11301">
            <a:extLst>
              <a:ext uri="{FF2B5EF4-FFF2-40B4-BE49-F238E27FC236}">
                <a16:creationId xmlns:a16="http://schemas.microsoft.com/office/drawing/2014/main" id="{6E0367A6-ECE2-443A-862F-4D7661F8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91200"/>
            <a:ext cx="1979613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Bezugsebene</a:t>
            </a:r>
          </a:p>
        </p:txBody>
      </p:sp>
      <p:graphicFrame>
        <p:nvGraphicFramePr>
          <p:cNvPr id="11303" name="Object 39">
            <a:extLst>
              <a:ext uri="{FF2B5EF4-FFF2-40B4-BE49-F238E27FC236}">
                <a16:creationId xmlns:a16="http://schemas.microsoft.com/office/drawing/2014/main" id="{DBB165FE-50B7-464C-997B-67A900C7A6D5}"/>
              </a:ext>
            </a:extLst>
          </p:cNvPr>
          <p:cNvGraphicFramePr>
            <a:graphicFrameLocks/>
          </p:cNvGraphicFramePr>
          <p:nvPr/>
        </p:nvGraphicFramePr>
        <p:xfrm>
          <a:off x="1360488" y="4191000"/>
          <a:ext cx="24241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61812" imgH="380843" progId="Equation.2">
                  <p:embed/>
                </p:oleObj>
              </mc:Choice>
              <mc:Fallback>
                <p:oleObj name="Formel" r:id="rId4" imgW="761812" imgH="380843" progId="Equation.2">
                  <p:embed/>
                  <p:pic>
                    <p:nvPicPr>
                      <p:cNvPr id="0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191000"/>
                        <a:ext cx="242411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4" name="Object 40">
            <a:extLst>
              <a:ext uri="{FF2B5EF4-FFF2-40B4-BE49-F238E27FC236}">
                <a16:creationId xmlns:a16="http://schemas.microsoft.com/office/drawing/2014/main" id="{9BA49071-E5A4-42A1-8EB5-12203FF02CD4}"/>
              </a:ext>
            </a:extLst>
          </p:cNvPr>
          <p:cNvGraphicFramePr>
            <a:graphicFrameLocks/>
          </p:cNvGraphicFramePr>
          <p:nvPr/>
        </p:nvGraphicFramePr>
        <p:xfrm>
          <a:off x="3709988" y="5761038"/>
          <a:ext cx="352901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790475" imgH="190421" progId="Equation.2">
                  <p:embed/>
                </p:oleObj>
              </mc:Choice>
              <mc:Fallback>
                <p:oleObj name="Formel" r:id="rId6" imgW="790475" imgH="190421" progId="Equation.2">
                  <p:embed/>
                  <p:pic>
                    <p:nvPicPr>
                      <p:cNvPr id="0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761038"/>
                        <a:ext cx="3529012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78" grpId="0" autoUpdateAnimBg="0"/>
      <p:bldP spid="11279" grpId="0" autoUpdateAnimBg="0"/>
      <p:bldP spid="11294" grpId="0" autoUpdateAnimBg="0"/>
      <p:bldP spid="11296" grpId="0" autoUpdateAnimBg="0"/>
      <p:bldP spid="11302" grpId="0" autoUpdateAnimBg="0"/>
    </p:bldLst>
  </p:timing>
</p:sld>
</file>

<file path=ppt/theme/theme1.xml><?xml version="1.0" encoding="utf-8"?>
<a:theme xmlns:a="http://schemas.openxmlformats.org/drawingml/2006/main" name="Hervorgehoben">
  <a:themeElements>
    <a:clrScheme name="Hervorgehoben 1">
      <a:dk1>
        <a:srgbClr val="009999"/>
      </a:dk1>
      <a:lt1>
        <a:srgbClr val="FFFFFF"/>
      </a:lt1>
      <a:dk2>
        <a:srgbClr val="00CCCC"/>
      </a:dk2>
      <a:lt2>
        <a:srgbClr val="FFFF00"/>
      </a:lt2>
      <a:accent1>
        <a:srgbClr val="9999FF"/>
      </a:accent1>
      <a:accent2>
        <a:srgbClr val="FF9933"/>
      </a:accent2>
      <a:accent3>
        <a:srgbClr val="AAE2E2"/>
      </a:accent3>
      <a:accent4>
        <a:srgbClr val="DADADA"/>
      </a:accent4>
      <a:accent5>
        <a:srgbClr val="CACAFF"/>
      </a:accent5>
      <a:accent6>
        <a:srgbClr val="E78A2D"/>
      </a:accent6>
      <a:hlink>
        <a:srgbClr val="FFCC00"/>
      </a:hlink>
      <a:folHlink>
        <a:srgbClr val="00FFFF"/>
      </a:folHlink>
    </a:clrScheme>
    <a:fontScheme name="Hervorgehobe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Hervorgehoben 1">
        <a:dk1>
          <a:srgbClr val="009999"/>
        </a:dk1>
        <a:lt1>
          <a:srgbClr val="FFFFFF"/>
        </a:lt1>
        <a:dk2>
          <a:srgbClr val="00CCCC"/>
        </a:dk2>
        <a:lt2>
          <a:srgbClr val="FFFF00"/>
        </a:lt2>
        <a:accent1>
          <a:srgbClr val="9999FF"/>
        </a:accent1>
        <a:accent2>
          <a:srgbClr val="FF9933"/>
        </a:accent2>
        <a:accent3>
          <a:srgbClr val="AAE2E2"/>
        </a:accent3>
        <a:accent4>
          <a:srgbClr val="DADADA"/>
        </a:accent4>
        <a:accent5>
          <a:srgbClr val="CACAFF"/>
        </a:accent5>
        <a:accent6>
          <a:srgbClr val="E78A2D"/>
        </a:accent6>
        <a:hlink>
          <a:srgbClr val="FFCC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vorgehoben 2">
        <a:dk1>
          <a:srgbClr val="000000"/>
        </a:dk1>
        <a:lt1>
          <a:srgbClr val="79D1C4"/>
        </a:lt1>
        <a:dk2>
          <a:srgbClr val="000000"/>
        </a:dk2>
        <a:lt2>
          <a:srgbClr val="FFFFFF"/>
        </a:lt2>
        <a:accent1>
          <a:srgbClr val="33CCFF"/>
        </a:accent1>
        <a:accent2>
          <a:srgbClr val="0099CC"/>
        </a:accent2>
        <a:accent3>
          <a:srgbClr val="BEE5DE"/>
        </a:accent3>
        <a:accent4>
          <a:srgbClr val="000000"/>
        </a:accent4>
        <a:accent5>
          <a:srgbClr val="ADE2FF"/>
        </a:accent5>
        <a:accent6>
          <a:srgbClr val="008AB9"/>
        </a:accent6>
        <a:hlink>
          <a:srgbClr val="FF99CC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vorgehobe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C:\MSOFFICE\VORLAGEN\Präsentationslayouts\Hervorgehoben.pot</Template>
  <TotalTime>0</TotalTime>
  <Words>159</Words>
  <Application>Microsoft Office PowerPoint</Application>
  <PresentationFormat>Bildschirmpräsentation (4:3)</PresentationFormat>
  <Paragraphs>39</Paragraphs>
  <Slides>49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49</vt:i4>
      </vt:variant>
    </vt:vector>
  </HeadingPairs>
  <TitlesOfParts>
    <vt:vector size="57" baseType="lpstr">
      <vt:lpstr>Arial</vt:lpstr>
      <vt:lpstr>Monotype Sorts</vt:lpstr>
      <vt:lpstr>Symbol</vt:lpstr>
      <vt:lpstr>Times New Roman</vt:lpstr>
      <vt:lpstr>Hervorgehoben</vt:lpstr>
      <vt:lpstr>Formel</vt:lpstr>
      <vt:lpstr>Videoclip</vt:lpstr>
      <vt:lpstr>Dokument</vt:lpstr>
      <vt:lpstr>Mechanische Verfahrenstechnik und Strömungslehre 3</vt:lpstr>
      <vt:lpstr>PowerPoint-Präsentation</vt:lpstr>
      <vt:lpstr>PowerPoint-Präsentation</vt:lpstr>
      <vt:lpstr>PowerPoint-Präsentation</vt:lpstr>
      <vt:lpstr>PowerPoint-Präsentation</vt:lpstr>
      <vt:lpstr>Messung der Strömungsgeschwindigkeit : w</vt:lpstr>
      <vt:lpstr>PowerPoint-Präsentation</vt:lpstr>
      <vt:lpstr>PowerPoint-Präsentation</vt:lpstr>
      <vt:lpstr>Messung des dynamischen Druckes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Herleitung der Toricelli Ausfluß - 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Kavitation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Ausfluß aus einem Hochbehälter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Mechanische Verfahrenstechnik und Strömungslehre 3</dc:title>
  <dc:creator>Alexander Voigts</dc:creator>
  <cp:lastModifiedBy>Alexander Voigts</cp:lastModifiedBy>
  <cp:revision>26</cp:revision>
  <dcterms:created xsi:type="dcterms:W3CDTF">2000-04-11T14:16:17Z</dcterms:created>
  <dcterms:modified xsi:type="dcterms:W3CDTF">2024-02-08T21:32:29Z</dcterms:modified>
</cp:coreProperties>
</file>