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6"/>
  </p:notesMasterIdLst>
  <p:handoutMasterIdLst>
    <p:handoutMasterId r:id="rId87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2" r:id="rId18"/>
    <p:sldId id="280" r:id="rId19"/>
    <p:sldId id="281" r:id="rId20"/>
    <p:sldId id="274" r:id="rId21"/>
    <p:sldId id="275" r:id="rId22"/>
    <p:sldId id="276" r:id="rId23"/>
    <p:sldId id="283" r:id="rId24"/>
    <p:sldId id="306" r:id="rId25"/>
    <p:sldId id="307" r:id="rId26"/>
    <p:sldId id="277" r:id="rId27"/>
    <p:sldId id="278" r:id="rId28"/>
    <p:sldId id="279" r:id="rId29"/>
    <p:sldId id="308" r:id="rId30"/>
    <p:sldId id="284" r:id="rId31"/>
    <p:sldId id="285" r:id="rId32"/>
    <p:sldId id="286" r:id="rId33"/>
    <p:sldId id="287" r:id="rId34"/>
    <p:sldId id="288" r:id="rId35"/>
    <p:sldId id="309" r:id="rId36"/>
    <p:sldId id="289" r:id="rId37"/>
    <p:sldId id="290" r:id="rId38"/>
    <p:sldId id="291" r:id="rId39"/>
    <p:sldId id="292" r:id="rId40"/>
    <p:sldId id="293" r:id="rId41"/>
    <p:sldId id="360" r:id="rId42"/>
    <p:sldId id="361" r:id="rId43"/>
    <p:sldId id="294" r:id="rId44"/>
    <p:sldId id="314" r:id="rId45"/>
    <p:sldId id="295" r:id="rId46"/>
    <p:sldId id="315" r:id="rId47"/>
    <p:sldId id="316" r:id="rId48"/>
    <p:sldId id="317" r:id="rId49"/>
    <p:sldId id="318" r:id="rId50"/>
    <p:sldId id="319" r:id="rId51"/>
    <p:sldId id="320" r:id="rId52"/>
    <p:sldId id="299" r:id="rId53"/>
    <p:sldId id="321" r:id="rId54"/>
    <p:sldId id="322" r:id="rId55"/>
    <p:sldId id="300" r:id="rId56"/>
    <p:sldId id="323" r:id="rId57"/>
    <p:sldId id="324" r:id="rId58"/>
    <p:sldId id="325" r:id="rId59"/>
    <p:sldId id="301" r:id="rId60"/>
    <p:sldId id="327" r:id="rId61"/>
    <p:sldId id="328" r:id="rId62"/>
    <p:sldId id="335" r:id="rId63"/>
    <p:sldId id="336" r:id="rId64"/>
    <p:sldId id="337" r:id="rId65"/>
    <p:sldId id="338" r:id="rId66"/>
    <p:sldId id="339" r:id="rId67"/>
    <p:sldId id="340" r:id="rId68"/>
    <p:sldId id="341" r:id="rId69"/>
    <p:sldId id="353" r:id="rId70"/>
    <p:sldId id="342" r:id="rId71"/>
    <p:sldId id="343" r:id="rId72"/>
    <p:sldId id="344" r:id="rId73"/>
    <p:sldId id="351" r:id="rId74"/>
    <p:sldId id="345" r:id="rId75"/>
    <p:sldId id="346" r:id="rId76"/>
    <p:sldId id="347" r:id="rId77"/>
    <p:sldId id="348" r:id="rId78"/>
    <p:sldId id="349" r:id="rId79"/>
    <p:sldId id="350" r:id="rId80"/>
    <p:sldId id="352" r:id="rId81"/>
    <p:sldId id="302" r:id="rId82"/>
    <p:sldId id="303" r:id="rId83"/>
    <p:sldId id="304" r:id="rId84"/>
    <p:sldId id="305" r:id="rId85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FF"/>
    <a:srgbClr val="009900"/>
    <a:srgbClr val="996633"/>
    <a:srgbClr val="0066FF"/>
    <a:srgbClr val="CCFF6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hteck 1">
            <a:extLst>
              <a:ext uri="{FF2B5EF4-FFF2-40B4-BE49-F238E27FC236}">
                <a16:creationId xmlns:a16="http://schemas.microsoft.com/office/drawing/2014/main" id="{FAB5B5BB-92F6-4EEE-B42C-45E5F39ADFE3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de-DE" alt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4783843-BD9F-4D23-9B3A-D04A47A634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ACBEBF6-C14C-406F-980D-C50E2925EBE4}" type="datetime1">
              <a:rPr lang="de-DE" altLang="de-DE"/>
              <a:pPr/>
              <a:t>08.02.2024</a:t>
            </a:fld>
            <a:endParaRPr lang="de-DE" altLang="de-DE"/>
          </a:p>
        </p:txBody>
      </p:sp>
      <p:sp>
        <p:nvSpPr>
          <p:cNvPr id="90116" name="Rechteck 3">
            <a:extLst>
              <a:ext uri="{FF2B5EF4-FFF2-40B4-BE49-F238E27FC236}">
                <a16:creationId xmlns:a16="http://schemas.microsoft.com/office/drawing/2014/main" id="{4B447F28-3341-4C8E-B5AD-E129FE1E81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924F9B-6C2C-48A0-8B58-179F2EA8CE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32039CD-FDAA-4F33-AF21-37E78828874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10">
            <a:extLst>
              <a:ext uri="{FF2B5EF4-FFF2-40B4-BE49-F238E27FC236}">
                <a16:creationId xmlns:a16="http://schemas.microsoft.com/office/drawing/2014/main" id="{71D0335C-8CAD-4848-8729-4A65900DE70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65100" y="1295400"/>
            <a:ext cx="8813800" cy="2501900"/>
            <a:chOff x="104" y="816"/>
            <a:chExt cx="5552" cy="1576"/>
          </a:xfrm>
        </p:grpSpPr>
        <p:sp>
          <p:nvSpPr>
            <p:cNvPr id="7" name="Rechteck 11">
              <a:extLst>
                <a:ext uri="{FF2B5EF4-FFF2-40B4-BE49-F238E27FC236}">
                  <a16:creationId xmlns:a16="http://schemas.microsoft.com/office/drawing/2014/main" id="{A05D7153-ADF3-4E9F-8264-B186803B2581}"/>
                </a:ext>
              </a:extLst>
            </p:cNvPr>
            <p:cNvSpPr>
              <a:spLocks noChangeArrowheads="1"/>
            </p:cNvSpPr>
            <p:nvPr/>
          </p:nvSpPr>
          <p:spPr bwMode="grayWhite">
            <a:xfrm>
              <a:off x="104" y="920"/>
              <a:ext cx="5552" cy="1472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8" name="Form 12">
              <a:extLst>
                <a:ext uri="{FF2B5EF4-FFF2-40B4-BE49-F238E27FC236}">
                  <a16:creationId xmlns:a16="http://schemas.microsoft.com/office/drawing/2014/main" id="{8B00A61F-C195-46F2-8801-227BC838DB70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10800000" flipH="1">
              <a:off x="575" y="816"/>
              <a:ext cx="493" cy="432"/>
            </a:xfrm>
            <a:prstGeom prst="triangle">
              <a:avLst>
                <a:gd name="adj" fmla="val 49995"/>
              </a:avLst>
            </a:prstGeom>
            <a:solidFill>
              <a:schemeClr val="hlink"/>
            </a:solidFill>
            <a:ln>
              <a:noFill/>
            </a:ln>
            <a:effectLst>
              <a:outerShdw dist="155023" dir="2099521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sp>
        <p:nvSpPr>
          <p:cNvPr id="2049" name="Form 2048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2050" name="Form 204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2058" name="Form 2057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133600"/>
            <a:ext cx="7772400" cy="1143000"/>
          </a:xfrm>
        </p:spPr>
        <p:txBody>
          <a:bodyPr anchor="ctr"/>
          <a:lstStyle>
            <a:lvl1pPr marL="0" indent="0" algn="ctr" eaLnBrk="0" fontAlgn="base" hangingPunct="0">
              <a:spcAft>
                <a:spcPct val="0"/>
              </a:spcAft>
              <a:buClr>
                <a:schemeClr val="hlink">
                  <a:alpha val="100000"/>
                </a:schemeClr>
              </a:buClr>
              <a:buSzPct val="75000"/>
              <a:buFont typeface="Monotype Sorts"/>
              <a:buNone/>
              <a:defRPr>
                <a:solidFill>
                  <a:schemeClr val="tx1">
                    <a:alpha val="100000"/>
                  </a:schemeClr>
                </a:solidFill>
                <a:latin typeface="Times New Roman"/>
                <a:cs typeface="Arial"/>
              </a:defRPr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2059" name="Form 205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 eaLnBrk="0" fontAlgn="base" hangingPunct="0">
              <a:spcAft>
                <a:spcPct val="0"/>
              </a:spcAft>
              <a:buClr>
                <a:schemeClr val="hlink">
                  <a:alpha val="100000"/>
                </a:schemeClr>
              </a:buClr>
              <a:buSzPct val="75000"/>
              <a:buFont typeface="Monotype Sorts"/>
              <a:buNone/>
              <a:defRPr>
                <a:solidFill>
                  <a:schemeClr val="tx1">
                    <a:alpha val="100000"/>
                  </a:schemeClr>
                </a:solidFill>
                <a:latin typeface="Times New Roman"/>
                <a:cs typeface="Arial"/>
              </a:defRPr>
            </a:lvl1pPr>
          </a:lstStyle>
          <a:p>
            <a:r>
              <a:rPr lang="de-DE"/>
              <a:t>Klicken Sie, um das Untertitelformat zu bearbeiten</a:t>
            </a:r>
          </a:p>
        </p:txBody>
      </p:sp>
      <p:sp>
        <p:nvSpPr>
          <p:cNvPr id="9" name="Rechteck 13">
            <a:extLst>
              <a:ext uri="{FF2B5EF4-FFF2-40B4-BE49-F238E27FC236}">
                <a16:creationId xmlns:a16="http://schemas.microsoft.com/office/drawing/2014/main" id="{D513EFD5-42F6-426D-A6DD-2F1471CCF1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10" name="Rechteck 14">
            <a:extLst>
              <a:ext uri="{FF2B5EF4-FFF2-40B4-BE49-F238E27FC236}">
                <a16:creationId xmlns:a16="http://schemas.microsoft.com/office/drawing/2014/main" id="{CED65D44-7E18-415D-8AC3-82D18D5CF0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11" name="Rechteck 15">
            <a:extLst>
              <a:ext uri="{FF2B5EF4-FFF2-40B4-BE49-F238E27FC236}">
                <a16:creationId xmlns:a16="http://schemas.microsoft.com/office/drawing/2014/main" id="{3550589F-0682-4847-AF09-4DCDC41738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2F715DF7-E007-4144-B293-3E9C8CB8D436}"/>
              </a:ext>
            </a:extLst>
          </p:cNvPr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69E54F48-A65D-4BC6-96C3-213F46734BBA}" type="datetime1">
              <a:rPr lang="de-DE" altLang="de-DE"/>
              <a:pPr/>
              <a:t>08.02.2024</a:t>
            </a:fld>
            <a:endParaRPr lang="de-DE" altLang="de-DE"/>
          </a:p>
        </p:txBody>
      </p:sp>
      <p:sp>
        <p:nvSpPr>
          <p:cNvPr id="13" name="Rechteck 17">
            <a:extLst>
              <a:ext uri="{FF2B5EF4-FFF2-40B4-BE49-F238E27FC236}">
                <a16:creationId xmlns:a16="http://schemas.microsoft.com/office/drawing/2014/main" id="{821EC846-7EAD-441F-A7BC-7815B9EF8874}"/>
              </a:ext>
            </a:extLst>
          </p:cNvPr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D6F4ADAB-9F2B-400C-A718-B900874B1E7B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8615E02-2555-450F-9473-1D13D9B726A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89884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4D473D8-D9F8-469A-88C0-B2AA286206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8E218-CA6F-44A5-B1B7-64FDEA49C4A5}" type="datetimeFigureOut">
              <a:rPr lang="de-DE" altLang="de-DE"/>
              <a:pPr/>
              <a:t>08.02.2024</a:t>
            </a:fld>
            <a:endParaRPr lang="de-DE" altLang="de-DE"/>
          </a:p>
        </p:txBody>
      </p:sp>
      <p:sp>
        <p:nvSpPr>
          <p:cNvPr id="5" name="Rechteck 1032">
            <a:extLst>
              <a:ext uri="{FF2B5EF4-FFF2-40B4-BE49-F238E27FC236}">
                <a16:creationId xmlns:a16="http://schemas.microsoft.com/office/drawing/2014/main" id="{F03E5A64-BF49-449B-BAE5-EA7332E51B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CC802AF-25C4-48ED-BC19-CAE4B644BB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A3080E-F3B0-44C1-B194-C09FC09F895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2486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tbl" idx="1"/>
          </p:nvPr>
        </p:nvSpPr>
        <p:spPr/>
        <p:txBody>
          <a:bodyPr rtlCol="0"/>
          <a:lstStyle/>
          <a:p>
            <a:pPr lvl="0"/>
            <a:endParaRPr lang="de-DE" noProof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AC6272D-7935-47BD-9BDB-150D80B4A4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1D1D76-AF96-4183-B789-ECC9D2B09314}" type="datetimeFigureOut">
              <a:rPr lang="de-DE" altLang="de-DE"/>
              <a:pPr/>
              <a:t>08.02.2024</a:t>
            </a:fld>
            <a:endParaRPr lang="de-DE" altLang="de-DE"/>
          </a:p>
        </p:txBody>
      </p:sp>
      <p:sp>
        <p:nvSpPr>
          <p:cNvPr id="5" name="Rechteck 1032">
            <a:extLst>
              <a:ext uri="{FF2B5EF4-FFF2-40B4-BE49-F238E27FC236}">
                <a16:creationId xmlns:a16="http://schemas.microsoft.com/office/drawing/2014/main" id="{A88ED86C-7C45-4BA0-8BFF-748BB8B9AB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B29B5EF-B26C-4E14-90D5-8DA937D1C6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C61D16-0703-4A60-AEBA-B7E40D2375B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75497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8E58F0D-C8CD-4E47-B37A-1FFEC8DA98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82187C-1DC0-456F-844E-80F7699F8F9D}" type="datetimeFigureOut">
              <a:rPr lang="de-DE" altLang="de-DE"/>
              <a:pPr/>
              <a:t>08.02.2024</a:t>
            </a:fld>
            <a:endParaRPr lang="de-DE" altLang="de-DE"/>
          </a:p>
        </p:txBody>
      </p:sp>
      <p:sp>
        <p:nvSpPr>
          <p:cNvPr id="5" name="Rechteck 1032">
            <a:extLst>
              <a:ext uri="{FF2B5EF4-FFF2-40B4-BE49-F238E27FC236}">
                <a16:creationId xmlns:a16="http://schemas.microsoft.com/office/drawing/2014/main" id="{7CDFAF82-C501-4D5A-9B64-0FD6DEA7F5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30D6C93-98F4-4AC9-93A4-67BA9F4540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B9E5B-6868-439A-B5A1-77C7DCA620A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5164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A707069-44B4-4E6D-9747-CB043C46A0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1B228-C831-40AD-8129-3E508B3BC8CA}" type="datetimeFigureOut">
              <a:rPr lang="de-DE" altLang="de-DE"/>
              <a:pPr/>
              <a:t>08.02.2024</a:t>
            </a:fld>
            <a:endParaRPr lang="de-DE" altLang="de-DE"/>
          </a:p>
        </p:txBody>
      </p:sp>
      <p:sp>
        <p:nvSpPr>
          <p:cNvPr id="5" name="Rechteck 1032">
            <a:extLst>
              <a:ext uri="{FF2B5EF4-FFF2-40B4-BE49-F238E27FC236}">
                <a16:creationId xmlns:a16="http://schemas.microsoft.com/office/drawing/2014/main" id="{99A3C999-5ACF-43E1-8C24-FF9CD4B7F6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9D999A8-7C88-41AB-B2BE-D68512CB05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4F121A-E3F6-4FCF-ABDE-6C0ACF10D23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1671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rm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88CD1D8-FD9A-4147-A09D-A9DFF508E4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51F6A-E8DE-4B2C-A959-C6DD404A07D0}" type="datetimeFigureOut">
              <a:rPr lang="de-DE" altLang="de-DE"/>
              <a:pPr/>
              <a:t>08.02.2024</a:t>
            </a:fld>
            <a:endParaRPr lang="de-DE" altLang="de-DE"/>
          </a:p>
        </p:txBody>
      </p:sp>
      <p:sp>
        <p:nvSpPr>
          <p:cNvPr id="6" name="Rechteck 1032">
            <a:extLst>
              <a:ext uri="{FF2B5EF4-FFF2-40B4-BE49-F238E27FC236}">
                <a16:creationId xmlns:a16="http://schemas.microsoft.com/office/drawing/2014/main" id="{72A2259C-203B-461C-B030-E516E585B2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FE49861-FF0F-482D-BECB-14EA170BFE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6CF91E-13C7-4891-8668-20C598A7CC0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607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Form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rm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Form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F28664E-BF6D-4B9F-BCA2-937D692A21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9E0122-B7ED-4B83-ACBC-03176A63D9A3}" type="datetimeFigureOut">
              <a:rPr lang="de-DE" altLang="de-DE"/>
              <a:pPr/>
              <a:t>08.02.2024</a:t>
            </a:fld>
            <a:endParaRPr lang="de-DE" altLang="de-DE"/>
          </a:p>
        </p:txBody>
      </p:sp>
      <p:sp>
        <p:nvSpPr>
          <p:cNvPr id="8" name="Rechteck 1032">
            <a:extLst>
              <a:ext uri="{FF2B5EF4-FFF2-40B4-BE49-F238E27FC236}">
                <a16:creationId xmlns:a16="http://schemas.microsoft.com/office/drawing/2014/main" id="{4615FC4F-C6D1-4297-A326-E8AAFCEAEB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DA83ACE-ADBB-4BAD-93BB-BD0FDF098E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304E57-E4CE-4E28-B077-6B6449F87ED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52829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FDB784E-DC59-46F0-8E34-7EA7DA5E6D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ED50CB-D4BD-4871-88EE-EF8A3314C03E}" type="datetimeFigureOut">
              <a:rPr lang="de-DE" altLang="de-DE"/>
              <a:pPr/>
              <a:t>08.02.2024</a:t>
            </a:fld>
            <a:endParaRPr lang="de-DE" altLang="de-DE"/>
          </a:p>
        </p:txBody>
      </p:sp>
      <p:sp>
        <p:nvSpPr>
          <p:cNvPr id="4" name="Rechteck 1032">
            <a:extLst>
              <a:ext uri="{FF2B5EF4-FFF2-40B4-BE49-F238E27FC236}">
                <a16:creationId xmlns:a16="http://schemas.microsoft.com/office/drawing/2014/main" id="{20047955-CA9C-4102-BC7E-326E2A8135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A74D4E7-8CBC-4FA6-9854-2FE2942315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D720F-45CF-468C-B2F3-0C009A5AFA3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3203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D23DF54-4410-45A4-877C-6A67FCD2A2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012B85-FD9E-4801-BE76-FC5EEA94FE72}" type="datetimeFigureOut">
              <a:rPr lang="de-DE" altLang="de-DE"/>
              <a:pPr/>
              <a:t>08.02.2024</a:t>
            </a:fld>
            <a:endParaRPr lang="de-DE" altLang="de-DE"/>
          </a:p>
        </p:txBody>
      </p:sp>
      <p:sp>
        <p:nvSpPr>
          <p:cNvPr id="3" name="Rechteck 1032">
            <a:extLst>
              <a:ext uri="{FF2B5EF4-FFF2-40B4-BE49-F238E27FC236}">
                <a16:creationId xmlns:a16="http://schemas.microsoft.com/office/drawing/2014/main" id="{331FE34E-1A42-4C94-84BE-0AFD55B59C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F8C9590-BE9A-4E00-BF72-6A5826FF7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FF774-E054-4D7C-99FA-FBC98D26DF3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9658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rm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7715B32-DD23-4AE0-99BE-ECD2FF25A3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E7839-34FE-4FA2-B5E8-F1742D3A1B00}" type="datetimeFigureOut">
              <a:rPr lang="de-DE" altLang="de-DE"/>
              <a:pPr/>
              <a:t>08.02.2024</a:t>
            </a:fld>
            <a:endParaRPr lang="de-DE" altLang="de-DE"/>
          </a:p>
        </p:txBody>
      </p:sp>
      <p:sp>
        <p:nvSpPr>
          <p:cNvPr id="6" name="Rechteck 1032">
            <a:extLst>
              <a:ext uri="{FF2B5EF4-FFF2-40B4-BE49-F238E27FC236}">
                <a16:creationId xmlns:a16="http://schemas.microsoft.com/office/drawing/2014/main" id="{B4361809-B9BE-4106-A1A0-DC34235A3C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B3756F6-7D34-49FB-BEDF-037DE1987E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8EF63E-198C-41FD-8F20-6C9FF15D506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05015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Form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3AF52BD-23FC-4BC9-A825-489C320390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9C1D0B-F279-47E9-857E-8CB3E8920141}" type="datetimeFigureOut">
              <a:rPr lang="de-DE" altLang="de-DE"/>
              <a:pPr/>
              <a:t>08.02.2024</a:t>
            </a:fld>
            <a:endParaRPr lang="de-DE" altLang="de-DE"/>
          </a:p>
        </p:txBody>
      </p:sp>
      <p:sp>
        <p:nvSpPr>
          <p:cNvPr id="6" name="Rechteck 1032">
            <a:extLst>
              <a:ext uri="{FF2B5EF4-FFF2-40B4-BE49-F238E27FC236}">
                <a16:creationId xmlns:a16="http://schemas.microsoft.com/office/drawing/2014/main" id="{F4D6D7BD-87B3-4A0B-9E57-F6F645C370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E7883F1-4A88-41AC-9992-B53D094F3E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2F310-312C-4E4C-9D88-8A6D184741C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9978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5">
            <a:extLst>
              <a:ext uri="{FF2B5EF4-FFF2-40B4-BE49-F238E27FC236}">
                <a16:creationId xmlns:a16="http://schemas.microsoft.com/office/drawing/2014/main" id="{698BD3D5-4159-46EA-A416-FF51E7D4E4A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65100" y="76200"/>
            <a:ext cx="8813800" cy="6629400"/>
            <a:chOff x="104" y="48"/>
            <a:chExt cx="5552" cy="4176"/>
          </a:xfrm>
        </p:grpSpPr>
        <p:sp>
          <p:nvSpPr>
            <p:cNvPr id="18440" name="Rechteck 1025">
              <a:extLst>
                <a:ext uri="{FF2B5EF4-FFF2-40B4-BE49-F238E27FC236}">
                  <a16:creationId xmlns:a16="http://schemas.microsoft.com/office/drawing/2014/main" id="{DBE7BCA7-B116-49D3-9CFB-5B5371229ACB}"/>
                </a:ext>
              </a:extLst>
            </p:cNvPr>
            <p:cNvSpPr>
              <a:spLocks noChangeArrowheads="1"/>
            </p:cNvSpPr>
            <p:nvPr/>
          </p:nvSpPr>
          <p:spPr bwMode="grayWhite">
            <a:xfrm>
              <a:off x="104" y="152"/>
              <a:ext cx="5552" cy="3776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1027" name="Form 1026">
              <a:extLst>
                <a:ext uri="{FF2B5EF4-FFF2-40B4-BE49-F238E27FC236}">
                  <a16:creationId xmlns:a16="http://schemas.microsoft.com/office/drawing/2014/main" id="{2AD30DBA-F8B4-4548-ACB8-4F0571AE59FF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10800000" flipH="1">
              <a:off x="4031" y="48"/>
              <a:ext cx="493" cy="432"/>
            </a:xfrm>
            <a:prstGeom prst="triangle">
              <a:avLst>
                <a:gd name="adj" fmla="val 49995"/>
              </a:avLst>
            </a:prstGeom>
            <a:solidFill>
              <a:schemeClr val="hlink"/>
            </a:solidFill>
            <a:ln>
              <a:noFill/>
            </a:ln>
            <a:effectLst>
              <a:outerShdw dist="155023" dir="2099521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1028" name="Form 1027">
              <a:extLst>
                <a:ext uri="{FF2B5EF4-FFF2-40B4-BE49-F238E27FC236}">
                  <a16:creationId xmlns:a16="http://schemas.microsoft.com/office/drawing/2014/main" id="{29528332-10AB-49C8-810B-B31CCB8E28B1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357" y="3792"/>
              <a:ext cx="493" cy="432"/>
            </a:xfrm>
            <a:prstGeom prst="triangle">
              <a:avLst>
                <a:gd name="adj" fmla="val 49995"/>
              </a:avLst>
            </a:prstGeom>
            <a:solidFill>
              <a:schemeClr val="hlink"/>
            </a:solidFill>
            <a:ln>
              <a:noFill/>
            </a:ln>
            <a:effectLst>
              <a:outerShdw dist="227185" dir="1593903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sp>
        <p:nvSpPr>
          <p:cNvPr id="1030" name="Titelplatzhalter 1029">
            <a:extLst>
              <a:ext uri="{FF2B5EF4-FFF2-40B4-BE49-F238E27FC236}">
                <a16:creationId xmlns:a16="http://schemas.microsoft.com/office/drawing/2014/main" id="{583EF6A2-17BD-495D-A486-0BDC5C9F04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31" name="Textplatzhalter 1030">
            <a:extLst>
              <a:ext uri="{FF2B5EF4-FFF2-40B4-BE49-F238E27FC236}">
                <a16:creationId xmlns:a16="http://schemas.microsoft.com/office/drawing/2014/main" id="{EA797217-0B35-4FBE-B918-B163FA3105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32" name="Datumsplatzhalter 1031">
            <a:extLst>
              <a:ext uri="{FF2B5EF4-FFF2-40B4-BE49-F238E27FC236}">
                <a16:creationId xmlns:a16="http://schemas.microsoft.com/office/drawing/2014/main" id="{BCF6139E-A4C4-43EA-853D-5F9E882B2E4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ED0EB57-37D0-45F1-82D7-1F52F94E5DA0}" type="datetimeFigureOut">
              <a:rPr lang="de-DE" altLang="de-DE"/>
              <a:pPr/>
              <a:t>08.02.2024</a:t>
            </a:fld>
            <a:endParaRPr lang="de-DE" altLang="de-DE"/>
          </a:p>
        </p:txBody>
      </p:sp>
      <p:sp>
        <p:nvSpPr>
          <p:cNvPr id="18438" name="Rechteck 1032">
            <a:extLst>
              <a:ext uri="{FF2B5EF4-FFF2-40B4-BE49-F238E27FC236}">
                <a16:creationId xmlns:a16="http://schemas.microsoft.com/office/drawing/2014/main" id="{A1A77515-F542-40A4-A433-0BB16DE122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 altLang="de-DE"/>
          </a:p>
        </p:txBody>
      </p:sp>
      <p:sp>
        <p:nvSpPr>
          <p:cNvPr id="1034" name="Foliennummernplatzhalter 1033">
            <a:extLst>
              <a:ext uri="{FF2B5EF4-FFF2-40B4-BE49-F238E27FC236}">
                <a16:creationId xmlns:a16="http://schemas.microsoft.com/office/drawing/2014/main" id="{2E9CADF4-03D8-4E6D-9DAC-8649E65698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22A88D-E9A8-4FC8-9623-F01C1A91A5C4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5pPr>
      <a:lvl6pPr marL="8001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6pPr>
      <a:lvl7pPr marL="12573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7pPr>
      <a:lvl8pPr marL="17145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8pPr>
      <a:lvl9pPr marL="21717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6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audio" Target="../media/audio3.wav"/><Relationship Id="rId4" Type="http://schemas.openxmlformats.org/officeDocument/2006/relationships/audio" Target="../media/audio6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6.emf"/><Relationship Id="rId3" Type="http://schemas.openxmlformats.org/officeDocument/2006/relationships/audio" Target="../media/audio1.wav"/><Relationship Id="rId7" Type="http://schemas.openxmlformats.org/officeDocument/2006/relationships/image" Target="../media/image3.emf"/><Relationship Id="rId12" Type="http://schemas.openxmlformats.org/officeDocument/2006/relationships/oleObject" Target="../embeddings/oleObject6.bin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16.bin"/><Relationship Id="rId4" Type="http://schemas.openxmlformats.org/officeDocument/2006/relationships/audio" Target="../media/audio4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17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emf"/><Relationship Id="rId4" Type="http://schemas.openxmlformats.org/officeDocument/2006/relationships/oleObject" Target="../embeddings/oleObject18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5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emf"/><Relationship Id="rId4" Type="http://schemas.openxmlformats.org/officeDocument/2006/relationships/oleObject" Target="../embeddings/oleObject20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0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9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emf"/><Relationship Id="rId4" Type="http://schemas.openxmlformats.org/officeDocument/2006/relationships/oleObject" Target="../embeddings/oleObject21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audio" Target="../media/audio1.wav"/><Relationship Id="rId7" Type="http://schemas.openxmlformats.org/officeDocument/2006/relationships/image" Target="../media/image12.e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3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Form 3072">
            <a:extLst>
              <a:ext uri="{FF2B5EF4-FFF2-40B4-BE49-F238E27FC236}">
                <a16:creationId xmlns:a16="http://schemas.microsoft.com/office/drawing/2014/main" id="{F1E5D37D-3991-4D64-8957-EF31FD3768B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Mechanische Verfahrenstechnik &amp; Strömungslehre 2 </a:t>
            </a:r>
          </a:p>
        </p:txBody>
      </p:sp>
      <p:sp>
        <p:nvSpPr>
          <p:cNvPr id="3074" name="Form 3073">
            <a:extLst>
              <a:ext uri="{FF2B5EF4-FFF2-40B4-BE49-F238E27FC236}">
                <a16:creationId xmlns:a16="http://schemas.microsoft.com/office/drawing/2014/main" id="{AA608441-08A2-4B72-9B48-BCB6883B2DA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  <a:noFill/>
        </p:spPr>
        <p:txBody>
          <a:bodyPr/>
          <a:lstStyle/>
          <a:p>
            <a:pPr marL="0" indent="0" algn="ctr" defTabSz="914400">
              <a:buClr>
                <a:schemeClr val="hlink"/>
              </a:buClr>
              <a:buSzPct val="75000"/>
              <a:buFont typeface="Monotype Sorts" charset="2"/>
              <a:buNone/>
            </a:pP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Präsentation von Alexander Voigts</a:t>
            </a:r>
          </a:p>
          <a:p>
            <a:pPr marL="0" indent="0" algn="ctr" defTabSz="914400">
              <a:buClr>
                <a:schemeClr val="hlink"/>
              </a:buClr>
              <a:buSzPct val="75000"/>
              <a:buFont typeface="Monotype Sorts" charset="2"/>
              <a:buNone/>
            </a:pP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© 2000</a:t>
            </a:r>
          </a:p>
          <a:p>
            <a:pPr marL="0" indent="0" algn="ctr" defTabSz="914400">
              <a:buClr>
                <a:schemeClr val="hlink"/>
              </a:buClr>
              <a:buSzPct val="75000"/>
              <a:buFont typeface="Monotype Sorts" charset="2"/>
              <a:buNone/>
            </a:pP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Legen sie die LOTUS ZIP ein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Form 13312">
            <a:extLst>
              <a:ext uri="{FF2B5EF4-FFF2-40B4-BE49-F238E27FC236}">
                <a16:creationId xmlns:a16="http://schemas.microsoft.com/office/drawing/2014/main" id="{691CBA24-EC2F-4B72-AD65-4C50DA92B7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7.2. Sankey - Diagramm</a:t>
            </a:r>
          </a:p>
        </p:txBody>
      </p:sp>
      <p:grpSp>
        <p:nvGrpSpPr>
          <p:cNvPr id="5193" name="Group 10">
            <a:extLst>
              <a:ext uri="{FF2B5EF4-FFF2-40B4-BE49-F238E27FC236}">
                <a16:creationId xmlns:a16="http://schemas.microsoft.com/office/drawing/2014/main" id="{ADDF5D79-CFDA-465E-947F-C1E751AC8EA0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1808163"/>
            <a:ext cx="4724400" cy="3203575"/>
            <a:chOff x="720" y="1139"/>
            <a:chExt cx="2976" cy="2018"/>
          </a:xfrm>
        </p:grpSpPr>
        <p:sp>
          <p:nvSpPr>
            <p:cNvPr id="13314" name="Rechteck 13313">
              <a:extLst>
                <a:ext uri="{FF2B5EF4-FFF2-40B4-BE49-F238E27FC236}">
                  <a16:creationId xmlns:a16="http://schemas.microsoft.com/office/drawing/2014/main" id="{18F30EE7-F7E3-4CE4-A01A-F77BA07F4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680"/>
              <a:ext cx="1392" cy="1104"/>
            </a:xfrm>
            <a:prstGeom prst="rect">
              <a:avLst/>
            </a:prstGeom>
            <a:gradFill rotWithShape="0">
              <a:gsLst>
                <a:gs pos="0">
                  <a:srgbClr val="6B8EB2"/>
                </a:gs>
                <a:gs pos="50000">
                  <a:schemeClr val="accent2"/>
                </a:gs>
                <a:gs pos="100000">
                  <a:srgbClr val="6B8EB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13315" name="Form 13314">
              <a:extLst>
                <a:ext uri="{FF2B5EF4-FFF2-40B4-BE49-F238E27FC236}">
                  <a16:creationId xmlns:a16="http://schemas.microsoft.com/office/drawing/2014/main" id="{D0E5187D-8D7C-4169-91CF-891652FA8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1139"/>
              <a:ext cx="1442" cy="1262"/>
            </a:xfrm>
            <a:custGeom>
              <a:avLst/>
              <a:gdLst>
                <a:gd name="T0" fmla="*/ 48 w 1442"/>
                <a:gd name="T1" fmla="*/ 1261 h 1262"/>
                <a:gd name="T2" fmla="*/ 280 w 1442"/>
                <a:gd name="T3" fmla="*/ 1251 h 1262"/>
                <a:gd name="T4" fmla="*/ 433 w 1442"/>
                <a:gd name="T5" fmla="*/ 1238 h 1262"/>
                <a:gd name="T6" fmla="*/ 599 w 1442"/>
                <a:gd name="T7" fmla="*/ 1225 h 1262"/>
                <a:gd name="T8" fmla="*/ 637 w 1442"/>
                <a:gd name="T9" fmla="*/ 1225 h 1262"/>
                <a:gd name="T10" fmla="*/ 676 w 1442"/>
                <a:gd name="T11" fmla="*/ 1200 h 1262"/>
                <a:gd name="T12" fmla="*/ 727 w 1442"/>
                <a:gd name="T13" fmla="*/ 1187 h 1262"/>
                <a:gd name="T14" fmla="*/ 765 w 1442"/>
                <a:gd name="T15" fmla="*/ 1174 h 1262"/>
                <a:gd name="T16" fmla="*/ 803 w 1442"/>
                <a:gd name="T17" fmla="*/ 1136 h 1262"/>
                <a:gd name="T18" fmla="*/ 854 w 1442"/>
                <a:gd name="T19" fmla="*/ 1110 h 1262"/>
                <a:gd name="T20" fmla="*/ 893 w 1442"/>
                <a:gd name="T21" fmla="*/ 1085 h 1262"/>
                <a:gd name="T22" fmla="*/ 931 w 1442"/>
                <a:gd name="T23" fmla="*/ 1059 h 1262"/>
                <a:gd name="T24" fmla="*/ 995 w 1442"/>
                <a:gd name="T25" fmla="*/ 1034 h 1262"/>
                <a:gd name="T26" fmla="*/ 1046 w 1442"/>
                <a:gd name="T27" fmla="*/ 995 h 1262"/>
                <a:gd name="T28" fmla="*/ 1097 w 1442"/>
                <a:gd name="T29" fmla="*/ 957 h 1262"/>
                <a:gd name="T30" fmla="*/ 1135 w 1442"/>
                <a:gd name="T31" fmla="*/ 919 h 1262"/>
                <a:gd name="T32" fmla="*/ 1148 w 1442"/>
                <a:gd name="T33" fmla="*/ 881 h 1262"/>
                <a:gd name="T34" fmla="*/ 1186 w 1442"/>
                <a:gd name="T35" fmla="*/ 842 h 1262"/>
                <a:gd name="T36" fmla="*/ 1250 w 1442"/>
                <a:gd name="T37" fmla="*/ 778 h 1262"/>
                <a:gd name="T38" fmla="*/ 1301 w 1442"/>
                <a:gd name="T39" fmla="*/ 727 h 1262"/>
                <a:gd name="T40" fmla="*/ 1365 w 1442"/>
                <a:gd name="T41" fmla="*/ 689 h 1262"/>
                <a:gd name="T42" fmla="*/ 1390 w 1442"/>
                <a:gd name="T43" fmla="*/ 651 h 1262"/>
                <a:gd name="T44" fmla="*/ 1416 w 1442"/>
                <a:gd name="T45" fmla="*/ 574 h 1262"/>
                <a:gd name="T46" fmla="*/ 1441 w 1442"/>
                <a:gd name="T47" fmla="*/ 523 h 1262"/>
                <a:gd name="T48" fmla="*/ 1441 w 1442"/>
                <a:gd name="T49" fmla="*/ 472 h 1262"/>
                <a:gd name="T50" fmla="*/ 1441 w 1442"/>
                <a:gd name="T51" fmla="*/ 421 h 1262"/>
                <a:gd name="T52" fmla="*/ 1441 w 1442"/>
                <a:gd name="T53" fmla="*/ 370 h 1262"/>
                <a:gd name="T54" fmla="*/ 1416 w 1442"/>
                <a:gd name="T55" fmla="*/ 319 h 1262"/>
                <a:gd name="T56" fmla="*/ 1416 w 1442"/>
                <a:gd name="T57" fmla="*/ 268 h 1262"/>
                <a:gd name="T58" fmla="*/ 1403 w 1442"/>
                <a:gd name="T59" fmla="*/ 229 h 1262"/>
                <a:gd name="T60" fmla="*/ 1365 w 1442"/>
                <a:gd name="T61" fmla="*/ 76 h 1262"/>
                <a:gd name="T62" fmla="*/ 1365 w 1442"/>
                <a:gd name="T63" fmla="*/ 38 h 1262"/>
                <a:gd name="T64" fmla="*/ 1352 w 1442"/>
                <a:gd name="T65" fmla="*/ 0 h 1262"/>
                <a:gd name="T66" fmla="*/ 1275 w 1442"/>
                <a:gd name="T67" fmla="*/ 25 h 1262"/>
                <a:gd name="T68" fmla="*/ 1237 w 1442"/>
                <a:gd name="T69" fmla="*/ 38 h 1262"/>
                <a:gd name="T70" fmla="*/ 1199 w 1442"/>
                <a:gd name="T71" fmla="*/ 38 h 1262"/>
                <a:gd name="T72" fmla="*/ 995 w 1442"/>
                <a:gd name="T73" fmla="*/ 89 h 1262"/>
                <a:gd name="T74" fmla="*/ 944 w 1442"/>
                <a:gd name="T75" fmla="*/ 114 h 1262"/>
                <a:gd name="T76" fmla="*/ 905 w 1442"/>
                <a:gd name="T77" fmla="*/ 178 h 1262"/>
                <a:gd name="T78" fmla="*/ 880 w 1442"/>
                <a:gd name="T79" fmla="*/ 217 h 1262"/>
                <a:gd name="T80" fmla="*/ 842 w 1442"/>
                <a:gd name="T81" fmla="*/ 242 h 1262"/>
                <a:gd name="T82" fmla="*/ 816 w 1442"/>
                <a:gd name="T83" fmla="*/ 280 h 1262"/>
                <a:gd name="T84" fmla="*/ 752 w 1442"/>
                <a:gd name="T85" fmla="*/ 344 h 1262"/>
                <a:gd name="T86" fmla="*/ 701 w 1442"/>
                <a:gd name="T87" fmla="*/ 383 h 1262"/>
                <a:gd name="T88" fmla="*/ 650 w 1442"/>
                <a:gd name="T89" fmla="*/ 421 h 1262"/>
                <a:gd name="T90" fmla="*/ 612 w 1442"/>
                <a:gd name="T91" fmla="*/ 446 h 1262"/>
                <a:gd name="T92" fmla="*/ 548 w 1442"/>
                <a:gd name="T93" fmla="*/ 485 h 1262"/>
                <a:gd name="T94" fmla="*/ 510 w 1442"/>
                <a:gd name="T95" fmla="*/ 497 h 1262"/>
                <a:gd name="T96" fmla="*/ 471 w 1442"/>
                <a:gd name="T97" fmla="*/ 510 h 1262"/>
                <a:gd name="T98" fmla="*/ 433 w 1442"/>
                <a:gd name="T99" fmla="*/ 536 h 1262"/>
                <a:gd name="T100" fmla="*/ 254 w 1442"/>
                <a:gd name="T101" fmla="*/ 549 h 1262"/>
                <a:gd name="T102" fmla="*/ 191 w 1442"/>
                <a:gd name="T103" fmla="*/ 561 h 1262"/>
                <a:gd name="T104" fmla="*/ 140 w 1442"/>
                <a:gd name="T105" fmla="*/ 574 h 1262"/>
                <a:gd name="T106" fmla="*/ 89 w 1442"/>
                <a:gd name="T107" fmla="*/ 587 h 1262"/>
                <a:gd name="T108" fmla="*/ 25 w 1442"/>
                <a:gd name="T109" fmla="*/ 612 h 1262"/>
                <a:gd name="T110" fmla="*/ 0 w 1442"/>
                <a:gd name="T111" fmla="*/ 589 h 12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42"/>
                <a:gd name="T169" fmla="*/ 0 h 1262"/>
                <a:gd name="T170" fmla="*/ 0 w 1442"/>
                <a:gd name="T171" fmla="*/ 0 h 12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42" h="1262">
                  <a:moveTo>
                    <a:pt x="48" y="1261"/>
                  </a:moveTo>
                  <a:lnTo>
                    <a:pt x="280" y="1251"/>
                  </a:lnTo>
                  <a:lnTo>
                    <a:pt x="433" y="1238"/>
                  </a:lnTo>
                  <a:lnTo>
                    <a:pt x="599" y="1225"/>
                  </a:lnTo>
                  <a:lnTo>
                    <a:pt x="637" y="1225"/>
                  </a:lnTo>
                  <a:lnTo>
                    <a:pt x="676" y="1200"/>
                  </a:lnTo>
                  <a:lnTo>
                    <a:pt x="727" y="1187"/>
                  </a:lnTo>
                  <a:lnTo>
                    <a:pt x="765" y="1174"/>
                  </a:lnTo>
                  <a:lnTo>
                    <a:pt x="803" y="1136"/>
                  </a:lnTo>
                  <a:lnTo>
                    <a:pt x="854" y="1110"/>
                  </a:lnTo>
                  <a:lnTo>
                    <a:pt x="893" y="1085"/>
                  </a:lnTo>
                  <a:lnTo>
                    <a:pt x="931" y="1059"/>
                  </a:lnTo>
                  <a:lnTo>
                    <a:pt x="995" y="1034"/>
                  </a:lnTo>
                  <a:lnTo>
                    <a:pt x="1046" y="995"/>
                  </a:lnTo>
                  <a:lnTo>
                    <a:pt x="1097" y="957"/>
                  </a:lnTo>
                  <a:lnTo>
                    <a:pt x="1135" y="919"/>
                  </a:lnTo>
                  <a:lnTo>
                    <a:pt x="1148" y="881"/>
                  </a:lnTo>
                  <a:lnTo>
                    <a:pt x="1186" y="842"/>
                  </a:lnTo>
                  <a:lnTo>
                    <a:pt x="1250" y="778"/>
                  </a:lnTo>
                  <a:lnTo>
                    <a:pt x="1301" y="727"/>
                  </a:lnTo>
                  <a:lnTo>
                    <a:pt x="1365" y="689"/>
                  </a:lnTo>
                  <a:lnTo>
                    <a:pt x="1390" y="651"/>
                  </a:lnTo>
                  <a:lnTo>
                    <a:pt x="1416" y="574"/>
                  </a:lnTo>
                  <a:lnTo>
                    <a:pt x="1441" y="523"/>
                  </a:lnTo>
                  <a:lnTo>
                    <a:pt x="1441" y="472"/>
                  </a:lnTo>
                  <a:lnTo>
                    <a:pt x="1441" y="421"/>
                  </a:lnTo>
                  <a:lnTo>
                    <a:pt x="1441" y="370"/>
                  </a:lnTo>
                  <a:lnTo>
                    <a:pt x="1416" y="319"/>
                  </a:lnTo>
                  <a:lnTo>
                    <a:pt x="1416" y="268"/>
                  </a:lnTo>
                  <a:lnTo>
                    <a:pt x="1403" y="229"/>
                  </a:lnTo>
                  <a:lnTo>
                    <a:pt x="1365" y="76"/>
                  </a:lnTo>
                  <a:lnTo>
                    <a:pt x="1365" y="38"/>
                  </a:lnTo>
                  <a:lnTo>
                    <a:pt x="1352" y="0"/>
                  </a:lnTo>
                  <a:lnTo>
                    <a:pt x="1275" y="25"/>
                  </a:lnTo>
                  <a:lnTo>
                    <a:pt x="1237" y="38"/>
                  </a:lnTo>
                  <a:lnTo>
                    <a:pt x="1199" y="38"/>
                  </a:lnTo>
                  <a:lnTo>
                    <a:pt x="995" y="89"/>
                  </a:lnTo>
                  <a:lnTo>
                    <a:pt x="944" y="114"/>
                  </a:lnTo>
                  <a:lnTo>
                    <a:pt x="905" y="178"/>
                  </a:lnTo>
                  <a:lnTo>
                    <a:pt x="880" y="217"/>
                  </a:lnTo>
                  <a:lnTo>
                    <a:pt x="842" y="242"/>
                  </a:lnTo>
                  <a:lnTo>
                    <a:pt x="816" y="280"/>
                  </a:lnTo>
                  <a:lnTo>
                    <a:pt x="752" y="344"/>
                  </a:lnTo>
                  <a:lnTo>
                    <a:pt x="701" y="383"/>
                  </a:lnTo>
                  <a:lnTo>
                    <a:pt x="650" y="421"/>
                  </a:lnTo>
                  <a:lnTo>
                    <a:pt x="612" y="446"/>
                  </a:lnTo>
                  <a:lnTo>
                    <a:pt x="548" y="485"/>
                  </a:lnTo>
                  <a:lnTo>
                    <a:pt x="510" y="497"/>
                  </a:lnTo>
                  <a:lnTo>
                    <a:pt x="471" y="510"/>
                  </a:lnTo>
                  <a:lnTo>
                    <a:pt x="433" y="536"/>
                  </a:lnTo>
                  <a:lnTo>
                    <a:pt x="254" y="549"/>
                  </a:lnTo>
                  <a:lnTo>
                    <a:pt x="191" y="561"/>
                  </a:lnTo>
                  <a:lnTo>
                    <a:pt x="140" y="574"/>
                  </a:lnTo>
                  <a:lnTo>
                    <a:pt x="89" y="587"/>
                  </a:lnTo>
                  <a:lnTo>
                    <a:pt x="25" y="612"/>
                  </a:lnTo>
                  <a:lnTo>
                    <a:pt x="0" y="589"/>
                  </a:lnTo>
                </a:path>
              </a:pathLst>
            </a:custGeom>
            <a:gradFill rotWithShape="0">
              <a:gsLst>
                <a:gs pos="0">
                  <a:srgbClr val="6B8EB2"/>
                </a:gs>
                <a:gs pos="50000">
                  <a:schemeClr val="accent2"/>
                </a:gs>
                <a:gs pos="100000">
                  <a:srgbClr val="6B8EB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13316" name="Form 13315">
              <a:extLst>
                <a:ext uri="{FF2B5EF4-FFF2-40B4-BE49-F238E27FC236}">
                  <a16:creationId xmlns:a16="http://schemas.microsoft.com/office/drawing/2014/main" id="{FAE65B48-C8D1-4D17-AE84-122A5C425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441"/>
              <a:ext cx="1200" cy="716"/>
            </a:xfrm>
            <a:custGeom>
              <a:avLst/>
              <a:gdLst>
                <a:gd name="T0" fmla="*/ 96 w 1200"/>
                <a:gd name="T1" fmla="*/ 7 h 716"/>
                <a:gd name="T2" fmla="*/ 229 w 1200"/>
                <a:gd name="T3" fmla="*/ 0 h 716"/>
                <a:gd name="T4" fmla="*/ 382 w 1200"/>
                <a:gd name="T5" fmla="*/ 25 h 716"/>
                <a:gd name="T6" fmla="*/ 535 w 1200"/>
                <a:gd name="T7" fmla="*/ 77 h 716"/>
                <a:gd name="T8" fmla="*/ 574 w 1200"/>
                <a:gd name="T9" fmla="*/ 102 h 716"/>
                <a:gd name="T10" fmla="*/ 612 w 1200"/>
                <a:gd name="T11" fmla="*/ 128 h 716"/>
                <a:gd name="T12" fmla="*/ 688 w 1200"/>
                <a:gd name="T13" fmla="*/ 179 h 716"/>
                <a:gd name="T14" fmla="*/ 727 w 1200"/>
                <a:gd name="T15" fmla="*/ 204 h 716"/>
                <a:gd name="T16" fmla="*/ 765 w 1200"/>
                <a:gd name="T17" fmla="*/ 230 h 716"/>
                <a:gd name="T18" fmla="*/ 803 w 1200"/>
                <a:gd name="T19" fmla="*/ 268 h 716"/>
                <a:gd name="T20" fmla="*/ 816 w 1200"/>
                <a:gd name="T21" fmla="*/ 306 h 716"/>
                <a:gd name="T22" fmla="*/ 854 w 1200"/>
                <a:gd name="T23" fmla="*/ 332 h 716"/>
                <a:gd name="T24" fmla="*/ 1020 w 1200"/>
                <a:gd name="T25" fmla="*/ 357 h 716"/>
                <a:gd name="T26" fmla="*/ 1058 w 1200"/>
                <a:gd name="T27" fmla="*/ 396 h 716"/>
                <a:gd name="T28" fmla="*/ 1084 w 1200"/>
                <a:gd name="T29" fmla="*/ 434 h 716"/>
                <a:gd name="T30" fmla="*/ 1097 w 1200"/>
                <a:gd name="T31" fmla="*/ 472 h 716"/>
                <a:gd name="T32" fmla="*/ 1122 w 1200"/>
                <a:gd name="T33" fmla="*/ 523 h 716"/>
                <a:gd name="T34" fmla="*/ 1135 w 1200"/>
                <a:gd name="T35" fmla="*/ 485 h 716"/>
                <a:gd name="T36" fmla="*/ 1161 w 1200"/>
                <a:gd name="T37" fmla="*/ 523 h 716"/>
                <a:gd name="T38" fmla="*/ 1173 w 1200"/>
                <a:gd name="T39" fmla="*/ 574 h 716"/>
                <a:gd name="T40" fmla="*/ 1186 w 1200"/>
                <a:gd name="T41" fmla="*/ 613 h 716"/>
                <a:gd name="T42" fmla="*/ 1199 w 1200"/>
                <a:gd name="T43" fmla="*/ 664 h 716"/>
                <a:gd name="T44" fmla="*/ 1148 w 1200"/>
                <a:gd name="T45" fmla="*/ 702 h 716"/>
                <a:gd name="T46" fmla="*/ 1097 w 1200"/>
                <a:gd name="T47" fmla="*/ 715 h 716"/>
                <a:gd name="T48" fmla="*/ 1097 w 1200"/>
                <a:gd name="T49" fmla="*/ 677 h 716"/>
                <a:gd name="T50" fmla="*/ 1097 w 1200"/>
                <a:gd name="T51" fmla="*/ 638 h 716"/>
                <a:gd name="T52" fmla="*/ 1097 w 1200"/>
                <a:gd name="T53" fmla="*/ 587 h 716"/>
                <a:gd name="T54" fmla="*/ 1046 w 1200"/>
                <a:gd name="T55" fmla="*/ 587 h 716"/>
                <a:gd name="T56" fmla="*/ 893 w 1200"/>
                <a:gd name="T57" fmla="*/ 536 h 716"/>
                <a:gd name="T58" fmla="*/ 842 w 1200"/>
                <a:gd name="T59" fmla="*/ 511 h 716"/>
                <a:gd name="T60" fmla="*/ 63 w 1200"/>
                <a:gd name="T61" fmla="*/ 370 h 716"/>
                <a:gd name="T62" fmla="*/ 12 w 1200"/>
                <a:gd name="T63" fmla="*/ 370 h 716"/>
                <a:gd name="T64" fmla="*/ 12 w 1200"/>
                <a:gd name="T65" fmla="*/ 319 h 716"/>
                <a:gd name="T66" fmla="*/ 0 w 1200"/>
                <a:gd name="T67" fmla="*/ 295 h 7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00"/>
                <a:gd name="T103" fmla="*/ 0 h 716"/>
                <a:gd name="T104" fmla="*/ 0 w 1200"/>
                <a:gd name="T105" fmla="*/ 0 h 7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00" h="716">
                  <a:moveTo>
                    <a:pt x="96" y="7"/>
                  </a:moveTo>
                  <a:lnTo>
                    <a:pt x="229" y="0"/>
                  </a:lnTo>
                  <a:lnTo>
                    <a:pt x="382" y="25"/>
                  </a:lnTo>
                  <a:lnTo>
                    <a:pt x="535" y="77"/>
                  </a:lnTo>
                  <a:lnTo>
                    <a:pt x="574" y="102"/>
                  </a:lnTo>
                  <a:lnTo>
                    <a:pt x="612" y="128"/>
                  </a:lnTo>
                  <a:lnTo>
                    <a:pt x="688" y="179"/>
                  </a:lnTo>
                  <a:lnTo>
                    <a:pt x="727" y="204"/>
                  </a:lnTo>
                  <a:lnTo>
                    <a:pt x="765" y="230"/>
                  </a:lnTo>
                  <a:lnTo>
                    <a:pt x="803" y="268"/>
                  </a:lnTo>
                  <a:lnTo>
                    <a:pt x="816" y="306"/>
                  </a:lnTo>
                  <a:lnTo>
                    <a:pt x="854" y="332"/>
                  </a:lnTo>
                  <a:lnTo>
                    <a:pt x="1020" y="357"/>
                  </a:lnTo>
                  <a:lnTo>
                    <a:pt x="1058" y="396"/>
                  </a:lnTo>
                  <a:lnTo>
                    <a:pt x="1084" y="434"/>
                  </a:lnTo>
                  <a:lnTo>
                    <a:pt x="1097" y="472"/>
                  </a:lnTo>
                  <a:lnTo>
                    <a:pt x="1122" y="523"/>
                  </a:lnTo>
                  <a:lnTo>
                    <a:pt x="1135" y="485"/>
                  </a:lnTo>
                  <a:lnTo>
                    <a:pt x="1161" y="523"/>
                  </a:lnTo>
                  <a:lnTo>
                    <a:pt x="1173" y="574"/>
                  </a:lnTo>
                  <a:lnTo>
                    <a:pt x="1186" y="613"/>
                  </a:lnTo>
                  <a:lnTo>
                    <a:pt x="1199" y="664"/>
                  </a:lnTo>
                  <a:lnTo>
                    <a:pt x="1148" y="702"/>
                  </a:lnTo>
                  <a:lnTo>
                    <a:pt x="1097" y="715"/>
                  </a:lnTo>
                  <a:lnTo>
                    <a:pt x="1097" y="677"/>
                  </a:lnTo>
                  <a:lnTo>
                    <a:pt x="1097" y="638"/>
                  </a:lnTo>
                  <a:lnTo>
                    <a:pt x="1097" y="587"/>
                  </a:lnTo>
                  <a:lnTo>
                    <a:pt x="1046" y="587"/>
                  </a:lnTo>
                  <a:lnTo>
                    <a:pt x="893" y="536"/>
                  </a:lnTo>
                  <a:lnTo>
                    <a:pt x="842" y="511"/>
                  </a:lnTo>
                  <a:lnTo>
                    <a:pt x="63" y="370"/>
                  </a:lnTo>
                  <a:lnTo>
                    <a:pt x="12" y="370"/>
                  </a:lnTo>
                  <a:lnTo>
                    <a:pt x="12" y="319"/>
                  </a:lnTo>
                  <a:lnTo>
                    <a:pt x="0" y="295"/>
                  </a:lnTo>
                </a:path>
              </a:pathLst>
            </a:custGeom>
            <a:gradFill rotWithShape="0">
              <a:gsLst>
                <a:gs pos="0">
                  <a:srgbClr val="6B8EB2"/>
                </a:gs>
                <a:gs pos="50000">
                  <a:schemeClr val="accent2"/>
                </a:gs>
                <a:gs pos="100000">
                  <a:srgbClr val="6B8EB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2535" name="Form 13316">
              <a:extLst>
                <a:ext uri="{FF2B5EF4-FFF2-40B4-BE49-F238E27FC236}">
                  <a16:creationId xmlns:a16="http://schemas.microsoft.com/office/drawing/2014/main" id="{5595658D-6B0A-4D37-952D-ABE9B2E3AA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80" y="1968"/>
              <a:ext cx="1104" cy="624"/>
            </a:xfrm>
            <a:prstGeom prst="triangle">
              <a:avLst>
                <a:gd name="adj" fmla="val 49995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2536" name="Rechteck 13317">
              <a:extLst>
                <a:ext uri="{FF2B5EF4-FFF2-40B4-BE49-F238E27FC236}">
                  <a16:creationId xmlns:a16="http://schemas.microsoft.com/office/drawing/2014/main" id="{8707A325-2BA0-4253-AAF1-66932E115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776"/>
              <a:ext cx="240" cy="1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13319" name="Rechteck 13318">
              <a:extLst>
                <a:ext uri="{FF2B5EF4-FFF2-40B4-BE49-F238E27FC236}">
                  <a16:creationId xmlns:a16="http://schemas.microsoft.com/office/drawing/2014/main" id="{52363E3F-44B5-4876-BE1C-E67C2A2CE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584"/>
              <a:ext cx="240" cy="1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 sz="1400">
                  <a:latin typeface="Times New Roman" panose="02020603050405020304" pitchFamily="18" charset="0"/>
                </a:rPr>
                <a:t>VERDAMPFER</a:t>
              </a:r>
            </a:p>
          </p:txBody>
        </p:sp>
        <p:sp>
          <p:nvSpPr>
            <p:cNvPr id="13320" name="Rechteck 13319">
              <a:extLst>
                <a:ext uri="{FF2B5EF4-FFF2-40B4-BE49-F238E27FC236}">
                  <a16:creationId xmlns:a16="http://schemas.microsoft.com/office/drawing/2014/main" id="{963DFAE2-E1B2-423B-B52F-B915A77F6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584"/>
              <a:ext cx="1392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>
                  <a:latin typeface="Times New Roman" panose="02020603050405020304" pitchFamily="18" charset="0"/>
                </a:rPr>
                <a:t>800 kg/h </a:t>
              </a:r>
            </a:p>
            <a:p>
              <a:pPr>
                <a:spcBef>
                  <a:spcPct val="50000"/>
                </a:spcBef>
              </a:pPr>
              <a:r>
                <a:rPr lang="de-DE" altLang="de-DE">
                  <a:latin typeface="Times New Roman" panose="02020603050405020304" pitchFamily="18" charset="0"/>
                </a:rPr>
                <a:t>im Brüden</a:t>
              </a:r>
            </a:p>
          </p:txBody>
        </p:sp>
        <p:sp>
          <p:nvSpPr>
            <p:cNvPr id="13321" name="Rechteck 13320">
              <a:extLst>
                <a:ext uri="{FF2B5EF4-FFF2-40B4-BE49-F238E27FC236}">
                  <a16:creationId xmlns:a16="http://schemas.microsoft.com/office/drawing/2014/main" id="{C74956C4-5594-4F16-95B0-D2E236093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592"/>
              <a:ext cx="1680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>
                  <a:latin typeface="Times New Roman" panose="02020603050405020304" pitchFamily="18" charset="0"/>
                </a:rPr>
                <a:t>80 kg/h im Konzentrat</a:t>
              </a:r>
            </a:p>
          </p:txBody>
        </p:sp>
      </p:grpSp>
      <p:sp>
        <p:nvSpPr>
          <p:cNvPr id="13323" name="Rechteck 13322">
            <a:extLst>
              <a:ext uri="{FF2B5EF4-FFF2-40B4-BE49-F238E27FC236}">
                <a16:creationId xmlns:a16="http://schemas.microsoft.com/office/drawing/2014/main" id="{312E3A68-93D3-4397-8943-D81BAC167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9050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u="sng">
                <a:latin typeface="Times New Roman" panose="02020603050405020304" pitchFamily="18" charset="0"/>
              </a:rPr>
              <a:t>für Wasser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obotz Windows beend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 autoUpdateAnimBg="0"/>
      <p:bldP spid="1332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orm 14336">
            <a:extLst>
              <a:ext uri="{FF2B5EF4-FFF2-40B4-BE49-F238E27FC236}">
                <a16:creationId xmlns:a16="http://schemas.microsoft.com/office/drawing/2014/main" id="{939AFFB0-4D54-4A07-A4A8-01B5F357CC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Lagern und speichern von Feststoffen, Flüssigkeiten und Gasen</a:t>
            </a:r>
          </a:p>
        </p:txBody>
      </p:sp>
      <p:pic>
        <p:nvPicPr>
          <p:cNvPr id="14338" name="Rechteck 14337">
            <a:extLst>
              <a:ext uri="{FF2B5EF4-FFF2-40B4-BE49-F238E27FC236}">
                <a16:creationId xmlns:a16="http://schemas.microsoft.com/office/drawing/2014/main" id="{D77D443B-B62E-49B4-BEC2-D54663871E3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333625"/>
            <a:ext cx="7899400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hteck 15360">
            <a:extLst>
              <a:ext uri="{FF2B5EF4-FFF2-40B4-BE49-F238E27FC236}">
                <a16:creationId xmlns:a16="http://schemas.microsoft.com/office/drawing/2014/main" id="{68D5BEF9-6819-43DA-879D-8E393FBBB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590800"/>
            <a:ext cx="3657600" cy="1524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15362" name="Form 15361">
            <a:extLst>
              <a:ext uri="{FF2B5EF4-FFF2-40B4-BE49-F238E27FC236}">
                <a16:creationId xmlns:a16="http://schemas.microsoft.com/office/drawing/2014/main" id="{0A44E655-509D-4D3A-87F5-6417512B4C1C}"/>
              </a:ext>
            </a:extLst>
          </p:cNvPr>
          <p:cNvSpPr>
            <a:spLocks/>
          </p:cNvSpPr>
          <p:nvPr/>
        </p:nvSpPr>
        <p:spPr bwMode="auto">
          <a:xfrm>
            <a:off x="5715000" y="2649538"/>
            <a:ext cx="1025525" cy="477837"/>
          </a:xfrm>
          <a:custGeom>
            <a:avLst/>
            <a:gdLst>
              <a:gd name="T0" fmla="*/ 0 w 646"/>
              <a:gd name="T1" fmla="*/ 155 h 301"/>
              <a:gd name="T2" fmla="*/ 58 w 646"/>
              <a:gd name="T3" fmla="*/ 52 h 301"/>
              <a:gd name="T4" fmla="*/ 97 w 646"/>
              <a:gd name="T5" fmla="*/ 0 h 301"/>
              <a:gd name="T6" fmla="*/ 306 w 646"/>
              <a:gd name="T7" fmla="*/ 13 h 301"/>
              <a:gd name="T8" fmla="*/ 345 w 646"/>
              <a:gd name="T9" fmla="*/ 39 h 301"/>
              <a:gd name="T10" fmla="*/ 371 w 646"/>
              <a:gd name="T11" fmla="*/ 91 h 301"/>
              <a:gd name="T12" fmla="*/ 423 w 646"/>
              <a:gd name="T13" fmla="*/ 104 h 301"/>
              <a:gd name="T14" fmla="*/ 462 w 646"/>
              <a:gd name="T15" fmla="*/ 65 h 301"/>
              <a:gd name="T16" fmla="*/ 514 w 646"/>
              <a:gd name="T17" fmla="*/ 65 h 301"/>
              <a:gd name="T18" fmla="*/ 554 w 646"/>
              <a:gd name="T19" fmla="*/ 78 h 301"/>
              <a:gd name="T20" fmla="*/ 606 w 646"/>
              <a:gd name="T21" fmla="*/ 104 h 301"/>
              <a:gd name="T22" fmla="*/ 632 w 646"/>
              <a:gd name="T23" fmla="*/ 143 h 301"/>
              <a:gd name="T24" fmla="*/ 645 w 646"/>
              <a:gd name="T25" fmla="*/ 182 h 301"/>
              <a:gd name="T26" fmla="*/ 645 w 646"/>
              <a:gd name="T27" fmla="*/ 247 h 301"/>
              <a:gd name="T28" fmla="*/ 619 w 646"/>
              <a:gd name="T29" fmla="*/ 287 h 301"/>
              <a:gd name="T30" fmla="*/ 580 w 646"/>
              <a:gd name="T31" fmla="*/ 300 h 301"/>
              <a:gd name="T32" fmla="*/ 540 w 646"/>
              <a:gd name="T33" fmla="*/ 260 h 301"/>
              <a:gd name="T34" fmla="*/ 501 w 646"/>
              <a:gd name="T35" fmla="*/ 221 h 301"/>
              <a:gd name="T36" fmla="*/ 319 w 646"/>
              <a:gd name="T37" fmla="*/ 208 h 301"/>
              <a:gd name="T38" fmla="*/ 267 w 646"/>
              <a:gd name="T39" fmla="*/ 247 h 301"/>
              <a:gd name="T40" fmla="*/ 228 w 646"/>
              <a:gd name="T41" fmla="*/ 247 h 301"/>
              <a:gd name="T42" fmla="*/ 71 w 646"/>
              <a:gd name="T43" fmla="*/ 247 h 301"/>
              <a:gd name="T44" fmla="*/ 0 w 646"/>
              <a:gd name="T45" fmla="*/ 155 h 301"/>
              <a:gd name="T46" fmla="*/ 0 w 646"/>
              <a:gd name="T47" fmla="*/ 155 h 30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46"/>
              <a:gd name="T73" fmla="*/ 0 h 301"/>
              <a:gd name="T74" fmla="*/ 0 w 646"/>
              <a:gd name="T75" fmla="*/ 0 h 30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46" h="301">
                <a:moveTo>
                  <a:pt x="0" y="155"/>
                </a:moveTo>
                <a:lnTo>
                  <a:pt x="58" y="52"/>
                </a:lnTo>
                <a:lnTo>
                  <a:pt x="97" y="0"/>
                </a:lnTo>
                <a:lnTo>
                  <a:pt x="306" y="13"/>
                </a:lnTo>
                <a:lnTo>
                  <a:pt x="345" y="39"/>
                </a:lnTo>
                <a:lnTo>
                  <a:pt x="371" y="91"/>
                </a:lnTo>
                <a:lnTo>
                  <a:pt x="423" y="104"/>
                </a:lnTo>
                <a:lnTo>
                  <a:pt x="462" y="65"/>
                </a:lnTo>
                <a:lnTo>
                  <a:pt x="514" y="65"/>
                </a:lnTo>
                <a:lnTo>
                  <a:pt x="554" y="78"/>
                </a:lnTo>
                <a:lnTo>
                  <a:pt x="606" y="104"/>
                </a:lnTo>
                <a:lnTo>
                  <a:pt x="632" y="143"/>
                </a:lnTo>
                <a:lnTo>
                  <a:pt x="645" y="182"/>
                </a:lnTo>
                <a:lnTo>
                  <a:pt x="645" y="247"/>
                </a:lnTo>
                <a:lnTo>
                  <a:pt x="619" y="287"/>
                </a:lnTo>
                <a:lnTo>
                  <a:pt x="580" y="300"/>
                </a:lnTo>
                <a:lnTo>
                  <a:pt x="540" y="260"/>
                </a:lnTo>
                <a:lnTo>
                  <a:pt x="501" y="221"/>
                </a:lnTo>
                <a:lnTo>
                  <a:pt x="319" y="208"/>
                </a:lnTo>
                <a:lnTo>
                  <a:pt x="267" y="247"/>
                </a:lnTo>
                <a:lnTo>
                  <a:pt x="228" y="247"/>
                </a:lnTo>
                <a:lnTo>
                  <a:pt x="71" y="247"/>
                </a:lnTo>
                <a:lnTo>
                  <a:pt x="0" y="155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15363" name="Form 15362">
            <a:extLst>
              <a:ext uri="{FF2B5EF4-FFF2-40B4-BE49-F238E27FC236}">
                <a16:creationId xmlns:a16="http://schemas.microsoft.com/office/drawing/2014/main" id="{83B81F95-8002-4B0D-BB36-0839B42BE24B}"/>
              </a:ext>
            </a:extLst>
          </p:cNvPr>
          <p:cNvSpPr>
            <a:spLocks/>
          </p:cNvSpPr>
          <p:nvPr/>
        </p:nvSpPr>
        <p:spPr bwMode="auto">
          <a:xfrm>
            <a:off x="3200400" y="2649538"/>
            <a:ext cx="1025525" cy="477837"/>
          </a:xfrm>
          <a:custGeom>
            <a:avLst/>
            <a:gdLst>
              <a:gd name="T0" fmla="*/ 0 w 646"/>
              <a:gd name="T1" fmla="*/ 155 h 301"/>
              <a:gd name="T2" fmla="*/ 58 w 646"/>
              <a:gd name="T3" fmla="*/ 52 h 301"/>
              <a:gd name="T4" fmla="*/ 97 w 646"/>
              <a:gd name="T5" fmla="*/ 0 h 301"/>
              <a:gd name="T6" fmla="*/ 306 w 646"/>
              <a:gd name="T7" fmla="*/ 13 h 301"/>
              <a:gd name="T8" fmla="*/ 345 w 646"/>
              <a:gd name="T9" fmla="*/ 39 h 301"/>
              <a:gd name="T10" fmla="*/ 371 w 646"/>
              <a:gd name="T11" fmla="*/ 91 h 301"/>
              <a:gd name="T12" fmla="*/ 423 w 646"/>
              <a:gd name="T13" fmla="*/ 104 h 301"/>
              <a:gd name="T14" fmla="*/ 462 w 646"/>
              <a:gd name="T15" fmla="*/ 65 h 301"/>
              <a:gd name="T16" fmla="*/ 514 w 646"/>
              <a:gd name="T17" fmla="*/ 65 h 301"/>
              <a:gd name="T18" fmla="*/ 554 w 646"/>
              <a:gd name="T19" fmla="*/ 78 h 301"/>
              <a:gd name="T20" fmla="*/ 606 w 646"/>
              <a:gd name="T21" fmla="*/ 104 h 301"/>
              <a:gd name="T22" fmla="*/ 632 w 646"/>
              <a:gd name="T23" fmla="*/ 143 h 301"/>
              <a:gd name="T24" fmla="*/ 645 w 646"/>
              <a:gd name="T25" fmla="*/ 182 h 301"/>
              <a:gd name="T26" fmla="*/ 645 w 646"/>
              <a:gd name="T27" fmla="*/ 247 h 301"/>
              <a:gd name="T28" fmla="*/ 619 w 646"/>
              <a:gd name="T29" fmla="*/ 287 h 301"/>
              <a:gd name="T30" fmla="*/ 580 w 646"/>
              <a:gd name="T31" fmla="*/ 300 h 301"/>
              <a:gd name="T32" fmla="*/ 540 w 646"/>
              <a:gd name="T33" fmla="*/ 260 h 301"/>
              <a:gd name="T34" fmla="*/ 501 w 646"/>
              <a:gd name="T35" fmla="*/ 221 h 301"/>
              <a:gd name="T36" fmla="*/ 319 w 646"/>
              <a:gd name="T37" fmla="*/ 208 h 301"/>
              <a:gd name="T38" fmla="*/ 267 w 646"/>
              <a:gd name="T39" fmla="*/ 247 h 301"/>
              <a:gd name="T40" fmla="*/ 228 w 646"/>
              <a:gd name="T41" fmla="*/ 247 h 301"/>
              <a:gd name="T42" fmla="*/ 71 w 646"/>
              <a:gd name="T43" fmla="*/ 247 h 301"/>
              <a:gd name="T44" fmla="*/ 0 w 646"/>
              <a:gd name="T45" fmla="*/ 155 h 301"/>
              <a:gd name="T46" fmla="*/ 0 w 646"/>
              <a:gd name="T47" fmla="*/ 155 h 30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46"/>
              <a:gd name="T73" fmla="*/ 0 h 301"/>
              <a:gd name="T74" fmla="*/ 0 w 646"/>
              <a:gd name="T75" fmla="*/ 0 h 30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46" h="301">
                <a:moveTo>
                  <a:pt x="0" y="155"/>
                </a:moveTo>
                <a:lnTo>
                  <a:pt x="58" y="52"/>
                </a:lnTo>
                <a:lnTo>
                  <a:pt x="97" y="0"/>
                </a:lnTo>
                <a:lnTo>
                  <a:pt x="306" y="13"/>
                </a:lnTo>
                <a:lnTo>
                  <a:pt x="345" y="39"/>
                </a:lnTo>
                <a:lnTo>
                  <a:pt x="371" y="91"/>
                </a:lnTo>
                <a:lnTo>
                  <a:pt x="423" y="104"/>
                </a:lnTo>
                <a:lnTo>
                  <a:pt x="462" y="65"/>
                </a:lnTo>
                <a:lnTo>
                  <a:pt x="514" y="65"/>
                </a:lnTo>
                <a:lnTo>
                  <a:pt x="554" y="78"/>
                </a:lnTo>
                <a:lnTo>
                  <a:pt x="606" y="104"/>
                </a:lnTo>
                <a:lnTo>
                  <a:pt x="632" y="143"/>
                </a:lnTo>
                <a:lnTo>
                  <a:pt x="645" y="182"/>
                </a:lnTo>
                <a:lnTo>
                  <a:pt x="645" y="247"/>
                </a:lnTo>
                <a:lnTo>
                  <a:pt x="619" y="287"/>
                </a:lnTo>
                <a:lnTo>
                  <a:pt x="580" y="300"/>
                </a:lnTo>
                <a:lnTo>
                  <a:pt x="540" y="260"/>
                </a:lnTo>
                <a:lnTo>
                  <a:pt x="501" y="221"/>
                </a:lnTo>
                <a:lnTo>
                  <a:pt x="319" y="208"/>
                </a:lnTo>
                <a:lnTo>
                  <a:pt x="267" y="247"/>
                </a:lnTo>
                <a:lnTo>
                  <a:pt x="228" y="247"/>
                </a:lnTo>
                <a:lnTo>
                  <a:pt x="71" y="247"/>
                </a:lnTo>
                <a:lnTo>
                  <a:pt x="0" y="155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15364" name="Rechteck 15363">
            <a:extLst>
              <a:ext uri="{FF2B5EF4-FFF2-40B4-BE49-F238E27FC236}">
                <a16:creationId xmlns:a16="http://schemas.microsoft.com/office/drawing/2014/main" id="{D0539BF8-4B81-49AE-9574-A7D4E62EE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838200"/>
            <a:ext cx="83058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es erscheinen hier einheiten, so wie sie aus der statischen und dynamischen Mechanik bekannt sind, besonders Elemente der Schulkinematik !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Die Schüttfunktion und die Reibungszahl sind dimensionslos ! </a:t>
            </a:r>
          </a:p>
        </p:txBody>
      </p:sp>
      <p:sp>
        <p:nvSpPr>
          <p:cNvPr id="15365" name="Rechteck 15364">
            <a:extLst>
              <a:ext uri="{FF2B5EF4-FFF2-40B4-BE49-F238E27FC236}">
                <a16:creationId xmlns:a16="http://schemas.microsoft.com/office/drawing/2014/main" id="{ACC08F5A-ED57-4594-8573-4E4764BAD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7432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Hangabtriebskraft</a:t>
            </a:r>
          </a:p>
        </p:txBody>
      </p:sp>
      <p:sp>
        <p:nvSpPr>
          <p:cNvPr id="15366" name="Parallelogramm 15365">
            <a:extLst>
              <a:ext uri="{FF2B5EF4-FFF2-40B4-BE49-F238E27FC236}">
                <a16:creationId xmlns:a16="http://schemas.microsoft.com/office/drawing/2014/main" id="{38598B01-227B-4249-9E24-6BCAAA04208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66800" y="3352800"/>
            <a:ext cx="914400" cy="685800"/>
          </a:xfrm>
          <a:prstGeom prst="parallelogram">
            <a:avLst>
              <a:gd name="adj" fmla="val 33327"/>
            </a:avLst>
          </a:prstGeom>
          <a:gradFill rotWithShape="0">
            <a:gsLst>
              <a:gs pos="0">
                <a:schemeClr val="accent2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15367" name="Form 15366">
            <a:extLst>
              <a:ext uri="{FF2B5EF4-FFF2-40B4-BE49-F238E27FC236}">
                <a16:creationId xmlns:a16="http://schemas.microsoft.com/office/drawing/2014/main" id="{8D365E0F-2E9A-4511-A0D6-E2FE79F04515}"/>
              </a:ext>
            </a:extLst>
          </p:cNvPr>
          <p:cNvSpPr>
            <a:spLocks/>
          </p:cNvSpPr>
          <p:nvPr/>
        </p:nvSpPr>
        <p:spPr bwMode="auto">
          <a:xfrm>
            <a:off x="457200" y="3657600"/>
            <a:ext cx="2135188" cy="687388"/>
          </a:xfrm>
          <a:custGeom>
            <a:avLst/>
            <a:gdLst>
              <a:gd name="T0" fmla="*/ 0 w 1345"/>
              <a:gd name="T1" fmla="*/ 0 h 433"/>
              <a:gd name="T2" fmla="*/ 1344 w 1345"/>
              <a:gd name="T3" fmla="*/ 432 h 433"/>
              <a:gd name="T4" fmla="*/ 0 w 1345"/>
              <a:gd name="T5" fmla="*/ 432 h 433"/>
              <a:gd name="T6" fmla="*/ 0 w 1345"/>
              <a:gd name="T7" fmla="*/ 0 h 433"/>
              <a:gd name="T8" fmla="*/ 0 60000 65536"/>
              <a:gd name="T9" fmla="*/ 0 60000 65536"/>
              <a:gd name="T10" fmla="*/ 0 60000 65536"/>
              <a:gd name="T11" fmla="*/ 0 60000 65536"/>
              <a:gd name="T12" fmla="*/ 0 w 1345"/>
              <a:gd name="T13" fmla="*/ 0 h 433"/>
              <a:gd name="T14" fmla="*/ 0 w 1345"/>
              <a:gd name="T15" fmla="*/ 0 h 4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5" h="433">
                <a:moveTo>
                  <a:pt x="0" y="0"/>
                </a:moveTo>
                <a:lnTo>
                  <a:pt x="1344" y="432"/>
                </a:lnTo>
                <a:lnTo>
                  <a:pt x="0" y="432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15368" name="Gerade Verbindung 15367">
            <a:extLst>
              <a:ext uri="{FF2B5EF4-FFF2-40B4-BE49-F238E27FC236}">
                <a16:creationId xmlns:a16="http://schemas.microsoft.com/office/drawing/2014/main" id="{C901209F-0045-4017-AF9D-4240A14D8F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733800"/>
            <a:ext cx="914400" cy="3048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69" name="Würfel 15368">
            <a:extLst>
              <a:ext uri="{FF2B5EF4-FFF2-40B4-BE49-F238E27FC236}">
                <a16:creationId xmlns:a16="http://schemas.microsoft.com/office/drawing/2014/main" id="{BB52F2AD-F97C-4A0B-B027-5A7469D56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150" y="3435350"/>
            <a:ext cx="1358900" cy="596900"/>
          </a:xfrm>
          <a:prstGeom prst="cube">
            <a:avLst>
              <a:gd name="adj" fmla="val 24995"/>
            </a:avLst>
          </a:prstGeom>
          <a:pattFill prst="ltUpDiag">
            <a:fgClr>
              <a:schemeClr val="tx1"/>
            </a:fgClr>
            <a:bgClr>
              <a:srgbClr val="FFFF66"/>
            </a:bgClr>
          </a:patt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15370" name="Ellipse 15369">
            <a:extLst>
              <a:ext uri="{FF2B5EF4-FFF2-40B4-BE49-F238E27FC236}">
                <a16:creationId xmlns:a16="http://schemas.microsoft.com/office/drawing/2014/main" id="{595B90D3-1E9A-475E-8B95-069AAA37B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750" y="3435350"/>
            <a:ext cx="444500" cy="444500"/>
          </a:xfrm>
          <a:prstGeom prst="ellipse">
            <a:avLst/>
          </a:prstGeom>
          <a:gradFill rotWithShape="0">
            <a:gsLst>
              <a:gs pos="0">
                <a:schemeClr val="tx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15371" name="Ellipse 15370">
            <a:extLst>
              <a:ext uri="{FF2B5EF4-FFF2-40B4-BE49-F238E27FC236}">
                <a16:creationId xmlns:a16="http://schemas.microsoft.com/office/drawing/2014/main" id="{38D8A1BF-7CEB-437C-9A1E-02533B42C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4150" y="2825750"/>
            <a:ext cx="444500" cy="444500"/>
          </a:xfrm>
          <a:prstGeom prst="ellipse">
            <a:avLst/>
          </a:prstGeom>
          <a:gradFill rotWithShape="0">
            <a:gsLst>
              <a:gs pos="0">
                <a:schemeClr val="tx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15372" name="Ellipse 15371">
            <a:extLst>
              <a:ext uri="{FF2B5EF4-FFF2-40B4-BE49-F238E27FC236}">
                <a16:creationId xmlns:a16="http://schemas.microsoft.com/office/drawing/2014/main" id="{FCB14F7F-BE9C-46C6-9C7B-D424D9E42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2597150"/>
            <a:ext cx="444500" cy="444500"/>
          </a:xfrm>
          <a:prstGeom prst="ellipse">
            <a:avLst/>
          </a:prstGeom>
          <a:gradFill rotWithShape="0">
            <a:gsLst>
              <a:gs pos="0">
                <a:schemeClr val="tx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grpSp>
        <p:nvGrpSpPr>
          <p:cNvPr id="9221" name="Group 15">
            <a:extLst>
              <a:ext uri="{FF2B5EF4-FFF2-40B4-BE49-F238E27FC236}">
                <a16:creationId xmlns:a16="http://schemas.microsoft.com/office/drawing/2014/main" id="{8DE8BBCF-CC2C-4210-93C1-ED0312E1D56B}"/>
              </a:ext>
            </a:extLst>
          </p:cNvPr>
          <p:cNvGrpSpPr>
            <a:grpSpLocks/>
          </p:cNvGrpSpPr>
          <p:nvPr/>
        </p:nvGrpSpPr>
        <p:grpSpPr bwMode="auto">
          <a:xfrm>
            <a:off x="4178300" y="2932113"/>
            <a:ext cx="581025" cy="879475"/>
            <a:chOff x="2632" y="1847"/>
            <a:chExt cx="366" cy="554"/>
          </a:xfrm>
        </p:grpSpPr>
        <p:sp>
          <p:nvSpPr>
            <p:cNvPr id="24608" name="Form 15372">
              <a:extLst>
                <a:ext uri="{FF2B5EF4-FFF2-40B4-BE49-F238E27FC236}">
                  <a16:creationId xmlns:a16="http://schemas.microsoft.com/office/drawing/2014/main" id="{E9A8AFB2-5DC3-429A-B59F-3F1FE0A6F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1847"/>
              <a:ext cx="366" cy="554"/>
            </a:xfrm>
            <a:custGeom>
              <a:avLst/>
              <a:gdLst>
                <a:gd name="T0" fmla="*/ 104 w 366"/>
                <a:gd name="T1" fmla="*/ 553 h 554"/>
                <a:gd name="T2" fmla="*/ 92 w 366"/>
                <a:gd name="T3" fmla="*/ 496 h 554"/>
                <a:gd name="T4" fmla="*/ 65 w 366"/>
                <a:gd name="T5" fmla="*/ 469 h 554"/>
                <a:gd name="T6" fmla="*/ 52 w 366"/>
                <a:gd name="T7" fmla="*/ 417 h 554"/>
                <a:gd name="T8" fmla="*/ 39 w 366"/>
                <a:gd name="T9" fmla="*/ 365 h 554"/>
                <a:gd name="T10" fmla="*/ 26 w 366"/>
                <a:gd name="T11" fmla="*/ 313 h 554"/>
                <a:gd name="T12" fmla="*/ 13 w 366"/>
                <a:gd name="T13" fmla="*/ 274 h 554"/>
                <a:gd name="T14" fmla="*/ 0 w 366"/>
                <a:gd name="T15" fmla="*/ 235 h 554"/>
                <a:gd name="T16" fmla="*/ 0 w 366"/>
                <a:gd name="T17" fmla="*/ 170 h 554"/>
                <a:gd name="T18" fmla="*/ 0 w 366"/>
                <a:gd name="T19" fmla="*/ 130 h 554"/>
                <a:gd name="T20" fmla="*/ 0 w 366"/>
                <a:gd name="T21" fmla="*/ 78 h 554"/>
                <a:gd name="T22" fmla="*/ 0 w 366"/>
                <a:gd name="T23" fmla="*/ 39 h 554"/>
                <a:gd name="T24" fmla="*/ 131 w 366"/>
                <a:gd name="T25" fmla="*/ 0 h 554"/>
                <a:gd name="T26" fmla="*/ 261 w 366"/>
                <a:gd name="T27" fmla="*/ 13 h 554"/>
                <a:gd name="T28" fmla="*/ 313 w 366"/>
                <a:gd name="T29" fmla="*/ 13 h 554"/>
                <a:gd name="T30" fmla="*/ 352 w 366"/>
                <a:gd name="T31" fmla="*/ 65 h 554"/>
                <a:gd name="T32" fmla="*/ 365 w 366"/>
                <a:gd name="T33" fmla="*/ 104 h 554"/>
                <a:gd name="T34" fmla="*/ 365 w 366"/>
                <a:gd name="T35" fmla="*/ 170 h 554"/>
                <a:gd name="T36" fmla="*/ 365 w 366"/>
                <a:gd name="T37" fmla="*/ 209 h 554"/>
                <a:gd name="T38" fmla="*/ 365 w 366"/>
                <a:gd name="T39" fmla="*/ 248 h 554"/>
                <a:gd name="T40" fmla="*/ 365 w 366"/>
                <a:gd name="T41" fmla="*/ 300 h 554"/>
                <a:gd name="T42" fmla="*/ 365 w 366"/>
                <a:gd name="T43" fmla="*/ 339 h 554"/>
                <a:gd name="T44" fmla="*/ 365 w 366"/>
                <a:gd name="T45" fmla="*/ 378 h 554"/>
                <a:gd name="T46" fmla="*/ 365 w 366"/>
                <a:gd name="T47" fmla="*/ 430 h 554"/>
                <a:gd name="T48" fmla="*/ 326 w 366"/>
                <a:gd name="T49" fmla="*/ 456 h 554"/>
                <a:gd name="T50" fmla="*/ 274 w 366"/>
                <a:gd name="T51" fmla="*/ 482 h 554"/>
                <a:gd name="T52" fmla="*/ 222 w 366"/>
                <a:gd name="T53" fmla="*/ 509 h 554"/>
                <a:gd name="T54" fmla="*/ 170 w 366"/>
                <a:gd name="T55" fmla="*/ 535 h 554"/>
                <a:gd name="T56" fmla="*/ 104 w 366"/>
                <a:gd name="T57" fmla="*/ 553 h 554"/>
                <a:gd name="T58" fmla="*/ 104 w 366"/>
                <a:gd name="T59" fmla="*/ 553 h 55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66"/>
                <a:gd name="T91" fmla="*/ 0 h 554"/>
                <a:gd name="T92" fmla="*/ 0 w 366"/>
                <a:gd name="T93" fmla="*/ 0 h 55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66" h="554">
                  <a:moveTo>
                    <a:pt x="104" y="553"/>
                  </a:moveTo>
                  <a:lnTo>
                    <a:pt x="92" y="496"/>
                  </a:lnTo>
                  <a:lnTo>
                    <a:pt x="65" y="469"/>
                  </a:lnTo>
                  <a:lnTo>
                    <a:pt x="52" y="417"/>
                  </a:lnTo>
                  <a:lnTo>
                    <a:pt x="39" y="365"/>
                  </a:lnTo>
                  <a:lnTo>
                    <a:pt x="26" y="313"/>
                  </a:lnTo>
                  <a:lnTo>
                    <a:pt x="13" y="274"/>
                  </a:lnTo>
                  <a:lnTo>
                    <a:pt x="0" y="235"/>
                  </a:lnTo>
                  <a:lnTo>
                    <a:pt x="0" y="170"/>
                  </a:lnTo>
                  <a:lnTo>
                    <a:pt x="0" y="130"/>
                  </a:lnTo>
                  <a:lnTo>
                    <a:pt x="0" y="78"/>
                  </a:lnTo>
                  <a:lnTo>
                    <a:pt x="0" y="39"/>
                  </a:lnTo>
                  <a:lnTo>
                    <a:pt x="131" y="0"/>
                  </a:lnTo>
                  <a:lnTo>
                    <a:pt x="261" y="13"/>
                  </a:lnTo>
                  <a:lnTo>
                    <a:pt x="313" y="13"/>
                  </a:lnTo>
                  <a:lnTo>
                    <a:pt x="352" y="65"/>
                  </a:lnTo>
                  <a:lnTo>
                    <a:pt x="365" y="104"/>
                  </a:lnTo>
                  <a:lnTo>
                    <a:pt x="365" y="170"/>
                  </a:lnTo>
                  <a:lnTo>
                    <a:pt x="365" y="209"/>
                  </a:lnTo>
                  <a:lnTo>
                    <a:pt x="365" y="248"/>
                  </a:lnTo>
                  <a:lnTo>
                    <a:pt x="365" y="300"/>
                  </a:lnTo>
                  <a:lnTo>
                    <a:pt x="365" y="339"/>
                  </a:lnTo>
                  <a:lnTo>
                    <a:pt x="365" y="378"/>
                  </a:lnTo>
                  <a:lnTo>
                    <a:pt x="365" y="430"/>
                  </a:lnTo>
                  <a:lnTo>
                    <a:pt x="326" y="456"/>
                  </a:lnTo>
                  <a:lnTo>
                    <a:pt x="274" y="482"/>
                  </a:lnTo>
                  <a:lnTo>
                    <a:pt x="222" y="509"/>
                  </a:lnTo>
                  <a:lnTo>
                    <a:pt x="170" y="535"/>
                  </a:lnTo>
                  <a:lnTo>
                    <a:pt x="104" y="553"/>
                  </a:lnTo>
                </a:path>
              </a:pathLst>
            </a:custGeom>
            <a:solidFill>
              <a:schemeClr val="tx2"/>
            </a:solidFill>
            <a:ln w="50800" cap="rnd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4609" name="Form 15373">
              <a:extLst>
                <a:ext uri="{FF2B5EF4-FFF2-40B4-BE49-F238E27FC236}">
                  <a16:creationId xmlns:a16="http://schemas.microsoft.com/office/drawing/2014/main" id="{459043E8-57B6-4BEC-BBDB-69991CB41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056"/>
              <a:ext cx="171" cy="297"/>
            </a:xfrm>
            <a:custGeom>
              <a:avLst/>
              <a:gdLst>
                <a:gd name="T0" fmla="*/ 52 w 171"/>
                <a:gd name="T1" fmla="*/ 296 h 297"/>
                <a:gd name="T2" fmla="*/ 53 w 171"/>
                <a:gd name="T3" fmla="*/ 221 h 297"/>
                <a:gd name="T4" fmla="*/ 26 w 171"/>
                <a:gd name="T5" fmla="*/ 182 h 297"/>
                <a:gd name="T6" fmla="*/ 0 w 171"/>
                <a:gd name="T7" fmla="*/ 143 h 297"/>
                <a:gd name="T8" fmla="*/ 0 w 171"/>
                <a:gd name="T9" fmla="*/ 104 h 297"/>
                <a:gd name="T10" fmla="*/ 0 w 171"/>
                <a:gd name="T11" fmla="*/ 65 h 297"/>
                <a:gd name="T12" fmla="*/ 13 w 171"/>
                <a:gd name="T13" fmla="*/ 26 h 297"/>
                <a:gd name="T14" fmla="*/ 40 w 171"/>
                <a:gd name="T15" fmla="*/ 0 h 297"/>
                <a:gd name="T16" fmla="*/ 92 w 171"/>
                <a:gd name="T17" fmla="*/ 13 h 297"/>
                <a:gd name="T18" fmla="*/ 131 w 171"/>
                <a:gd name="T19" fmla="*/ 26 h 297"/>
                <a:gd name="T20" fmla="*/ 157 w 171"/>
                <a:gd name="T21" fmla="*/ 78 h 297"/>
                <a:gd name="T22" fmla="*/ 170 w 171"/>
                <a:gd name="T23" fmla="*/ 117 h 297"/>
                <a:gd name="T24" fmla="*/ 170 w 171"/>
                <a:gd name="T25" fmla="*/ 169 h 297"/>
                <a:gd name="T26" fmla="*/ 170 w 171"/>
                <a:gd name="T27" fmla="*/ 221 h 297"/>
                <a:gd name="T28" fmla="*/ 170 w 171"/>
                <a:gd name="T29" fmla="*/ 260 h 297"/>
                <a:gd name="T30" fmla="*/ 118 w 171"/>
                <a:gd name="T31" fmla="*/ 260 h 297"/>
                <a:gd name="T32" fmla="*/ 52 w 171"/>
                <a:gd name="T33" fmla="*/ 296 h 297"/>
                <a:gd name="T34" fmla="*/ 52 w 171"/>
                <a:gd name="T35" fmla="*/ 296 h 2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1"/>
                <a:gd name="T55" fmla="*/ 0 h 297"/>
                <a:gd name="T56" fmla="*/ 0 w 171"/>
                <a:gd name="T57" fmla="*/ 0 h 29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1" h="297">
                  <a:moveTo>
                    <a:pt x="52" y="296"/>
                  </a:moveTo>
                  <a:lnTo>
                    <a:pt x="53" y="221"/>
                  </a:lnTo>
                  <a:lnTo>
                    <a:pt x="26" y="182"/>
                  </a:lnTo>
                  <a:lnTo>
                    <a:pt x="0" y="143"/>
                  </a:lnTo>
                  <a:lnTo>
                    <a:pt x="0" y="104"/>
                  </a:lnTo>
                  <a:lnTo>
                    <a:pt x="0" y="65"/>
                  </a:lnTo>
                  <a:lnTo>
                    <a:pt x="13" y="26"/>
                  </a:lnTo>
                  <a:lnTo>
                    <a:pt x="40" y="0"/>
                  </a:lnTo>
                  <a:lnTo>
                    <a:pt x="92" y="13"/>
                  </a:lnTo>
                  <a:lnTo>
                    <a:pt x="131" y="26"/>
                  </a:lnTo>
                  <a:lnTo>
                    <a:pt x="157" y="78"/>
                  </a:lnTo>
                  <a:lnTo>
                    <a:pt x="170" y="117"/>
                  </a:lnTo>
                  <a:lnTo>
                    <a:pt x="170" y="169"/>
                  </a:lnTo>
                  <a:lnTo>
                    <a:pt x="170" y="221"/>
                  </a:lnTo>
                  <a:lnTo>
                    <a:pt x="170" y="260"/>
                  </a:lnTo>
                  <a:lnTo>
                    <a:pt x="118" y="260"/>
                  </a:lnTo>
                  <a:lnTo>
                    <a:pt x="52" y="296"/>
                  </a:lnTo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sp>
        <p:nvSpPr>
          <p:cNvPr id="15376" name="Rechteck 15375">
            <a:extLst>
              <a:ext uri="{FF2B5EF4-FFF2-40B4-BE49-F238E27FC236}">
                <a16:creationId xmlns:a16="http://schemas.microsoft.com/office/drawing/2014/main" id="{CF5B8ED7-1905-4CE2-823D-FA8945595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3434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Flammpunkt</a:t>
            </a:r>
          </a:p>
        </p:txBody>
      </p:sp>
      <p:grpSp>
        <p:nvGrpSpPr>
          <p:cNvPr id="11210" name="Group 25">
            <a:extLst>
              <a:ext uri="{FF2B5EF4-FFF2-40B4-BE49-F238E27FC236}">
                <a16:creationId xmlns:a16="http://schemas.microsoft.com/office/drawing/2014/main" id="{B7C1316F-201A-4CDB-8EFF-2F2DF19449E0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5715000"/>
            <a:ext cx="3657600" cy="228600"/>
            <a:chOff x="288" y="3600"/>
            <a:chExt cx="2304" cy="144"/>
          </a:xfrm>
        </p:grpSpPr>
        <p:sp>
          <p:nvSpPr>
            <p:cNvPr id="24600" name="Gerade Verbindung 15376">
              <a:extLst>
                <a:ext uri="{FF2B5EF4-FFF2-40B4-BE49-F238E27FC236}">
                  <a16:creationId xmlns:a16="http://schemas.microsoft.com/office/drawing/2014/main" id="{62C47D61-0D5B-47BA-9FE6-3B6B9D432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3744"/>
              <a:ext cx="2304" cy="0"/>
            </a:xfrm>
            <a:prstGeom prst="line">
              <a:avLst/>
            </a:prstGeom>
            <a:noFill/>
            <a:ln w="101600" algn="ctr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01" name="Form 15377">
              <a:extLst>
                <a:ext uri="{FF2B5EF4-FFF2-40B4-BE49-F238E27FC236}">
                  <a16:creationId xmlns:a16="http://schemas.microsoft.com/office/drawing/2014/main" id="{57EEF350-1B9C-48CB-A181-AA2CD3480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" y="3652"/>
              <a:ext cx="88" cy="88"/>
            </a:xfrm>
            <a:prstGeom prst="triangle">
              <a:avLst>
                <a:gd name="adj" fmla="val 49995"/>
              </a:avLst>
            </a:prstGeom>
            <a:solidFill>
              <a:schemeClr val="bg2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4602" name="Form 15378">
              <a:extLst>
                <a:ext uri="{FF2B5EF4-FFF2-40B4-BE49-F238E27FC236}">
                  <a16:creationId xmlns:a16="http://schemas.microsoft.com/office/drawing/2014/main" id="{A15E313F-3E3C-44D7-9CEA-3D5C6BD85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3652"/>
              <a:ext cx="88" cy="88"/>
            </a:xfrm>
            <a:prstGeom prst="triangle">
              <a:avLst>
                <a:gd name="adj" fmla="val 49995"/>
              </a:avLst>
            </a:prstGeom>
            <a:solidFill>
              <a:schemeClr val="bg2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4603" name="Form 15379">
              <a:extLst>
                <a:ext uri="{FF2B5EF4-FFF2-40B4-BE49-F238E27FC236}">
                  <a16:creationId xmlns:a16="http://schemas.microsoft.com/office/drawing/2014/main" id="{50BCAD1C-6823-4671-A1F9-9C50F340C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8" y="3652"/>
              <a:ext cx="88" cy="88"/>
            </a:xfrm>
            <a:prstGeom prst="triangle">
              <a:avLst>
                <a:gd name="adj" fmla="val 49995"/>
              </a:avLst>
            </a:prstGeom>
            <a:solidFill>
              <a:schemeClr val="bg2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4604" name="Form 15380">
              <a:extLst>
                <a:ext uri="{FF2B5EF4-FFF2-40B4-BE49-F238E27FC236}">
                  <a16:creationId xmlns:a16="http://schemas.microsoft.com/office/drawing/2014/main" id="{1A7C9AE7-44A8-40E3-9911-597880B87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" y="3652"/>
              <a:ext cx="88" cy="88"/>
            </a:xfrm>
            <a:prstGeom prst="triangle">
              <a:avLst>
                <a:gd name="adj" fmla="val 49995"/>
              </a:avLst>
            </a:prstGeom>
            <a:solidFill>
              <a:schemeClr val="bg2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4605" name="Form 15381">
              <a:extLst>
                <a:ext uri="{FF2B5EF4-FFF2-40B4-BE49-F238E27FC236}">
                  <a16:creationId xmlns:a16="http://schemas.microsoft.com/office/drawing/2014/main" id="{B687B771-4663-4ABC-80A6-E33D55D42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3600"/>
              <a:ext cx="144" cy="144"/>
            </a:xfrm>
            <a:prstGeom prst="triangle">
              <a:avLst>
                <a:gd name="adj" fmla="val 49995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4606" name="Form 15382">
              <a:extLst>
                <a:ext uri="{FF2B5EF4-FFF2-40B4-BE49-F238E27FC236}">
                  <a16:creationId xmlns:a16="http://schemas.microsoft.com/office/drawing/2014/main" id="{613CFD0B-7B14-4309-B789-3FEC586A4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3600"/>
              <a:ext cx="144" cy="144"/>
            </a:xfrm>
            <a:prstGeom prst="triangle">
              <a:avLst>
                <a:gd name="adj" fmla="val 49995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4607" name="Form 15383">
              <a:extLst>
                <a:ext uri="{FF2B5EF4-FFF2-40B4-BE49-F238E27FC236}">
                  <a16:creationId xmlns:a16="http://schemas.microsoft.com/office/drawing/2014/main" id="{420FEC48-DA40-405B-95D1-54B8D232E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600"/>
              <a:ext cx="144" cy="144"/>
            </a:xfrm>
            <a:prstGeom prst="triangle">
              <a:avLst>
                <a:gd name="adj" fmla="val 49995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sp>
        <p:nvSpPr>
          <p:cNvPr id="15386" name="Ellipse 15385">
            <a:extLst>
              <a:ext uri="{FF2B5EF4-FFF2-40B4-BE49-F238E27FC236}">
                <a16:creationId xmlns:a16="http://schemas.microsoft.com/office/drawing/2014/main" id="{FBAFF048-3294-4946-BD2B-C4D58E1EF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5524500"/>
            <a:ext cx="304800" cy="381000"/>
          </a:xfrm>
          <a:prstGeom prst="ellipse">
            <a:avLst/>
          </a:prstGeom>
          <a:solidFill>
            <a:schemeClr val="bg2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15387" name="Ellipse 15386">
            <a:extLst>
              <a:ext uri="{FF2B5EF4-FFF2-40B4-BE49-F238E27FC236}">
                <a16:creationId xmlns:a16="http://schemas.microsoft.com/office/drawing/2014/main" id="{8172FA8A-52E3-40CD-A502-C9DD1CE7A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5524500"/>
            <a:ext cx="304800" cy="381000"/>
          </a:xfrm>
          <a:prstGeom prst="ellipse">
            <a:avLst/>
          </a:prstGeom>
          <a:solidFill>
            <a:schemeClr val="bg2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15388" name="Ellipse 15387">
            <a:extLst>
              <a:ext uri="{FF2B5EF4-FFF2-40B4-BE49-F238E27FC236}">
                <a16:creationId xmlns:a16="http://schemas.microsoft.com/office/drawing/2014/main" id="{1A297DD8-3F56-46D1-8659-D6EC30094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5524500"/>
            <a:ext cx="304800" cy="381000"/>
          </a:xfrm>
          <a:prstGeom prst="ellipse">
            <a:avLst/>
          </a:prstGeom>
          <a:solidFill>
            <a:schemeClr val="bg2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15389" name="Ellipse 15388">
            <a:extLst>
              <a:ext uri="{FF2B5EF4-FFF2-40B4-BE49-F238E27FC236}">
                <a16:creationId xmlns:a16="http://schemas.microsoft.com/office/drawing/2014/main" id="{6DF6A912-21A5-40F8-A635-2FB392D1B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5524500"/>
            <a:ext cx="304800" cy="381000"/>
          </a:xfrm>
          <a:prstGeom prst="ellipse">
            <a:avLst/>
          </a:prstGeom>
          <a:solidFill>
            <a:schemeClr val="bg2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15390" name="Ellipse 15389">
            <a:extLst>
              <a:ext uri="{FF2B5EF4-FFF2-40B4-BE49-F238E27FC236}">
                <a16:creationId xmlns:a16="http://schemas.microsoft.com/office/drawing/2014/main" id="{4187E4CE-A30E-4B80-BFBC-FE1C7367D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900" y="5524500"/>
            <a:ext cx="304800" cy="381000"/>
          </a:xfrm>
          <a:prstGeom prst="ellipse">
            <a:avLst/>
          </a:prstGeom>
          <a:solidFill>
            <a:schemeClr val="bg2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15391" name="Ellipse 15390">
            <a:extLst>
              <a:ext uri="{FF2B5EF4-FFF2-40B4-BE49-F238E27FC236}">
                <a16:creationId xmlns:a16="http://schemas.microsoft.com/office/drawing/2014/main" id="{C7402E0A-4F58-4E04-AA83-F480DFA5D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5524500"/>
            <a:ext cx="304800" cy="381000"/>
          </a:xfrm>
          <a:prstGeom prst="ellipse">
            <a:avLst/>
          </a:prstGeom>
          <a:solidFill>
            <a:schemeClr val="bg2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15392" name="Ellipse 15391">
            <a:extLst>
              <a:ext uri="{FF2B5EF4-FFF2-40B4-BE49-F238E27FC236}">
                <a16:creationId xmlns:a16="http://schemas.microsoft.com/office/drawing/2014/main" id="{C1D801A2-17B6-4B87-A752-E2AF92C3D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0" y="5524500"/>
            <a:ext cx="304800" cy="381000"/>
          </a:xfrm>
          <a:prstGeom prst="ellipse">
            <a:avLst/>
          </a:prstGeom>
          <a:solidFill>
            <a:schemeClr val="bg2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15393" name="Rechteck 15392">
            <a:extLst>
              <a:ext uri="{FF2B5EF4-FFF2-40B4-BE49-F238E27FC236}">
                <a16:creationId xmlns:a16="http://schemas.microsoft.com/office/drawing/2014/main" id="{69640B16-B93A-48A2-B0B5-5F2FB71CE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3340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Reibungskoeffizient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animBg="1"/>
      <p:bldP spid="15362" grpId="0" animBg="1"/>
      <p:bldP spid="15363" grpId="0" animBg="1"/>
      <p:bldP spid="15364" grpId="0" autoUpdateAnimBg="0"/>
      <p:bldP spid="15365" grpId="0" autoUpdateAnimBg="0"/>
      <p:bldP spid="15366" grpId="0" animBg="1"/>
      <p:bldP spid="15367" grpId="0" animBg="1"/>
      <p:bldP spid="15369" grpId="0" animBg="1"/>
      <p:bldP spid="15370" grpId="0" animBg="1"/>
      <p:bldP spid="15371" grpId="0" animBg="1"/>
      <p:bldP spid="15372" grpId="0" animBg="1"/>
      <p:bldP spid="15376" grpId="0" autoUpdateAnimBg="0"/>
      <p:bldP spid="15386" grpId="0" animBg="1"/>
      <p:bldP spid="15387" grpId="0" animBg="1"/>
      <p:bldP spid="15388" grpId="0" animBg="1"/>
      <p:bldP spid="15389" grpId="0" animBg="1"/>
      <p:bldP spid="15390" grpId="0" animBg="1"/>
      <p:bldP spid="15391" grpId="0" animBg="1"/>
      <p:bldP spid="15392" grpId="0" animBg="1"/>
      <p:bldP spid="1539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Rechteck 16384">
            <a:extLst>
              <a:ext uri="{FF2B5EF4-FFF2-40B4-BE49-F238E27FC236}">
                <a16:creationId xmlns:a16="http://schemas.microsoft.com/office/drawing/2014/main" id="{EC64294A-74BB-4D9B-ADDB-84F37F24EC00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43" name="Group 6">
            <a:extLst>
              <a:ext uri="{FF2B5EF4-FFF2-40B4-BE49-F238E27FC236}">
                <a16:creationId xmlns:a16="http://schemas.microsoft.com/office/drawing/2014/main" id="{F7EF9FF0-8C00-40B3-B38B-A7BD91772FDC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5334000"/>
            <a:ext cx="762000" cy="1295400"/>
            <a:chOff x="576" y="3360"/>
            <a:chExt cx="480" cy="816"/>
          </a:xfrm>
        </p:grpSpPr>
        <p:sp>
          <p:nvSpPr>
            <p:cNvPr id="16386" name="Gerade Verbindung 16385">
              <a:extLst>
                <a:ext uri="{FF2B5EF4-FFF2-40B4-BE49-F238E27FC236}">
                  <a16:creationId xmlns:a16="http://schemas.microsoft.com/office/drawing/2014/main" id="{08941F3C-20ED-4A93-ACFB-3F24706870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" y="3360"/>
              <a:ext cx="0" cy="816"/>
            </a:xfrm>
            <a:prstGeom prst="line">
              <a:avLst/>
            </a:prstGeom>
            <a:noFill/>
            <a:ln w="76200" algn="ctr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387" name="Gerade Verbindung 16386">
              <a:extLst>
                <a:ext uri="{FF2B5EF4-FFF2-40B4-BE49-F238E27FC236}">
                  <a16:creationId xmlns:a16="http://schemas.microsoft.com/office/drawing/2014/main" id="{54C438A6-B981-49B2-A843-A4F0603D25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6" y="3888"/>
              <a:ext cx="480" cy="0"/>
            </a:xfrm>
            <a:prstGeom prst="line">
              <a:avLst/>
            </a:prstGeom>
            <a:noFill/>
            <a:ln w="76200" algn="ctr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388" name="Gerade Verbindung 16387">
              <a:extLst>
                <a:ext uri="{FF2B5EF4-FFF2-40B4-BE49-F238E27FC236}">
                  <a16:creationId xmlns:a16="http://schemas.microsoft.com/office/drawing/2014/main" id="{DDFE2E3E-740C-41E3-88B3-516BBD7C8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6" y="3648"/>
              <a:ext cx="480" cy="0"/>
            </a:xfrm>
            <a:prstGeom prst="line">
              <a:avLst/>
            </a:prstGeom>
            <a:noFill/>
            <a:ln w="76200" algn="ctr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389" name="Gerade Verbindung 16388">
              <a:extLst>
                <a:ext uri="{FF2B5EF4-FFF2-40B4-BE49-F238E27FC236}">
                  <a16:creationId xmlns:a16="http://schemas.microsoft.com/office/drawing/2014/main" id="{EDCA462B-692C-4EBA-9BA4-450CAAF47E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6" y="3408"/>
              <a:ext cx="480" cy="0"/>
            </a:xfrm>
            <a:prstGeom prst="line">
              <a:avLst/>
            </a:prstGeom>
            <a:noFill/>
            <a:ln w="76200" algn="ctr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481" name="Group 16">
            <a:extLst>
              <a:ext uri="{FF2B5EF4-FFF2-40B4-BE49-F238E27FC236}">
                <a16:creationId xmlns:a16="http://schemas.microsoft.com/office/drawing/2014/main" id="{DEE45732-FE65-4921-A20D-14A4DBC5D3F8}"/>
              </a:ext>
            </a:extLst>
          </p:cNvPr>
          <p:cNvGrpSpPr>
            <a:grpSpLocks/>
          </p:cNvGrpSpPr>
          <p:nvPr/>
        </p:nvGrpSpPr>
        <p:grpSpPr bwMode="auto">
          <a:xfrm>
            <a:off x="38100" y="5022850"/>
            <a:ext cx="869950" cy="1835150"/>
            <a:chOff x="24" y="3164"/>
            <a:chExt cx="548" cy="1156"/>
          </a:xfrm>
        </p:grpSpPr>
        <p:sp>
          <p:nvSpPr>
            <p:cNvPr id="25621" name="Ellipse 16390">
              <a:extLst>
                <a:ext uri="{FF2B5EF4-FFF2-40B4-BE49-F238E27FC236}">
                  <a16:creationId xmlns:a16="http://schemas.microsoft.com/office/drawing/2014/main" id="{2BDE9769-954F-44D4-AEF1-2DE0AAD54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" y="3172"/>
              <a:ext cx="232" cy="376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5622" name="Form 16391">
              <a:extLst>
                <a:ext uri="{FF2B5EF4-FFF2-40B4-BE49-F238E27FC236}">
                  <a16:creationId xmlns:a16="http://schemas.microsoft.com/office/drawing/2014/main" id="{C7491ECE-CF20-4191-A22A-6B79AA054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" y="3408"/>
              <a:ext cx="96" cy="48"/>
            </a:xfrm>
            <a:custGeom>
              <a:avLst/>
              <a:gdLst>
                <a:gd name="T0" fmla="*/ 96 w 21600"/>
                <a:gd name="T1" fmla="*/ 48 h 21600"/>
                <a:gd name="T2" fmla="*/ 0 w 21600"/>
                <a:gd name="T3" fmla="*/ 0 h 21600"/>
                <a:gd name="T4" fmla="*/ 96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0 w 21600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 algn="ctr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5623" name="Ellipse 16392">
              <a:extLst>
                <a:ext uri="{FF2B5EF4-FFF2-40B4-BE49-F238E27FC236}">
                  <a16:creationId xmlns:a16="http://schemas.microsoft.com/office/drawing/2014/main" id="{CA2D38BE-55CB-4FC8-80FA-6F59BA8D1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" y="3220"/>
              <a:ext cx="40" cy="88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5624" name="Form 16393">
              <a:extLst>
                <a:ext uri="{FF2B5EF4-FFF2-40B4-BE49-F238E27FC236}">
                  <a16:creationId xmlns:a16="http://schemas.microsoft.com/office/drawing/2014/main" id="{9FF8834E-96C6-4ABD-9C45-E0E0A2A93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" y="3164"/>
              <a:ext cx="169" cy="79"/>
            </a:xfrm>
            <a:custGeom>
              <a:avLst/>
              <a:gdLst>
                <a:gd name="T0" fmla="*/ 168 w 169"/>
                <a:gd name="T1" fmla="*/ 4 h 79"/>
                <a:gd name="T2" fmla="*/ 104 w 169"/>
                <a:gd name="T3" fmla="*/ 52 h 79"/>
                <a:gd name="T4" fmla="*/ 65 w 169"/>
                <a:gd name="T5" fmla="*/ 65 h 79"/>
                <a:gd name="T6" fmla="*/ 26 w 169"/>
                <a:gd name="T7" fmla="*/ 78 h 79"/>
                <a:gd name="T8" fmla="*/ 0 w 169"/>
                <a:gd name="T9" fmla="*/ 39 h 79"/>
                <a:gd name="T10" fmla="*/ 13 w 169"/>
                <a:gd name="T11" fmla="*/ 0 h 79"/>
                <a:gd name="T12" fmla="*/ 78 w 169"/>
                <a:gd name="T13" fmla="*/ 0 h 79"/>
                <a:gd name="T14" fmla="*/ 168 w 169"/>
                <a:gd name="T15" fmla="*/ 4 h 79"/>
                <a:gd name="T16" fmla="*/ 168 w 169"/>
                <a:gd name="T17" fmla="*/ 4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9"/>
                <a:gd name="T28" fmla="*/ 0 h 79"/>
                <a:gd name="T29" fmla="*/ 0 w 169"/>
                <a:gd name="T30" fmla="*/ 0 h 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9" h="79">
                  <a:moveTo>
                    <a:pt x="168" y="4"/>
                  </a:moveTo>
                  <a:lnTo>
                    <a:pt x="104" y="52"/>
                  </a:lnTo>
                  <a:lnTo>
                    <a:pt x="65" y="65"/>
                  </a:lnTo>
                  <a:lnTo>
                    <a:pt x="26" y="78"/>
                  </a:lnTo>
                  <a:lnTo>
                    <a:pt x="0" y="39"/>
                  </a:lnTo>
                  <a:lnTo>
                    <a:pt x="13" y="0"/>
                  </a:lnTo>
                  <a:lnTo>
                    <a:pt x="78" y="0"/>
                  </a:lnTo>
                  <a:lnTo>
                    <a:pt x="168" y="4"/>
                  </a:lnTo>
                </a:path>
              </a:pathLst>
            </a:custGeom>
            <a:solidFill>
              <a:schemeClr val="bg2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5625" name="Abgerundetes Rechteck 16394">
              <a:extLst>
                <a:ext uri="{FF2B5EF4-FFF2-40B4-BE49-F238E27FC236}">
                  <a16:creationId xmlns:a16="http://schemas.microsoft.com/office/drawing/2014/main" id="{73905ED0-970B-48EC-A18D-BE28C8182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3552"/>
              <a:ext cx="192" cy="528"/>
            </a:xfrm>
            <a:prstGeom prst="roundRect">
              <a:avLst>
                <a:gd name="adj" fmla="val 12495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5626" name="Abgerundetes Rechteck 16395">
              <a:extLst>
                <a:ext uri="{FF2B5EF4-FFF2-40B4-BE49-F238E27FC236}">
                  <a16:creationId xmlns:a16="http://schemas.microsoft.com/office/drawing/2014/main" id="{1B103CE7-6C17-4F42-874E-15B8D04DBD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0000">
              <a:off x="84" y="3744"/>
              <a:ext cx="408" cy="114"/>
            </a:xfrm>
            <a:prstGeom prst="roundRect">
              <a:avLst>
                <a:gd name="adj" fmla="val 12495"/>
              </a:avLst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5627" name="Ellipse 16396">
              <a:extLst>
                <a:ext uri="{FF2B5EF4-FFF2-40B4-BE49-F238E27FC236}">
                  <a16:creationId xmlns:a16="http://schemas.microsoft.com/office/drawing/2014/main" id="{5BAA8A56-1682-4258-9BEC-283DEF5FA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" y="3844"/>
              <a:ext cx="136" cy="88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5628" name="Form 16397">
              <a:extLst>
                <a:ext uri="{FF2B5EF4-FFF2-40B4-BE49-F238E27FC236}">
                  <a16:creationId xmlns:a16="http://schemas.microsoft.com/office/drawing/2014/main" id="{DA5D0541-E8C2-4B38-AA55-5C6A3F426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" y="4064"/>
              <a:ext cx="184" cy="256"/>
            </a:xfrm>
            <a:custGeom>
              <a:avLst/>
              <a:gdLst>
                <a:gd name="T0" fmla="*/ 90 w 184"/>
                <a:gd name="T1" fmla="*/ 16 h 256"/>
                <a:gd name="T2" fmla="*/ 13 w 184"/>
                <a:gd name="T3" fmla="*/ 26 h 256"/>
                <a:gd name="T4" fmla="*/ 0 w 184"/>
                <a:gd name="T5" fmla="*/ 65 h 256"/>
                <a:gd name="T6" fmla="*/ 0 w 184"/>
                <a:gd name="T7" fmla="*/ 104 h 256"/>
                <a:gd name="T8" fmla="*/ 0 w 184"/>
                <a:gd name="T9" fmla="*/ 143 h 256"/>
                <a:gd name="T10" fmla="*/ 0 w 184"/>
                <a:gd name="T11" fmla="*/ 182 h 256"/>
                <a:gd name="T12" fmla="*/ 0 w 184"/>
                <a:gd name="T13" fmla="*/ 221 h 256"/>
                <a:gd name="T14" fmla="*/ 0 w 184"/>
                <a:gd name="T15" fmla="*/ 255 h 256"/>
                <a:gd name="T16" fmla="*/ 13 w 184"/>
                <a:gd name="T17" fmla="*/ 255 h 256"/>
                <a:gd name="T18" fmla="*/ 144 w 184"/>
                <a:gd name="T19" fmla="*/ 255 h 256"/>
                <a:gd name="T20" fmla="*/ 157 w 184"/>
                <a:gd name="T21" fmla="*/ 255 h 256"/>
                <a:gd name="T22" fmla="*/ 144 w 184"/>
                <a:gd name="T23" fmla="*/ 208 h 256"/>
                <a:gd name="T24" fmla="*/ 131 w 184"/>
                <a:gd name="T25" fmla="*/ 169 h 256"/>
                <a:gd name="T26" fmla="*/ 118 w 184"/>
                <a:gd name="T27" fmla="*/ 117 h 256"/>
                <a:gd name="T28" fmla="*/ 90 w 184"/>
                <a:gd name="T29" fmla="*/ 16 h 256"/>
                <a:gd name="T30" fmla="*/ 157 w 184"/>
                <a:gd name="T31" fmla="*/ 0 h 256"/>
                <a:gd name="T32" fmla="*/ 157 w 184"/>
                <a:gd name="T33" fmla="*/ 39 h 256"/>
                <a:gd name="T34" fmla="*/ 157 w 184"/>
                <a:gd name="T35" fmla="*/ 78 h 256"/>
                <a:gd name="T36" fmla="*/ 183 w 184"/>
                <a:gd name="T37" fmla="*/ 130 h 256"/>
                <a:gd name="T38" fmla="*/ 183 w 184"/>
                <a:gd name="T39" fmla="*/ 182 h 256"/>
                <a:gd name="T40" fmla="*/ 183 w 184"/>
                <a:gd name="T41" fmla="*/ 221 h 256"/>
                <a:gd name="T42" fmla="*/ 183 w 184"/>
                <a:gd name="T43" fmla="*/ 255 h 256"/>
                <a:gd name="T44" fmla="*/ 170 w 184"/>
                <a:gd name="T45" fmla="*/ 255 h 256"/>
                <a:gd name="T46" fmla="*/ 144 w 184"/>
                <a:gd name="T47" fmla="*/ 255 h 256"/>
                <a:gd name="T48" fmla="*/ 138 w 184"/>
                <a:gd name="T49" fmla="*/ 255 h 2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4"/>
                <a:gd name="T76" fmla="*/ 0 h 256"/>
                <a:gd name="T77" fmla="*/ 0 w 184"/>
                <a:gd name="T78" fmla="*/ 0 h 2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4" h="256">
                  <a:moveTo>
                    <a:pt x="90" y="16"/>
                  </a:moveTo>
                  <a:lnTo>
                    <a:pt x="13" y="26"/>
                  </a:lnTo>
                  <a:lnTo>
                    <a:pt x="0" y="65"/>
                  </a:lnTo>
                  <a:lnTo>
                    <a:pt x="0" y="104"/>
                  </a:lnTo>
                  <a:lnTo>
                    <a:pt x="0" y="143"/>
                  </a:lnTo>
                  <a:lnTo>
                    <a:pt x="0" y="182"/>
                  </a:lnTo>
                  <a:lnTo>
                    <a:pt x="0" y="221"/>
                  </a:lnTo>
                  <a:lnTo>
                    <a:pt x="0" y="255"/>
                  </a:lnTo>
                  <a:lnTo>
                    <a:pt x="13" y="255"/>
                  </a:lnTo>
                  <a:lnTo>
                    <a:pt x="144" y="255"/>
                  </a:lnTo>
                  <a:lnTo>
                    <a:pt x="157" y="255"/>
                  </a:lnTo>
                  <a:lnTo>
                    <a:pt x="144" y="208"/>
                  </a:lnTo>
                  <a:lnTo>
                    <a:pt x="131" y="169"/>
                  </a:lnTo>
                  <a:lnTo>
                    <a:pt x="118" y="117"/>
                  </a:lnTo>
                  <a:lnTo>
                    <a:pt x="90" y="16"/>
                  </a:lnTo>
                  <a:lnTo>
                    <a:pt x="157" y="0"/>
                  </a:lnTo>
                  <a:lnTo>
                    <a:pt x="157" y="39"/>
                  </a:lnTo>
                  <a:lnTo>
                    <a:pt x="157" y="78"/>
                  </a:lnTo>
                  <a:lnTo>
                    <a:pt x="183" y="130"/>
                  </a:lnTo>
                  <a:lnTo>
                    <a:pt x="183" y="182"/>
                  </a:lnTo>
                  <a:lnTo>
                    <a:pt x="183" y="221"/>
                  </a:lnTo>
                  <a:lnTo>
                    <a:pt x="183" y="255"/>
                  </a:lnTo>
                  <a:lnTo>
                    <a:pt x="170" y="255"/>
                  </a:lnTo>
                  <a:lnTo>
                    <a:pt x="144" y="255"/>
                  </a:lnTo>
                  <a:lnTo>
                    <a:pt x="138" y="255"/>
                  </a:lnTo>
                </a:path>
              </a:pathLst>
            </a:custGeom>
            <a:solidFill>
              <a:schemeClr val="accent2"/>
            </a:solidFill>
            <a:ln w="12700" cap="rnd" algn="ctr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5629" name="Abgerundetes Rechteck 16398">
              <a:extLst>
                <a:ext uri="{FF2B5EF4-FFF2-40B4-BE49-F238E27FC236}">
                  <a16:creationId xmlns:a16="http://schemas.microsoft.com/office/drawing/2014/main" id="{CFC834CC-47E2-4474-892F-FCA8E44D0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4272"/>
              <a:ext cx="336" cy="47"/>
            </a:xfrm>
            <a:prstGeom prst="roundRect">
              <a:avLst>
                <a:gd name="adj" fmla="val 12495"/>
              </a:avLst>
            </a:pr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sp>
        <p:nvSpPr>
          <p:cNvPr id="16401" name="Ellipse 16400">
            <a:extLst>
              <a:ext uri="{FF2B5EF4-FFF2-40B4-BE49-F238E27FC236}">
                <a16:creationId xmlns:a16="http://schemas.microsoft.com/office/drawing/2014/main" id="{3C7A5FFB-91DB-4D99-BEF6-01191606F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943600"/>
            <a:ext cx="685800" cy="152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16402" name="Ellipse 16401">
            <a:extLst>
              <a:ext uri="{FF2B5EF4-FFF2-40B4-BE49-F238E27FC236}">
                <a16:creationId xmlns:a16="http://schemas.microsoft.com/office/drawing/2014/main" id="{E27DA53E-E2AB-4A5E-92AA-B3778B2A7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562600"/>
            <a:ext cx="685800" cy="152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16403" name="Ellipse 16402">
            <a:extLst>
              <a:ext uri="{FF2B5EF4-FFF2-40B4-BE49-F238E27FC236}">
                <a16:creationId xmlns:a16="http://schemas.microsoft.com/office/drawing/2014/main" id="{82F0CDEB-306A-4A8C-84D7-A5F5ACD8D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181600"/>
            <a:ext cx="685800" cy="152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 useBgFill="1">
        <p:nvSpPr>
          <p:cNvPr id="16404" name="Rechteck 16403">
            <a:extLst>
              <a:ext uri="{FF2B5EF4-FFF2-40B4-BE49-F238E27FC236}">
                <a16:creationId xmlns:a16="http://schemas.microsoft.com/office/drawing/2014/main" id="{CB0122C0-5F89-40D2-9F30-F200A5155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53000"/>
            <a:ext cx="990600" cy="190341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grpSp>
        <p:nvGrpSpPr>
          <p:cNvPr id="11672" name="Group 30">
            <a:extLst>
              <a:ext uri="{FF2B5EF4-FFF2-40B4-BE49-F238E27FC236}">
                <a16:creationId xmlns:a16="http://schemas.microsoft.com/office/drawing/2014/main" id="{171357E1-2EEC-4074-B008-3AB63D92C332}"/>
              </a:ext>
            </a:extLst>
          </p:cNvPr>
          <p:cNvGrpSpPr>
            <a:grpSpLocks/>
          </p:cNvGrpSpPr>
          <p:nvPr/>
        </p:nvGrpSpPr>
        <p:grpSpPr bwMode="auto">
          <a:xfrm>
            <a:off x="7277100" y="5024438"/>
            <a:ext cx="869950" cy="1835150"/>
            <a:chOff x="4584" y="3165"/>
            <a:chExt cx="548" cy="1156"/>
          </a:xfrm>
        </p:grpSpPr>
        <p:sp>
          <p:nvSpPr>
            <p:cNvPr id="25612" name="Ellipse 16404">
              <a:extLst>
                <a:ext uri="{FF2B5EF4-FFF2-40B4-BE49-F238E27FC236}">
                  <a16:creationId xmlns:a16="http://schemas.microsoft.com/office/drawing/2014/main" id="{A59A7128-9853-432B-97A7-DF889D176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2" y="3173"/>
              <a:ext cx="232" cy="376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5613" name="Form 16405">
              <a:extLst>
                <a:ext uri="{FF2B5EF4-FFF2-40B4-BE49-F238E27FC236}">
                  <a16:creationId xmlns:a16="http://schemas.microsoft.com/office/drawing/2014/main" id="{1EB8A108-1848-4269-915D-5BCBD0FEB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3409"/>
              <a:ext cx="96" cy="48"/>
            </a:xfrm>
            <a:custGeom>
              <a:avLst/>
              <a:gdLst>
                <a:gd name="T0" fmla="*/ 96 w 21600"/>
                <a:gd name="T1" fmla="*/ 48 h 21600"/>
                <a:gd name="T2" fmla="*/ 0 w 21600"/>
                <a:gd name="T3" fmla="*/ 0 h 21600"/>
                <a:gd name="T4" fmla="*/ 96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0 w 21600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 algn="ctr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5614" name="Ellipse 16406">
              <a:extLst>
                <a:ext uri="{FF2B5EF4-FFF2-40B4-BE49-F238E27FC236}">
                  <a16:creationId xmlns:a16="http://schemas.microsoft.com/office/drawing/2014/main" id="{CC89E4F9-4E98-410B-87FB-055344B30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6" y="3221"/>
              <a:ext cx="40" cy="88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5615" name="Form 16407">
              <a:extLst>
                <a:ext uri="{FF2B5EF4-FFF2-40B4-BE49-F238E27FC236}">
                  <a16:creationId xmlns:a16="http://schemas.microsoft.com/office/drawing/2014/main" id="{72417D3E-6919-4172-A69E-57A137E1E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" y="3165"/>
              <a:ext cx="169" cy="79"/>
            </a:xfrm>
            <a:custGeom>
              <a:avLst/>
              <a:gdLst>
                <a:gd name="T0" fmla="*/ 168 w 169"/>
                <a:gd name="T1" fmla="*/ 4 h 79"/>
                <a:gd name="T2" fmla="*/ 104 w 169"/>
                <a:gd name="T3" fmla="*/ 52 h 79"/>
                <a:gd name="T4" fmla="*/ 65 w 169"/>
                <a:gd name="T5" fmla="*/ 65 h 79"/>
                <a:gd name="T6" fmla="*/ 26 w 169"/>
                <a:gd name="T7" fmla="*/ 78 h 79"/>
                <a:gd name="T8" fmla="*/ 0 w 169"/>
                <a:gd name="T9" fmla="*/ 39 h 79"/>
                <a:gd name="T10" fmla="*/ 13 w 169"/>
                <a:gd name="T11" fmla="*/ 0 h 79"/>
                <a:gd name="T12" fmla="*/ 78 w 169"/>
                <a:gd name="T13" fmla="*/ 0 h 79"/>
                <a:gd name="T14" fmla="*/ 168 w 169"/>
                <a:gd name="T15" fmla="*/ 4 h 79"/>
                <a:gd name="T16" fmla="*/ 168 w 169"/>
                <a:gd name="T17" fmla="*/ 4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9"/>
                <a:gd name="T28" fmla="*/ 0 h 79"/>
                <a:gd name="T29" fmla="*/ 0 w 169"/>
                <a:gd name="T30" fmla="*/ 0 h 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9" h="79">
                  <a:moveTo>
                    <a:pt x="168" y="4"/>
                  </a:moveTo>
                  <a:lnTo>
                    <a:pt x="104" y="52"/>
                  </a:lnTo>
                  <a:lnTo>
                    <a:pt x="65" y="65"/>
                  </a:lnTo>
                  <a:lnTo>
                    <a:pt x="26" y="78"/>
                  </a:lnTo>
                  <a:lnTo>
                    <a:pt x="0" y="39"/>
                  </a:lnTo>
                  <a:lnTo>
                    <a:pt x="13" y="0"/>
                  </a:lnTo>
                  <a:lnTo>
                    <a:pt x="78" y="0"/>
                  </a:lnTo>
                  <a:lnTo>
                    <a:pt x="168" y="4"/>
                  </a:lnTo>
                </a:path>
              </a:pathLst>
            </a:custGeom>
            <a:solidFill>
              <a:schemeClr val="bg2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5616" name="Abgerundetes Rechteck 16408">
              <a:extLst>
                <a:ext uri="{FF2B5EF4-FFF2-40B4-BE49-F238E27FC236}">
                  <a16:creationId xmlns:a16="http://schemas.microsoft.com/office/drawing/2014/main" id="{B3909E7B-03FF-4972-952F-CF995E8CB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3553"/>
              <a:ext cx="192" cy="528"/>
            </a:xfrm>
            <a:prstGeom prst="roundRect">
              <a:avLst>
                <a:gd name="adj" fmla="val 12495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5617" name="Abgerundetes Rechteck 16409">
              <a:extLst>
                <a:ext uri="{FF2B5EF4-FFF2-40B4-BE49-F238E27FC236}">
                  <a16:creationId xmlns:a16="http://schemas.microsoft.com/office/drawing/2014/main" id="{1370B6F4-DCA7-4516-86D6-2ECBB9A23A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0000">
              <a:off x="4644" y="3745"/>
              <a:ext cx="408" cy="114"/>
            </a:xfrm>
            <a:prstGeom prst="roundRect">
              <a:avLst>
                <a:gd name="adj" fmla="val 12495"/>
              </a:avLst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5618" name="Ellipse 16410">
              <a:extLst>
                <a:ext uri="{FF2B5EF4-FFF2-40B4-BE49-F238E27FC236}">
                  <a16:creationId xmlns:a16="http://schemas.microsoft.com/office/drawing/2014/main" id="{9DF4D4A3-70E5-48C6-A8C1-1A88E860B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6" y="3845"/>
              <a:ext cx="136" cy="88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5619" name="Form 16411">
              <a:extLst>
                <a:ext uri="{FF2B5EF4-FFF2-40B4-BE49-F238E27FC236}">
                  <a16:creationId xmlns:a16="http://schemas.microsoft.com/office/drawing/2014/main" id="{D8A7DA8E-8720-42E3-A0A3-196DB0856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" y="4065"/>
              <a:ext cx="184" cy="256"/>
            </a:xfrm>
            <a:custGeom>
              <a:avLst/>
              <a:gdLst>
                <a:gd name="T0" fmla="*/ 90 w 184"/>
                <a:gd name="T1" fmla="*/ 16 h 256"/>
                <a:gd name="T2" fmla="*/ 13 w 184"/>
                <a:gd name="T3" fmla="*/ 26 h 256"/>
                <a:gd name="T4" fmla="*/ 0 w 184"/>
                <a:gd name="T5" fmla="*/ 65 h 256"/>
                <a:gd name="T6" fmla="*/ 0 w 184"/>
                <a:gd name="T7" fmla="*/ 104 h 256"/>
                <a:gd name="T8" fmla="*/ 0 w 184"/>
                <a:gd name="T9" fmla="*/ 143 h 256"/>
                <a:gd name="T10" fmla="*/ 0 w 184"/>
                <a:gd name="T11" fmla="*/ 182 h 256"/>
                <a:gd name="T12" fmla="*/ 0 w 184"/>
                <a:gd name="T13" fmla="*/ 221 h 256"/>
                <a:gd name="T14" fmla="*/ 0 w 184"/>
                <a:gd name="T15" fmla="*/ 255 h 256"/>
                <a:gd name="T16" fmla="*/ 13 w 184"/>
                <a:gd name="T17" fmla="*/ 255 h 256"/>
                <a:gd name="T18" fmla="*/ 144 w 184"/>
                <a:gd name="T19" fmla="*/ 255 h 256"/>
                <a:gd name="T20" fmla="*/ 157 w 184"/>
                <a:gd name="T21" fmla="*/ 255 h 256"/>
                <a:gd name="T22" fmla="*/ 144 w 184"/>
                <a:gd name="T23" fmla="*/ 208 h 256"/>
                <a:gd name="T24" fmla="*/ 131 w 184"/>
                <a:gd name="T25" fmla="*/ 169 h 256"/>
                <a:gd name="T26" fmla="*/ 118 w 184"/>
                <a:gd name="T27" fmla="*/ 117 h 256"/>
                <a:gd name="T28" fmla="*/ 90 w 184"/>
                <a:gd name="T29" fmla="*/ 16 h 256"/>
                <a:gd name="T30" fmla="*/ 157 w 184"/>
                <a:gd name="T31" fmla="*/ 0 h 256"/>
                <a:gd name="T32" fmla="*/ 157 w 184"/>
                <a:gd name="T33" fmla="*/ 39 h 256"/>
                <a:gd name="T34" fmla="*/ 157 w 184"/>
                <a:gd name="T35" fmla="*/ 78 h 256"/>
                <a:gd name="T36" fmla="*/ 183 w 184"/>
                <a:gd name="T37" fmla="*/ 130 h 256"/>
                <a:gd name="T38" fmla="*/ 183 w 184"/>
                <a:gd name="T39" fmla="*/ 182 h 256"/>
                <a:gd name="T40" fmla="*/ 183 w 184"/>
                <a:gd name="T41" fmla="*/ 221 h 256"/>
                <a:gd name="T42" fmla="*/ 183 w 184"/>
                <a:gd name="T43" fmla="*/ 255 h 256"/>
                <a:gd name="T44" fmla="*/ 170 w 184"/>
                <a:gd name="T45" fmla="*/ 255 h 256"/>
                <a:gd name="T46" fmla="*/ 144 w 184"/>
                <a:gd name="T47" fmla="*/ 255 h 256"/>
                <a:gd name="T48" fmla="*/ 138 w 184"/>
                <a:gd name="T49" fmla="*/ 255 h 2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4"/>
                <a:gd name="T76" fmla="*/ 0 h 256"/>
                <a:gd name="T77" fmla="*/ 0 w 184"/>
                <a:gd name="T78" fmla="*/ 0 h 2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4" h="256">
                  <a:moveTo>
                    <a:pt x="90" y="16"/>
                  </a:moveTo>
                  <a:lnTo>
                    <a:pt x="13" y="26"/>
                  </a:lnTo>
                  <a:lnTo>
                    <a:pt x="0" y="65"/>
                  </a:lnTo>
                  <a:lnTo>
                    <a:pt x="0" y="104"/>
                  </a:lnTo>
                  <a:lnTo>
                    <a:pt x="0" y="143"/>
                  </a:lnTo>
                  <a:lnTo>
                    <a:pt x="0" y="182"/>
                  </a:lnTo>
                  <a:lnTo>
                    <a:pt x="0" y="221"/>
                  </a:lnTo>
                  <a:lnTo>
                    <a:pt x="0" y="255"/>
                  </a:lnTo>
                  <a:lnTo>
                    <a:pt x="13" y="255"/>
                  </a:lnTo>
                  <a:lnTo>
                    <a:pt x="144" y="255"/>
                  </a:lnTo>
                  <a:lnTo>
                    <a:pt x="157" y="255"/>
                  </a:lnTo>
                  <a:lnTo>
                    <a:pt x="144" y="208"/>
                  </a:lnTo>
                  <a:lnTo>
                    <a:pt x="131" y="169"/>
                  </a:lnTo>
                  <a:lnTo>
                    <a:pt x="118" y="117"/>
                  </a:lnTo>
                  <a:lnTo>
                    <a:pt x="90" y="16"/>
                  </a:lnTo>
                  <a:lnTo>
                    <a:pt x="157" y="0"/>
                  </a:lnTo>
                  <a:lnTo>
                    <a:pt x="157" y="39"/>
                  </a:lnTo>
                  <a:lnTo>
                    <a:pt x="157" y="78"/>
                  </a:lnTo>
                  <a:lnTo>
                    <a:pt x="183" y="130"/>
                  </a:lnTo>
                  <a:lnTo>
                    <a:pt x="183" y="182"/>
                  </a:lnTo>
                  <a:lnTo>
                    <a:pt x="183" y="221"/>
                  </a:lnTo>
                  <a:lnTo>
                    <a:pt x="183" y="255"/>
                  </a:lnTo>
                  <a:lnTo>
                    <a:pt x="170" y="255"/>
                  </a:lnTo>
                  <a:lnTo>
                    <a:pt x="144" y="255"/>
                  </a:lnTo>
                  <a:lnTo>
                    <a:pt x="138" y="255"/>
                  </a:lnTo>
                </a:path>
              </a:pathLst>
            </a:custGeom>
            <a:solidFill>
              <a:schemeClr val="accent2"/>
            </a:solidFill>
            <a:ln w="12700" cap="rnd" algn="ctr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5620" name="Abgerundetes Rechteck 16412">
              <a:extLst>
                <a:ext uri="{FF2B5EF4-FFF2-40B4-BE49-F238E27FC236}">
                  <a16:creationId xmlns:a16="http://schemas.microsoft.com/office/drawing/2014/main" id="{8B31C368-315B-4936-BA68-8E2340384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4273"/>
              <a:ext cx="336" cy="47"/>
            </a:xfrm>
            <a:prstGeom prst="roundRect">
              <a:avLst>
                <a:gd name="adj" fmla="val 12495"/>
              </a:avLst>
            </a:pr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sp>
        <p:nvSpPr>
          <p:cNvPr id="16415" name="Ellipse 16414">
            <a:extLst>
              <a:ext uri="{FF2B5EF4-FFF2-40B4-BE49-F238E27FC236}">
                <a16:creationId xmlns:a16="http://schemas.microsoft.com/office/drawing/2014/main" id="{34391563-A195-4D78-A6B9-A92998591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943600"/>
            <a:ext cx="76200" cy="15240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16416" name="Ellipse 16415">
            <a:extLst>
              <a:ext uri="{FF2B5EF4-FFF2-40B4-BE49-F238E27FC236}">
                <a16:creationId xmlns:a16="http://schemas.microsoft.com/office/drawing/2014/main" id="{45E5CAAB-BD38-450E-996D-F82AC3FD0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562600"/>
            <a:ext cx="76200" cy="15240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16417" name="Ellipse 16416">
            <a:extLst>
              <a:ext uri="{FF2B5EF4-FFF2-40B4-BE49-F238E27FC236}">
                <a16:creationId xmlns:a16="http://schemas.microsoft.com/office/drawing/2014/main" id="{F946FD21-29F1-4069-BEA4-04108DEF7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181600"/>
            <a:ext cx="76200" cy="15240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1" grpId="0" animBg="1"/>
      <p:bldP spid="16402" grpId="0" animBg="1"/>
      <p:bldP spid="16403" grpId="0" animBg="1"/>
      <p:bldP spid="16404" grpId="0" animBg="1"/>
      <p:bldP spid="16415" grpId="0" animBg="1"/>
      <p:bldP spid="16416" grpId="0" animBg="1"/>
      <p:bldP spid="164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Rechteck 17408">
            <a:extLst>
              <a:ext uri="{FF2B5EF4-FFF2-40B4-BE49-F238E27FC236}">
                <a16:creationId xmlns:a16="http://schemas.microsoft.com/office/drawing/2014/main" id="{2AA3DFAF-C16F-4392-8DE8-4254D34F2CC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hteck 18432">
            <a:extLst>
              <a:ext uri="{FF2B5EF4-FFF2-40B4-BE49-F238E27FC236}">
                <a16:creationId xmlns:a16="http://schemas.microsoft.com/office/drawing/2014/main" id="{53BEC03B-C2F4-4BED-AAE6-8D9AC37F5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2413" cy="54848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grpSp>
        <p:nvGrpSpPr>
          <p:cNvPr id="13428" name="Group 5">
            <a:extLst>
              <a:ext uri="{FF2B5EF4-FFF2-40B4-BE49-F238E27FC236}">
                <a16:creationId xmlns:a16="http://schemas.microsoft.com/office/drawing/2014/main" id="{794637C0-32A7-4A3C-B8F8-C0F86F98B609}"/>
              </a:ext>
            </a:extLst>
          </p:cNvPr>
          <p:cNvGrpSpPr>
            <a:grpSpLocks/>
          </p:cNvGrpSpPr>
          <p:nvPr/>
        </p:nvGrpSpPr>
        <p:grpSpPr bwMode="auto">
          <a:xfrm>
            <a:off x="463550" y="1758950"/>
            <a:ext cx="3568700" cy="2882900"/>
            <a:chOff x="292" y="1108"/>
            <a:chExt cx="2248" cy="1816"/>
          </a:xfrm>
        </p:grpSpPr>
        <p:sp>
          <p:nvSpPr>
            <p:cNvPr id="27751" name="Würfel 18433">
              <a:extLst>
                <a:ext uri="{FF2B5EF4-FFF2-40B4-BE49-F238E27FC236}">
                  <a16:creationId xmlns:a16="http://schemas.microsoft.com/office/drawing/2014/main" id="{F88DE040-02E2-4658-898E-5BC8D86D2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" y="1108"/>
              <a:ext cx="2248" cy="1816"/>
            </a:xfrm>
            <a:prstGeom prst="cube">
              <a:avLst>
                <a:gd name="adj" fmla="val 24995"/>
              </a:avLst>
            </a:prstGeom>
            <a:solidFill>
              <a:schemeClr val="bg2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18435" name="Rechteck 18434">
              <a:extLst>
                <a:ext uri="{FF2B5EF4-FFF2-40B4-BE49-F238E27FC236}">
                  <a16:creationId xmlns:a16="http://schemas.microsoft.com/office/drawing/2014/main" id="{13724F87-B2BB-4E2C-81C7-9D9D18296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016"/>
              <a:ext cx="15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>
                  <a:solidFill>
                    <a:srgbClr val="CCFF66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Vorratslager</a:t>
              </a:r>
            </a:p>
          </p:txBody>
        </p:sp>
        <p:sp>
          <p:nvSpPr>
            <p:cNvPr id="18436" name="Rechteck 18435">
              <a:extLst>
                <a:ext uri="{FF2B5EF4-FFF2-40B4-BE49-F238E27FC236}">
                  <a16:creationId xmlns:a16="http://schemas.microsoft.com/office/drawing/2014/main" id="{8859E146-B774-4FCB-9C9A-528BD2A7E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" y="2452"/>
              <a:ext cx="328" cy="472"/>
            </a:xfrm>
            <a:prstGeom prst="rect">
              <a:avLst/>
            </a:prstGeom>
            <a:solidFill>
              <a:srgbClr val="996633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grpSp>
        <p:nvGrpSpPr>
          <p:cNvPr id="9762" name="Group 9">
            <a:extLst>
              <a:ext uri="{FF2B5EF4-FFF2-40B4-BE49-F238E27FC236}">
                <a16:creationId xmlns:a16="http://schemas.microsoft.com/office/drawing/2014/main" id="{8BD73A1F-95FC-44A6-8DF0-81C7709149A1}"/>
              </a:ext>
            </a:extLst>
          </p:cNvPr>
          <p:cNvGrpSpPr>
            <a:grpSpLocks/>
          </p:cNvGrpSpPr>
          <p:nvPr/>
        </p:nvGrpSpPr>
        <p:grpSpPr bwMode="auto">
          <a:xfrm>
            <a:off x="5568950" y="2597150"/>
            <a:ext cx="2654300" cy="1663700"/>
            <a:chOff x="3508" y="1636"/>
            <a:chExt cx="1672" cy="1048"/>
          </a:xfrm>
        </p:grpSpPr>
        <p:sp>
          <p:nvSpPr>
            <p:cNvPr id="27748" name="Würfel 18437">
              <a:extLst>
                <a:ext uri="{FF2B5EF4-FFF2-40B4-BE49-F238E27FC236}">
                  <a16:creationId xmlns:a16="http://schemas.microsoft.com/office/drawing/2014/main" id="{8F967A61-AEE3-489D-8A72-6DF22BAA3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8" y="1636"/>
              <a:ext cx="1672" cy="1048"/>
            </a:xfrm>
            <a:prstGeom prst="cube">
              <a:avLst>
                <a:gd name="adj" fmla="val 24995"/>
              </a:avLst>
            </a:prstGeom>
            <a:solidFill>
              <a:schemeClr val="bg2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18439" name="Rechteck 18438">
              <a:extLst>
                <a:ext uri="{FF2B5EF4-FFF2-40B4-BE49-F238E27FC236}">
                  <a16:creationId xmlns:a16="http://schemas.microsoft.com/office/drawing/2014/main" id="{34F56BBD-5235-47BF-87A2-B943CA073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968"/>
              <a:ext cx="13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>
                  <a:solidFill>
                    <a:srgbClr val="CCFF66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Zwischenlager</a:t>
              </a:r>
            </a:p>
          </p:txBody>
        </p:sp>
        <p:sp>
          <p:nvSpPr>
            <p:cNvPr id="27750" name="Rechteck 18439">
              <a:extLst>
                <a:ext uri="{FF2B5EF4-FFF2-40B4-BE49-F238E27FC236}">
                  <a16:creationId xmlns:a16="http://schemas.microsoft.com/office/drawing/2014/main" id="{9F8E0A79-149E-4397-9993-9A6FC0E46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6" y="2260"/>
              <a:ext cx="232" cy="424"/>
            </a:xfrm>
            <a:prstGeom prst="rect">
              <a:avLst/>
            </a:prstGeom>
            <a:solidFill>
              <a:srgbClr val="996633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sp>
        <p:nvSpPr>
          <p:cNvPr id="27652" name="Rechteck 18441">
            <a:extLst>
              <a:ext uri="{FF2B5EF4-FFF2-40B4-BE49-F238E27FC236}">
                <a16:creationId xmlns:a16="http://schemas.microsoft.com/office/drawing/2014/main" id="{08161595-4051-4776-B1E7-062F9F7C0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" y="5232400"/>
            <a:ext cx="9040813" cy="431800"/>
          </a:xfrm>
          <a:prstGeom prst="rect">
            <a:avLst/>
          </a:prstGeom>
          <a:pattFill prst="dkVert">
            <a:fgClr>
              <a:schemeClr val="accent1"/>
            </a:fgClr>
            <a:bgClr>
              <a:schemeClr val="bg2"/>
            </a:bgClr>
          </a:pattFill>
          <a:ln w="1016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27653" name="Rechteck 18442">
            <a:extLst>
              <a:ext uri="{FF2B5EF4-FFF2-40B4-BE49-F238E27FC236}">
                <a16:creationId xmlns:a16="http://schemas.microsoft.com/office/drawing/2014/main" id="{41120ED0-6F4F-4438-8FBC-20AECA6AA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2413" cy="1371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grpSp>
        <p:nvGrpSpPr>
          <p:cNvPr id="24408" name="Group 24">
            <a:extLst>
              <a:ext uri="{FF2B5EF4-FFF2-40B4-BE49-F238E27FC236}">
                <a16:creationId xmlns:a16="http://schemas.microsoft.com/office/drawing/2014/main" id="{C37D68F5-599F-4959-BB52-BC7031F2B874}"/>
              </a:ext>
            </a:extLst>
          </p:cNvPr>
          <p:cNvGrpSpPr>
            <a:grpSpLocks/>
          </p:cNvGrpSpPr>
          <p:nvPr/>
        </p:nvGrpSpPr>
        <p:grpSpPr bwMode="auto">
          <a:xfrm>
            <a:off x="234950" y="4214813"/>
            <a:ext cx="2268538" cy="1417637"/>
            <a:chOff x="148" y="2655"/>
            <a:chExt cx="1429" cy="893"/>
          </a:xfrm>
        </p:grpSpPr>
        <p:sp>
          <p:nvSpPr>
            <p:cNvPr id="27736" name="Ellipse 18443">
              <a:extLst>
                <a:ext uri="{FF2B5EF4-FFF2-40B4-BE49-F238E27FC236}">
                  <a16:creationId xmlns:a16="http://schemas.microsoft.com/office/drawing/2014/main" id="{4D6D3FAB-1946-4A13-B554-D31FB754F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" y="3460"/>
              <a:ext cx="88" cy="88"/>
            </a:xfrm>
            <a:prstGeom prst="ellipse">
              <a:avLst/>
            </a:prstGeom>
            <a:solidFill>
              <a:schemeClr val="bg2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737" name="Ellipse 18444">
              <a:extLst>
                <a:ext uri="{FF2B5EF4-FFF2-40B4-BE49-F238E27FC236}">
                  <a16:creationId xmlns:a16="http://schemas.microsoft.com/office/drawing/2014/main" id="{3A490AD4-54EB-4DD2-9C34-5E6AA611E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" y="3460"/>
              <a:ext cx="88" cy="88"/>
            </a:xfrm>
            <a:prstGeom prst="ellipse">
              <a:avLst/>
            </a:prstGeom>
            <a:solidFill>
              <a:schemeClr val="bg2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738" name="Ellipse 18445">
              <a:extLst>
                <a:ext uri="{FF2B5EF4-FFF2-40B4-BE49-F238E27FC236}">
                  <a16:creationId xmlns:a16="http://schemas.microsoft.com/office/drawing/2014/main" id="{F2119E36-8989-463E-A961-D49F29274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" y="3460"/>
              <a:ext cx="88" cy="88"/>
            </a:xfrm>
            <a:prstGeom prst="ellipse">
              <a:avLst/>
            </a:prstGeom>
            <a:solidFill>
              <a:schemeClr val="bg2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739" name="Ellipse 18446">
              <a:extLst>
                <a:ext uri="{FF2B5EF4-FFF2-40B4-BE49-F238E27FC236}">
                  <a16:creationId xmlns:a16="http://schemas.microsoft.com/office/drawing/2014/main" id="{4A3FEE56-24A1-4873-9CA8-C2B7BDBA2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0" y="3460"/>
              <a:ext cx="88" cy="88"/>
            </a:xfrm>
            <a:prstGeom prst="ellipse">
              <a:avLst/>
            </a:prstGeom>
            <a:solidFill>
              <a:schemeClr val="bg2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740" name="Ellipse 18447">
              <a:extLst>
                <a:ext uri="{FF2B5EF4-FFF2-40B4-BE49-F238E27FC236}">
                  <a16:creationId xmlns:a16="http://schemas.microsoft.com/office/drawing/2014/main" id="{3201A8C1-5B04-45D8-B6B0-55E98AD98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" y="3460"/>
              <a:ext cx="88" cy="88"/>
            </a:xfrm>
            <a:prstGeom prst="ellipse">
              <a:avLst/>
            </a:prstGeom>
            <a:solidFill>
              <a:schemeClr val="bg2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741" name="Würfel 18448">
              <a:extLst>
                <a:ext uri="{FF2B5EF4-FFF2-40B4-BE49-F238E27FC236}">
                  <a16:creationId xmlns:a16="http://schemas.microsoft.com/office/drawing/2014/main" id="{04EEB6FE-5B5D-4B28-88E5-2DBBE494D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" y="3172"/>
              <a:ext cx="568" cy="280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742" name="Würfel 18449">
              <a:extLst>
                <a:ext uri="{FF2B5EF4-FFF2-40B4-BE49-F238E27FC236}">
                  <a16:creationId xmlns:a16="http://schemas.microsoft.com/office/drawing/2014/main" id="{E6E30F39-2794-474C-9F20-4A4209F02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" y="2932"/>
              <a:ext cx="280" cy="328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743" name="Würfel 18450">
              <a:extLst>
                <a:ext uri="{FF2B5EF4-FFF2-40B4-BE49-F238E27FC236}">
                  <a16:creationId xmlns:a16="http://schemas.microsoft.com/office/drawing/2014/main" id="{A8B3ABCA-ACF0-4B53-A518-AE471FFD5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8" y="3028"/>
              <a:ext cx="40" cy="184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744" name="Würfel 18451">
              <a:extLst>
                <a:ext uri="{FF2B5EF4-FFF2-40B4-BE49-F238E27FC236}">
                  <a16:creationId xmlns:a16="http://schemas.microsoft.com/office/drawing/2014/main" id="{7583D09C-317F-4C68-9409-127E67691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" y="2884"/>
              <a:ext cx="664" cy="568"/>
            </a:xfrm>
            <a:prstGeom prst="cube">
              <a:avLst>
                <a:gd name="adj" fmla="val 24995"/>
              </a:avLst>
            </a:prstGeom>
            <a:solidFill>
              <a:srgbClr val="996633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745" name="Würfel 18452">
              <a:extLst>
                <a:ext uri="{FF2B5EF4-FFF2-40B4-BE49-F238E27FC236}">
                  <a16:creationId xmlns:a16="http://schemas.microsoft.com/office/drawing/2014/main" id="{33987695-E529-4684-9F94-02D4CC1D1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" y="3316"/>
              <a:ext cx="184" cy="88"/>
            </a:xfrm>
            <a:prstGeom prst="cube">
              <a:avLst>
                <a:gd name="adj" fmla="val 24995"/>
              </a:avLst>
            </a:prstGeom>
            <a:solidFill>
              <a:schemeClr val="bg2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746" name="Form 18453">
              <a:extLst>
                <a:ext uri="{FF2B5EF4-FFF2-40B4-BE49-F238E27FC236}">
                  <a16:creationId xmlns:a16="http://schemas.microsoft.com/office/drawing/2014/main" id="{67E8EB04-5078-4431-8855-121750B5D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7" y="2655"/>
              <a:ext cx="340" cy="370"/>
            </a:xfrm>
            <a:custGeom>
              <a:avLst/>
              <a:gdLst>
                <a:gd name="T0" fmla="*/ 107 w 340"/>
                <a:gd name="T1" fmla="*/ 369 h 370"/>
                <a:gd name="T2" fmla="*/ 78 w 340"/>
                <a:gd name="T3" fmla="*/ 313 h 370"/>
                <a:gd name="T4" fmla="*/ 39 w 340"/>
                <a:gd name="T5" fmla="*/ 274 h 370"/>
                <a:gd name="T6" fmla="*/ 26 w 340"/>
                <a:gd name="T7" fmla="*/ 235 h 370"/>
                <a:gd name="T8" fmla="*/ 0 w 340"/>
                <a:gd name="T9" fmla="*/ 196 h 370"/>
                <a:gd name="T10" fmla="*/ 0 w 340"/>
                <a:gd name="T11" fmla="*/ 157 h 370"/>
                <a:gd name="T12" fmla="*/ 0 w 340"/>
                <a:gd name="T13" fmla="*/ 118 h 370"/>
                <a:gd name="T14" fmla="*/ 13 w 340"/>
                <a:gd name="T15" fmla="*/ 79 h 370"/>
                <a:gd name="T16" fmla="*/ 52 w 340"/>
                <a:gd name="T17" fmla="*/ 27 h 370"/>
                <a:gd name="T18" fmla="*/ 91 w 340"/>
                <a:gd name="T19" fmla="*/ 13 h 370"/>
                <a:gd name="T20" fmla="*/ 143 w 340"/>
                <a:gd name="T21" fmla="*/ 0 h 370"/>
                <a:gd name="T22" fmla="*/ 182 w 340"/>
                <a:gd name="T23" fmla="*/ 0 h 370"/>
                <a:gd name="T24" fmla="*/ 248 w 340"/>
                <a:gd name="T25" fmla="*/ 40 h 370"/>
                <a:gd name="T26" fmla="*/ 287 w 340"/>
                <a:gd name="T27" fmla="*/ 66 h 370"/>
                <a:gd name="T28" fmla="*/ 326 w 340"/>
                <a:gd name="T29" fmla="*/ 105 h 370"/>
                <a:gd name="T30" fmla="*/ 339 w 340"/>
                <a:gd name="T31" fmla="*/ 144 h 370"/>
                <a:gd name="T32" fmla="*/ 313 w 340"/>
                <a:gd name="T33" fmla="*/ 183 h 370"/>
                <a:gd name="T34" fmla="*/ 261 w 340"/>
                <a:gd name="T35" fmla="*/ 222 h 370"/>
                <a:gd name="T36" fmla="*/ 235 w 340"/>
                <a:gd name="T37" fmla="*/ 261 h 370"/>
                <a:gd name="T38" fmla="*/ 208 w 340"/>
                <a:gd name="T39" fmla="*/ 287 h 370"/>
                <a:gd name="T40" fmla="*/ 182 w 340"/>
                <a:gd name="T41" fmla="*/ 326 h 370"/>
                <a:gd name="T42" fmla="*/ 107 w 340"/>
                <a:gd name="T43" fmla="*/ 369 h 370"/>
                <a:gd name="T44" fmla="*/ 107 w 340"/>
                <a:gd name="T45" fmla="*/ 369 h 37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0"/>
                <a:gd name="T70" fmla="*/ 0 h 370"/>
                <a:gd name="T71" fmla="*/ 0 w 340"/>
                <a:gd name="T72" fmla="*/ 0 h 37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0" h="370">
                  <a:moveTo>
                    <a:pt x="107" y="369"/>
                  </a:moveTo>
                  <a:lnTo>
                    <a:pt x="78" y="313"/>
                  </a:lnTo>
                  <a:lnTo>
                    <a:pt x="39" y="274"/>
                  </a:lnTo>
                  <a:lnTo>
                    <a:pt x="26" y="235"/>
                  </a:lnTo>
                  <a:lnTo>
                    <a:pt x="0" y="196"/>
                  </a:lnTo>
                  <a:lnTo>
                    <a:pt x="0" y="157"/>
                  </a:lnTo>
                  <a:lnTo>
                    <a:pt x="0" y="118"/>
                  </a:lnTo>
                  <a:lnTo>
                    <a:pt x="13" y="79"/>
                  </a:lnTo>
                  <a:lnTo>
                    <a:pt x="52" y="27"/>
                  </a:lnTo>
                  <a:lnTo>
                    <a:pt x="91" y="13"/>
                  </a:lnTo>
                  <a:lnTo>
                    <a:pt x="143" y="0"/>
                  </a:lnTo>
                  <a:lnTo>
                    <a:pt x="182" y="0"/>
                  </a:lnTo>
                  <a:lnTo>
                    <a:pt x="248" y="40"/>
                  </a:lnTo>
                  <a:lnTo>
                    <a:pt x="287" y="66"/>
                  </a:lnTo>
                  <a:lnTo>
                    <a:pt x="326" y="105"/>
                  </a:lnTo>
                  <a:lnTo>
                    <a:pt x="339" y="144"/>
                  </a:lnTo>
                  <a:lnTo>
                    <a:pt x="313" y="183"/>
                  </a:lnTo>
                  <a:lnTo>
                    <a:pt x="261" y="222"/>
                  </a:lnTo>
                  <a:lnTo>
                    <a:pt x="235" y="261"/>
                  </a:lnTo>
                  <a:lnTo>
                    <a:pt x="208" y="287"/>
                  </a:lnTo>
                  <a:lnTo>
                    <a:pt x="182" y="326"/>
                  </a:lnTo>
                  <a:lnTo>
                    <a:pt x="107" y="369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747" name="Rechteck 18454">
              <a:extLst>
                <a:ext uri="{FF2B5EF4-FFF2-40B4-BE49-F238E27FC236}">
                  <a16:creationId xmlns:a16="http://schemas.microsoft.com/office/drawing/2014/main" id="{7EE3EE04-D5C0-41DB-9DB5-B84F8EA4B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" y="3076"/>
              <a:ext cx="88" cy="136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grpSp>
        <p:nvGrpSpPr>
          <p:cNvPr id="1908" name="Group 37">
            <a:extLst>
              <a:ext uri="{FF2B5EF4-FFF2-40B4-BE49-F238E27FC236}">
                <a16:creationId xmlns:a16="http://schemas.microsoft.com/office/drawing/2014/main" id="{81ADD17B-26E1-49A1-B522-DAE77218DE13}"/>
              </a:ext>
            </a:extLst>
          </p:cNvPr>
          <p:cNvGrpSpPr>
            <a:grpSpLocks/>
          </p:cNvGrpSpPr>
          <p:nvPr/>
        </p:nvGrpSpPr>
        <p:grpSpPr bwMode="auto">
          <a:xfrm>
            <a:off x="1454150" y="4214813"/>
            <a:ext cx="2268538" cy="1417637"/>
            <a:chOff x="916" y="2655"/>
            <a:chExt cx="1429" cy="893"/>
          </a:xfrm>
        </p:grpSpPr>
        <p:sp>
          <p:nvSpPr>
            <p:cNvPr id="27724" name="Ellipse 18456">
              <a:extLst>
                <a:ext uri="{FF2B5EF4-FFF2-40B4-BE49-F238E27FC236}">
                  <a16:creationId xmlns:a16="http://schemas.microsoft.com/office/drawing/2014/main" id="{58330B6E-2F90-432D-9CF7-4EF9C52A7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" y="3460"/>
              <a:ext cx="88" cy="88"/>
            </a:xfrm>
            <a:prstGeom prst="ellipse">
              <a:avLst/>
            </a:prstGeom>
            <a:solidFill>
              <a:schemeClr val="bg2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725" name="Ellipse 18457">
              <a:extLst>
                <a:ext uri="{FF2B5EF4-FFF2-40B4-BE49-F238E27FC236}">
                  <a16:creationId xmlns:a16="http://schemas.microsoft.com/office/drawing/2014/main" id="{86E2468F-EFDF-4F7C-8110-9234DA06E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" y="3460"/>
              <a:ext cx="88" cy="88"/>
            </a:xfrm>
            <a:prstGeom prst="ellipse">
              <a:avLst/>
            </a:prstGeom>
            <a:solidFill>
              <a:schemeClr val="bg2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726" name="Ellipse 18458">
              <a:extLst>
                <a:ext uri="{FF2B5EF4-FFF2-40B4-BE49-F238E27FC236}">
                  <a16:creationId xmlns:a16="http://schemas.microsoft.com/office/drawing/2014/main" id="{5BE739A1-9AE1-49FC-8B83-C4B97E717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6" y="3460"/>
              <a:ext cx="88" cy="88"/>
            </a:xfrm>
            <a:prstGeom prst="ellipse">
              <a:avLst/>
            </a:prstGeom>
            <a:solidFill>
              <a:schemeClr val="bg2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727" name="Ellipse 18459">
              <a:extLst>
                <a:ext uri="{FF2B5EF4-FFF2-40B4-BE49-F238E27FC236}">
                  <a16:creationId xmlns:a16="http://schemas.microsoft.com/office/drawing/2014/main" id="{D381B498-9C1A-4A0D-98D7-D38AB8D83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" y="3460"/>
              <a:ext cx="88" cy="88"/>
            </a:xfrm>
            <a:prstGeom prst="ellipse">
              <a:avLst/>
            </a:prstGeom>
            <a:solidFill>
              <a:schemeClr val="bg2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728" name="Ellipse 18460">
              <a:extLst>
                <a:ext uri="{FF2B5EF4-FFF2-40B4-BE49-F238E27FC236}">
                  <a16:creationId xmlns:a16="http://schemas.microsoft.com/office/drawing/2014/main" id="{4890652A-4447-4A8E-AD31-D55B57E93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8" y="3460"/>
              <a:ext cx="88" cy="88"/>
            </a:xfrm>
            <a:prstGeom prst="ellipse">
              <a:avLst/>
            </a:prstGeom>
            <a:solidFill>
              <a:schemeClr val="bg2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729" name="Würfel 18461">
              <a:extLst>
                <a:ext uri="{FF2B5EF4-FFF2-40B4-BE49-F238E27FC236}">
                  <a16:creationId xmlns:a16="http://schemas.microsoft.com/office/drawing/2014/main" id="{918984CE-0539-46B9-9983-E02F74E61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6" y="3172"/>
              <a:ext cx="568" cy="280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730" name="Würfel 18462">
              <a:extLst>
                <a:ext uri="{FF2B5EF4-FFF2-40B4-BE49-F238E27FC236}">
                  <a16:creationId xmlns:a16="http://schemas.microsoft.com/office/drawing/2014/main" id="{0216E43B-44B3-4084-8227-6DDF97A09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4" y="2932"/>
              <a:ext cx="280" cy="328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731" name="Würfel 18463">
              <a:extLst>
                <a:ext uri="{FF2B5EF4-FFF2-40B4-BE49-F238E27FC236}">
                  <a16:creationId xmlns:a16="http://schemas.microsoft.com/office/drawing/2014/main" id="{3ACBEFDB-EE04-4B9F-8F17-455928328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6" y="3028"/>
              <a:ext cx="40" cy="184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732" name="Würfel 18464">
              <a:extLst>
                <a:ext uri="{FF2B5EF4-FFF2-40B4-BE49-F238E27FC236}">
                  <a16:creationId xmlns:a16="http://schemas.microsoft.com/office/drawing/2014/main" id="{FBBA3316-7F25-4A85-BAF2-DD3CBCDDB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" y="2884"/>
              <a:ext cx="664" cy="568"/>
            </a:xfrm>
            <a:prstGeom prst="cube">
              <a:avLst>
                <a:gd name="adj" fmla="val 24995"/>
              </a:avLst>
            </a:prstGeom>
            <a:solidFill>
              <a:srgbClr val="996633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733" name="Würfel 18465">
              <a:extLst>
                <a:ext uri="{FF2B5EF4-FFF2-40B4-BE49-F238E27FC236}">
                  <a16:creationId xmlns:a16="http://schemas.microsoft.com/office/drawing/2014/main" id="{23F3C50F-8E35-456C-8815-1B4E25225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2" y="3316"/>
              <a:ext cx="184" cy="88"/>
            </a:xfrm>
            <a:prstGeom prst="cube">
              <a:avLst>
                <a:gd name="adj" fmla="val 24995"/>
              </a:avLst>
            </a:prstGeom>
            <a:solidFill>
              <a:schemeClr val="bg2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734" name="Form 18466">
              <a:extLst>
                <a:ext uri="{FF2B5EF4-FFF2-40B4-BE49-F238E27FC236}">
                  <a16:creationId xmlns:a16="http://schemas.microsoft.com/office/drawing/2014/main" id="{91055B54-ABE8-4591-85E4-AFCE095D7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" y="2655"/>
              <a:ext cx="340" cy="370"/>
            </a:xfrm>
            <a:custGeom>
              <a:avLst/>
              <a:gdLst>
                <a:gd name="T0" fmla="*/ 107 w 340"/>
                <a:gd name="T1" fmla="*/ 369 h 370"/>
                <a:gd name="T2" fmla="*/ 78 w 340"/>
                <a:gd name="T3" fmla="*/ 313 h 370"/>
                <a:gd name="T4" fmla="*/ 39 w 340"/>
                <a:gd name="T5" fmla="*/ 274 h 370"/>
                <a:gd name="T6" fmla="*/ 26 w 340"/>
                <a:gd name="T7" fmla="*/ 235 h 370"/>
                <a:gd name="T8" fmla="*/ 0 w 340"/>
                <a:gd name="T9" fmla="*/ 196 h 370"/>
                <a:gd name="T10" fmla="*/ 0 w 340"/>
                <a:gd name="T11" fmla="*/ 157 h 370"/>
                <a:gd name="T12" fmla="*/ 0 w 340"/>
                <a:gd name="T13" fmla="*/ 118 h 370"/>
                <a:gd name="T14" fmla="*/ 13 w 340"/>
                <a:gd name="T15" fmla="*/ 79 h 370"/>
                <a:gd name="T16" fmla="*/ 52 w 340"/>
                <a:gd name="T17" fmla="*/ 27 h 370"/>
                <a:gd name="T18" fmla="*/ 91 w 340"/>
                <a:gd name="T19" fmla="*/ 13 h 370"/>
                <a:gd name="T20" fmla="*/ 143 w 340"/>
                <a:gd name="T21" fmla="*/ 0 h 370"/>
                <a:gd name="T22" fmla="*/ 182 w 340"/>
                <a:gd name="T23" fmla="*/ 0 h 370"/>
                <a:gd name="T24" fmla="*/ 248 w 340"/>
                <a:gd name="T25" fmla="*/ 40 h 370"/>
                <a:gd name="T26" fmla="*/ 287 w 340"/>
                <a:gd name="T27" fmla="*/ 66 h 370"/>
                <a:gd name="T28" fmla="*/ 326 w 340"/>
                <a:gd name="T29" fmla="*/ 105 h 370"/>
                <a:gd name="T30" fmla="*/ 339 w 340"/>
                <a:gd name="T31" fmla="*/ 144 h 370"/>
                <a:gd name="T32" fmla="*/ 313 w 340"/>
                <a:gd name="T33" fmla="*/ 183 h 370"/>
                <a:gd name="T34" fmla="*/ 261 w 340"/>
                <a:gd name="T35" fmla="*/ 222 h 370"/>
                <a:gd name="T36" fmla="*/ 235 w 340"/>
                <a:gd name="T37" fmla="*/ 261 h 370"/>
                <a:gd name="T38" fmla="*/ 208 w 340"/>
                <a:gd name="T39" fmla="*/ 287 h 370"/>
                <a:gd name="T40" fmla="*/ 182 w 340"/>
                <a:gd name="T41" fmla="*/ 326 h 370"/>
                <a:gd name="T42" fmla="*/ 107 w 340"/>
                <a:gd name="T43" fmla="*/ 369 h 370"/>
                <a:gd name="T44" fmla="*/ 107 w 340"/>
                <a:gd name="T45" fmla="*/ 369 h 37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0"/>
                <a:gd name="T70" fmla="*/ 0 h 370"/>
                <a:gd name="T71" fmla="*/ 0 w 340"/>
                <a:gd name="T72" fmla="*/ 0 h 37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0" h="370">
                  <a:moveTo>
                    <a:pt x="107" y="369"/>
                  </a:moveTo>
                  <a:lnTo>
                    <a:pt x="78" y="313"/>
                  </a:lnTo>
                  <a:lnTo>
                    <a:pt x="39" y="274"/>
                  </a:lnTo>
                  <a:lnTo>
                    <a:pt x="26" y="235"/>
                  </a:lnTo>
                  <a:lnTo>
                    <a:pt x="0" y="196"/>
                  </a:lnTo>
                  <a:lnTo>
                    <a:pt x="0" y="157"/>
                  </a:lnTo>
                  <a:lnTo>
                    <a:pt x="0" y="118"/>
                  </a:lnTo>
                  <a:lnTo>
                    <a:pt x="13" y="79"/>
                  </a:lnTo>
                  <a:lnTo>
                    <a:pt x="52" y="27"/>
                  </a:lnTo>
                  <a:lnTo>
                    <a:pt x="91" y="13"/>
                  </a:lnTo>
                  <a:lnTo>
                    <a:pt x="143" y="0"/>
                  </a:lnTo>
                  <a:lnTo>
                    <a:pt x="182" y="0"/>
                  </a:lnTo>
                  <a:lnTo>
                    <a:pt x="248" y="40"/>
                  </a:lnTo>
                  <a:lnTo>
                    <a:pt x="287" y="66"/>
                  </a:lnTo>
                  <a:lnTo>
                    <a:pt x="326" y="105"/>
                  </a:lnTo>
                  <a:lnTo>
                    <a:pt x="339" y="144"/>
                  </a:lnTo>
                  <a:lnTo>
                    <a:pt x="313" y="183"/>
                  </a:lnTo>
                  <a:lnTo>
                    <a:pt x="261" y="222"/>
                  </a:lnTo>
                  <a:lnTo>
                    <a:pt x="235" y="261"/>
                  </a:lnTo>
                  <a:lnTo>
                    <a:pt x="208" y="287"/>
                  </a:lnTo>
                  <a:lnTo>
                    <a:pt x="182" y="326"/>
                  </a:lnTo>
                  <a:lnTo>
                    <a:pt x="107" y="369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735" name="Rechteck 18467">
              <a:extLst>
                <a:ext uri="{FF2B5EF4-FFF2-40B4-BE49-F238E27FC236}">
                  <a16:creationId xmlns:a16="http://schemas.microsoft.com/office/drawing/2014/main" id="{7C454BC8-901B-4530-914D-1060E8463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" y="3076"/>
              <a:ext cx="88" cy="136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grpSp>
        <p:nvGrpSpPr>
          <p:cNvPr id="11759" name="Group 50">
            <a:extLst>
              <a:ext uri="{FF2B5EF4-FFF2-40B4-BE49-F238E27FC236}">
                <a16:creationId xmlns:a16="http://schemas.microsoft.com/office/drawing/2014/main" id="{11E2053F-5C20-41EE-80E4-442538A22B69}"/>
              </a:ext>
            </a:extLst>
          </p:cNvPr>
          <p:cNvGrpSpPr>
            <a:grpSpLocks/>
          </p:cNvGrpSpPr>
          <p:nvPr/>
        </p:nvGrpSpPr>
        <p:grpSpPr bwMode="auto">
          <a:xfrm>
            <a:off x="3054350" y="4214813"/>
            <a:ext cx="2268538" cy="1417637"/>
            <a:chOff x="1924" y="2655"/>
            <a:chExt cx="1429" cy="893"/>
          </a:xfrm>
        </p:grpSpPr>
        <p:sp>
          <p:nvSpPr>
            <p:cNvPr id="27712" name="Ellipse 18469">
              <a:extLst>
                <a:ext uri="{FF2B5EF4-FFF2-40B4-BE49-F238E27FC236}">
                  <a16:creationId xmlns:a16="http://schemas.microsoft.com/office/drawing/2014/main" id="{B13EF58B-B249-441A-91CB-A56C65793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0" y="3460"/>
              <a:ext cx="88" cy="88"/>
            </a:xfrm>
            <a:prstGeom prst="ellipse">
              <a:avLst/>
            </a:prstGeom>
            <a:solidFill>
              <a:schemeClr val="bg2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713" name="Ellipse 18470">
              <a:extLst>
                <a:ext uri="{FF2B5EF4-FFF2-40B4-BE49-F238E27FC236}">
                  <a16:creationId xmlns:a16="http://schemas.microsoft.com/office/drawing/2014/main" id="{FFF52E37-B68F-49F3-B4BD-C9265B9AB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" y="3460"/>
              <a:ext cx="88" cy="88"/>
            </a:xfrm>
            <a:prstGeom prst="ellipse">
              <a:avLst/>
            </a:prstGeom>
            <a:solidFill>
              <a:schemeClr val="bg2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714" name="Ellipse 18471">
              <a:extLst>
                <a:ext uri="{FF2B5EF4-FFF2-40B4-BE49-F238E27FC236}">
                  <a16:creationId xmlns:a16="http://schemas.microsoft.com/office/drawing/2014/main" id="{6D41DCA8-55AF-4AD3-BFFC-4B5BE8BAF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4" y="3460"/>
              <a:ext cx="88" cy="88"/>
            </a:xfrm>
            <a:prstGeom prst="ellipse">
              <a:avLst/>
            </a:prstGeom>
            <a:solidFill>
              <a:schemeClr val="bg2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715" name="Ellipse 18472">
              <a:extLst>
                <a:ext uri="{FF2B5EF4-FFF2-40B4-BE49-F238E27FC236}">
                  <a16:creationId xmlns:a16="http://schemas.microsoft.com/office/drawing/2014/main" id="{A31AF2AF-048C-4A5A-8ED6-7BD558A5D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" y="3460"/>
              <a:ext cx="88" cy="88"/>
            </a:xfrm>
            <a:prstGeom prst="ellipse">
              <a:avLst/>
            </a:prstGeom>
            <a:solidFill>
              <a:schemeClr val="bg2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716" name="Ellipse 18473">
              <a:extLst>
                <a:ext uri="{FF2B5EF4-FFF2-40B4-BE49-F238E27FC236}">
                  <a16:creationId xmlns:a16="http://schemas.microsoft.com/office/drawing/2014/main" id="{E900CA08-2D8E-4E04-89BD-541E9A892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6" y="3460"/>
              <a:ext cx="88" cy="88"/>
            </a:xfrm>
            <a:prstGeom prst="ellipse">
              <a:avLst/>
            </a:prstGeom>
            <a:solidFill>
              <a:schemeClr val="bg2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717" name="Würfel 18474">
              <a:extLst>
                <a:ext uri="{FF2B5EF4-FFF2-40B4-BE49-F238E27FC236}">
                  <a16:creationId xmlns:a16="http://schemas.microsoft.com/office/drawing/2014/main" id="{4AF225DE-D3D9-4E10-9DA9-1855D8B0A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4" y="3172"/>
              <a:ext cx="568" cy="280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718" name="Würfel 18475">
              <a:extLst>
                <a:ext uri="{FF2B5EF4-FFF2-40B4-BE49-F238E27FC236}">
                  <a16:creationId xmlns:a16="http://schemas.microsoft.com/office/drawing/2014/main" id="{5C7E4750-E56E-4F8C-9339-F444772BC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2" y="2932"/>
              <a:ext cx="280" cy="328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719" name="Würfel 18476">
              <a:extLst>
                <a:ext uri="{FF2B5EF4-FFF2-40B4-BE49-F238E27FC236}">
                  <a16:creationId xmlns:a16="http://schemas.microsoft.com/office/drawing/2014/main" id="{53B95A84-094E-4198-8662-2A321160C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" y="3028"/>
              <a:ext cx="40" cy="184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720" name="Würfel 18477">
              <a:extLst>
                <a:ext uri="{FF2B5EF4-FFF2-40B4-BE49-F238E27FC236}">
                  <a16:creationId xmlns:a16="http://schemas.microsoft.com/office/drawing/2014/main" id="{11E78BC9-3300-48E8-A7C2-D4E526F07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" y="2884"/>
              <a:ext cx="664" cy="568"/>
            </a:xfrm>
            <a:prstGeom prst="cube">
              <a:avLst>
                <a:gd name="adj" fmla="val 24995"/>
              </a:avLst>
            </a:prstGeom>
            <a:solidFill>
              <a:srgbClr val="996633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721" name="Würfel 18478">
              <a:extLst>
                <a:ext uri="{FF2B5EF4-FFF2-40B4-BE49-F238E27FC236}">
                  <a16:creationId xmlns:a16="http://schemas.microsoft.com/office/drawing/2014/main" id="{D6CD8C92-CE0F-437F-A0BB-67CF1B152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" y="3316"/>
              <a:ext cx="184" cy="88"/>
            </a:xfrm>
            <a:prstGeom prst="cube">
              <a:avLst>
                <a:gd name="adj" fmla="val 24995"/>
              </a:avLst>
            </a:prstGeom>
            <a:solidFill>
              <a:schemeClr val="bg2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722" name="Form 18479">
              <a:extLst>
                <a:ext uri="{FF2B5EF4-FFF2-40B4-BE49-F238E27FC236}">
                  <a16:creationId xmlns:a16="http://schemas.microsoft.com/office/drawing/2014/main" id="{BA6DD709-6974-4715-BEA3-86EE1386F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3" y="2655"/>
              <a:ext cx="340" cy="370"/>
            </a:xfrm>
            <a:custGeom>
              <a:avLst/>
              <a:gdLst>
                <a:gd name="T0" fmla="*/ 107 w 340"/>
                <a:gd name="T1" fmla="*/ 369 h 370"/>
                <a:gd name="T2" fmla="*/ 78 w 340"/>
                <a:gd name="T3" fmla="*/ 313 h 370"/>
                <a:gd name="T4" fmla="*/ 39 w 340"/>
                <a:gd name="T5" fmla="*/ 274 h 370"/>
                <a:gd name="T6" fmla="*/ 26 w 340"/>
                <a:gd name="T7" fmla="*/ 235 h 370"/>
                <a:gd name="T8" fmla="*/ 0 w 340"/>
                <a:gd name="T9" fmla="*/ 196 h 370"/>
                <a:gd name="T10" fmla="*/ 0 w 340"/>
                <a:gd name="T11" fmla="*/ 157 h 370"/>
                <a:gd name="T12" fmla="*/ 0 w 340"/>
                <a:gd name="T13" fmla="*/ 118 h 370"/>
                <a:gd name="T14" fmla="*/ 13 w 340"/>
                <a:gd name="T15" fmla="*/ 79 h 370"/>
                <a:gd name="T16" fmla="*/ 52 w 340"/>
                <a:gd name="T17" fmla="*/ 27 h 370"/>
                <a:gd name="T18" fmla="*/ 91 w 340"/>
                <a:gd name="T19" fmla="*/ 13 h 370"/>
                <a:gd name="T20" fmla="*/ 143 w 340"/>
                <a:gd name="T21" fmla="*/ 0 h 370"/>
                <a:gd name="T22" fmla="*/ 182 w 340"/>
                <a:gd name="T23" fmla="*/ 0 h 370"/>
                <a:gd name="T24" fmla="*/ 248 w 340"/>
                <a:gd name="T25" fmla="*/ 40 h 370"/>
                <a:gd name="T26" fmla="*/ 287 w 340"/>
                <a:gd name="T27" fmla="*/ 66 h 370"/>
                <a:gd name="T28" fmla="*/ 326 w 340"/>
                <a:gd name="T29" fmla="*/ 105 h 370"/>
                <a:gd name="T30" fmla="*/ 339 w 340"/>
                <a:gd name="T31" fmla="*/ 144 h 370"/>
                <a:gd name="T32" fmla="*/ 313 w 340"/>
                <a:gd name="T33" fmla="*/ 183 h 370"/>
                <a:gd name="T34" fmla="*/ 261 w 340"/>
                <a:gd name="T35" fmla="*/ 222 h 370"/>
                <a:gd name="T36" fmla="*/ 235 w 340"/>
                <a:gd name="T37" fmla="*/ 261 h 370"/>
                <a:gd name="T38" fmla="*/ 208 w 340"/>
                <a:gd name="T39" fmla="*/ 287 h 370"/>
                <a:gd name="T40" fmla="*/ 182 w 340"/>
                <a:gd name="T41" fmla="*/ 326 h 370"/>
                <a:gd name="T42" fmla="*/ 107 w 340"/>
                <a:gd name="T43" fmla="*/ 369 h 370"/>
                <a:gd name="T44" fmla="*/ 107 w 340"/>
                <a:gd name="T45" fmla="*/ 369 h 37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0"/>
                <a:gd name="T70" fmla="*/ 0 h 370"/>
                <a:gd name="T71" fmla="*/ 0 w 340"/>
                <a:gd name="T72" fmla="*/ 0 h 37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0" h="370">
                  <a:moveTo>
                    <a:pt x="107" y="369"/>
                  </a:moveTo>
                  <a:lnTo>
                    <a:pt x="78" y="313"/>
                  </a:lnTo>
                  <a:lnTo>
                    <a:pt x="39" y="274"/>
                  </a:lnTo>
                  <a:lnTo>
                    <a:pt x="26" y="235"/>
                  </a:lnTo>
                  <a:lnTo>
                    <a:pt x="0" y="196"/>
                  </a:lnTo>
                  <a:lnTo>
                    <a:pt x="0" y="157"/>
                  </a:lnTo>
                  <a:lnTo>
                    <a:pt x="0" y="118"/>
                  </a:lnTo>
                  <a:lnTo>
                    <a:pt x="13" y="79"/>
                  </a:lnTo>
                  <a:lnTo>
                    <a:pt x="52" y="27"/>
                  </a:lnTo>
                  <a:lnTo>
                    <a:pt x="91" y="13"/>
                  </a:lnTo>
                  <a:lnTo>
                    <a:pt x="143" y="0"/>
                  </a:lnTo>
                  <a:lnTo>
                    <a:pt x="182" y="0"/>
                  </a:lnTo>
                  <a:lnTo>
                    <a:pt x="248" y="40"/>
                  </a:lnTo>
                  <a:lnTo>
                    <a:pt x="287" y="66"/>
                  </a:lnTo>
                  <a:lnTo>
                    <a:pt x="326" y="105"/>
                  </a:lnTo>
                  <a:lnTo>
                    <a:pt x="339" y="144"/>
                  </a:lnTo>
                  <a:lnTo>
                    <a:pt x="313" y="183"/>
                  </a:lnTo>
                  <a:lnTo>
                    <a:pt x="261" y="222"/>
                  </a:lnTo>
                  <a:lnTo>
                    <a:pt x="235" y="261"/>
                  </a:lnTo>
                  <a:lnTo>
                    <a:pt x="208" y="287"/>
                  </a:lnTo>
                  <a:lnTo>
                    <a:pt x="182" y="326"/>
                  </a:lnTo>
                  <a:lnTo>
                    <a:pt x="107" y="369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723" name="Rechteck 18480">
              <a:extLst>
                <a:ext uri="{FF2B5EF4-FFF2-40B4-BE49-F238E27FC236}">
                  <a16:creationId xmlns:a16="http://schemas.microsoft.com/office/drawing/2014/main" id="{41CD2CE3-50E3-460C-A605-DCD5648DB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0" y="3076"/>
              <a:ext cx="88" cy="136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sp>
        <p:nvSpPr>
          <p:cNvPr id="18483" name="Würfel 18482">
            <a:extLst>
              <a:ext uri="{FF2B5EF4-FFF2-40B4-BE49-F238E27FC236}">
                <a16:creationId xmlns:a16="http://schemas.microsoft.com/office/drawing/2014/main" id="{95FA0D1F-4772-4612-A429-FD3DD28EC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6150" y="4349750"/>
            <a:ext cx="444500" cy="368300"/>
          </a:xfrm>
          <a:prstGeom prst="cube">
            <a:avLst>
              <a:gd name="adj" fmla="val 24995"/>
            </a:avLst>
          </a:prstGeom>
          <a:solidFill>
            <a:srgbClr val="996633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grpSp>
        <p:nvGrpSpPr>
          <p:cNvPr id="5204" name="Group 64">
            <a:extLst>
              <a:ext uri="{FF2B5EF4-FFF2-40B4-BE49-F238E27FC236}">
                <a16:creationId xmlns:a16="http://schemas.microsoft.com/office/drawing/2014/main" id="{A03E59A9-CDAB-4C4F-ACBD-04C51FB31320}"/>
              </a:ext>
            </a:extLst>
          </p:cNvPr>
          <p:cNvGrpSpPr>
            <a:grpSpLocks/>
          </p:cNvGrpSpPr>
          <p:nvPr/>
        </p:nvGrpSpPr>
        <p:grpSpPr bwMode="auto">
          <a:xfrm>
            <a:off x="5264150" y="4214813"/>
            <a:ext cx="2268538" cy="1417637"/>
            <a:chOff x="3316" y="2655"/>
            <a:chExt cx="1429" cy="893"/>
          </a:xfrm>
        </p:grpSpPr>
        <p:sp>
          <p:nvSpPr>
            <p:cNvPr id="27700" name="Ellipse 18483">
              <a:extLst>
                <a:ext uri="{FF2B5EF4-FFF2-40B4-BE49-F238E27FC236}">
                  <a16:creationId xmlns:a16="http://schemas.microsoft.com/office/drawing/2014/main" id="{7577E294-3B62-43D7-866A-EAA9DA3F8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2" y="3460"/>
              <a:ext cx="88" cy="88"/>
            </a:xfrm>
            <a:prstGeom prst="ellipse">
              <a:avLst/>
            </a:prstGeom>
            <a:solidFill>
              <a:schemeClr val="bg2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701" name="Ellipse 18484">
              <a:extLst>
                <a:ext uri="{FF2B5EF4-FFF2-40B4-BE49-F238E27FC236}">
                  <a16:creationId xmlns:a16="http://schemas.microsoft.com/office/drawing/2014/main" id="{421980BC-9BE6-4389-AEC8-664184A30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0" y="3460"/>
              <a:ext cx="88" cy="88"/>
            </a:xfrm>
            <a:prstGeom prst="ellipse">
              <a:avLst/>
            </a:prstGeom>
            <a:solidFill>
              <a:schemeClr val="bg2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702" name="Ellipse 18485">
              <a:extLst>
                <a:ext uri="{FF2B5EF4-FFF2-40B4-BE49-F238E27FC236}">
                  <a16:creationId xmlns:a16="http://schemas.microsoft.com/office/drawing/2014/main" id="{6289CDF2-8384-4689-9D8B-E88099BDA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6" y="3460"/>
              <a:ext cx="88" cy="88"/>
            </a:xfrm>
            <a:prstGeom prst="ellipse">
              <a:avLst/>
            </a:prstGeom>
            <a:solidFill>
              <a:schemeClr val="bg2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703" name="Ellipse 18486">
              <a:extLst>
                <a:ext uri="{FF2B5EF4-FFF2-40B4-BE49-F238E27FC236}">
                  <a16:creationId xmlns:a16="http://schemas.microsoft.com/office/drawing/2014/main" id="{22B145EE-8E66-4C06-A5BF-563DECFE1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3460"/>
              <a:ext cx="88" cy="88"/>
            </a:xfrm>
            <a:prstGeom prst="ellipse">
              <a:avLst/>
            </a:prstGeom>
            <a:solidFill>
              <a:schemeClr val="bg2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704" name="Ellipse 18487">
              <a:extLst>
                <a:ext uri="{FF2B5EF4-FFF2-40B4-BE49-F238E27FC236}">
                  <a16:creationId xmlns:a16="http://schemas.microsoft.com/office/drawing/2014/main" id="{1FB5ACC1-BAEF-4606-A500-F8B9C57C2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3460"/>
              <a:ext cx="88" cy="88"/>
            </a:xfrm>
            <a:prstGeom prst="ellipse">
              <a:avLst/>
            </a:prstGeom>
            <a:solidFill>
              <a:schemeClr val="bg2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705" name="Würfel 18488">
              <a:extLst>
                <a:ext uri="{FF2B5EF4-FFF2-40B4-BE49-F238E27FC236}">
                  <a16:creationId xmlns:a16="http://schemas.microsoft.com/office/drawing/2014/main" id="{2053F932-C3FA-4784-8F83-22702E98A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6" y="3172"/>
              <a:ext cx="568" cy="280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706" name="Würfel 18489">
              <a:extLst>
                <a:ext uri="{FF2B5EF4-FFF2-40B4-BE49-F238E27FC236}">
                  <a16:creationId xmlns:a16="http://schemas.microsoft.com/office/drawing/2014/main" id="{6E4C0B00-C82F-4ED0-AEE1-3EA99FB8F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4" y="2932"/>
              <a:ext cx="280" cy="328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707" name="Würfel 18490">
              <a:extLst>
                <a:ext uri="{FF2B5EF4-FFF2-40B4-BE49-F238E27FC236}">
                  <a16:creationId xmlns:a16="http://schemas.microsoft.com/office/drawing/2014/main" id="{BBEA86C2-D0AA-4389-898C-F691E9941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6" y="3028"/>
              <a:ext cx="40" cy="184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708" name="Würfel 18491">
              <a:extLst>
                <a:ext uri="{FF2B5EF4-FFF2-40B4-BE49-F238E27FC236}">
                  <a16:creationId xmlns:a16="http://schemas.microsoft.com/office/drawing/2014/main" id="{C68A9FD3-54D9-42FE-BED9-92051A52F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6" y="2884"/>
              <a:ext cx="664" cy="568"/>
            </a:xfrm>
            <a:prstGeom prst="cube">
              <a:avLst>
                <a:gd name="adj" fmla="val 24995"/>
              </a:avLst>
            </a:prstGeom>
            <a:solidFill>
              <a:srgbClr val="996633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709" name="Würfel 18492">
              <a:extLst>
                <a:ext uri="{FF2B5EF4-FFF2-40B4-BE49-F238E27FC236}">
                  <a16:creationId xmlns:a16="http://schemas.microsoft.com/office/drawing/2014/main" id="{3EC1185D-E149-4AC2-82DA-0BE836AF0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" y="3316"/>
              <a:ext cx="184" cy="88"/>
            </a:xfrm>
            <a:prstGeom prst="cube">
              <a:avLst>
                <a:gd name="adj" fmla="val 24995"/>
              </a:avLst>
            </a:prstGeom>
            <a:solidFill>
              <a:schemeClr val="bg2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710" name="Form 18493">
              <a:extLst>
                <a:ext uri="{FF2B5EF4-FFF2-40B4-BE49-F238E27FC236}">
                  <a16:creationId xmlns:a16="http://schemas.microsoft.com/office/drawing/2014/main" id="{48BFFCE6-ECAB-47D7-BE19-EDC89BE98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" y="2655"/>
              <a:ext cx="340" cy="370"/>
            </a:xfrm>
            <a:custGeom>
              <a:avLst/>
              <a:gdLst>
                <a:gd name="T0" fmla="*/ 107 w 340"/>
                <a:gd name="T1" fmla="*/ 369 h 370"/>
                <a:gd name="T2" fmla="*/ 78 w 340"/>
                <a:gd name="T3" fmla="*/ 313 h 370"/>
                <a:gd name="T4" fmla="*/ 39 w 340"/>
                <a:gd name="T5" fmla="*/ 274 h 370"/>
                <a:gd name="T6" fmla="*/ 26 w 340"/>
                <a:gd name="T7" fmla="*/ 235 h 370"/>
                <a:gd name="T8" fmla="*/ 0 w 340"/>
                <a:gd name="T9" fmla="*/ 196 h 370"/>
                <a:gd name="T10" fmla="*/ 0 w 340"/>
                <a:gd name="T11" fmla="*/ 157 h 370"/>
                <a:gd name="T12" fmla="*/ 0 w 340"/>
                <a:gd name="T13" fmla="*/ 118 h 370"/>
                <a:gd name="T14" fmla="*/ 13 w 340"/>
                <a:gd name="T15" fmla="*/ 79 h 370"/>
                <a:gd name="T16" fmla="*/ 52 w 340"/>
                <a:gd name="T17" fmla="*/ 27 h 370"/>
                <a:gd name="T18" fmla="*/ 91 w 340"/>
                <a:gd name="T19" fmla="*/ 13 h 370"/>
                <a:gd name="T20" fmla="*/ 143 w 340"/>
                <a:gd name="T21" fmla="*/ 0 h 370"/>
                <a:gd name="T22" fmla="*/ 182 w 340"/>
                <a:gd name="T23" fmla="*/ 0 h 370"/>
                <a:gd name="T24" fmla="*/ 248 w 340"/>
                <a:gd name="T25" fmla="*/ 40 h 370"/>
                <a:gd name="T26" fmla="*/ 287 w 340"/>
                <a:gd name="T27" fmla="*/ 66 h 370"/>
                <a:gd name="T28" fmla="*/ 326 w 340"/>
                <a:gd name="T29" fmla="*/ 105 h 370"/>
                <a:gd name="T30" fmla="*/ 339 w 340"/>
                <a:gd name="T31" fmla="*/ 144 h 370"/>
                <a:gd name="T32" fmla="*/ 313 w 340"/>
                <a:gd name="T33" fmla="*/ 183 h 370"/>
                <a:gd name="T34" fmla="*/ 261 w 340"/>
                <a:gd name="T35" fmla="*/ 222 h 370"/>
                <a:gd name="T36" fmla="*/ 235 w 340"/>
                <a:gd name="T37" fmla="*/ 261 h 370"/>
                <a:gd name="T38" fmla="*/ 208 w 340"/>
                <a:gd name="T39" fmla="*/ 287 h 370"/>
                <a:gd name="T40" fmla="*/ 182 w 340"/>
                <a:gd name="T41" fmla="*/ 326 h 370"/>
                <a:gd name="T42" fmla="*/ 107 w 340"/>
                <a:gd name="T43" fmla="*/ 369 h 370"/>
                <a:gd name="T44" fmla="*/ 107 w 340"/>
                <a:gd name="T45" fmla="*/ 369 h 37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0"/>
                <a:gd name="T70" fmla="*/ 0 h 370"/>
                <a:gd name="T71" fmla="*/ 0 w 340"/>
                <a:gd name="T72" fmla="*/ 0 h 37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0" h="370">
                  <a:moveTo>
                    <a:pt x="107" y="369"/>
                  </a:moveTo>
                  <a:lnTo>
                    <a:pt x="78" y="313"/>
                  </a:lnTo>
                  <a:lnTo>
                    <a:pt x="39" y="274"/>
                  </a:lnTo>
                  <a:lnTo>
                    <a:pt x="26" y="235"/>
                  </a:lnTo>
                  <a:lnTo>
                    <a:pt x="0" y="196"/>
                  </a:lnTo>
                  <a:lnTo>
                    <a:pt x="0" y="157"/>
                  </a:lnTo>
                  <a:lnTo>
                    <a:pt x="0" y="118"/>
                  </a:lnTo>
                  <a:lnTo>
                    <a:pt x="13" y="79"/>
                  </a:lnTo>
                  <a:lnTo>
                    <a:pt x="52" y="27"/>
                  </a:lnTo>
                  <a:lnTo>
                    <a:pt x="91" y="13"/>
                  </a:lnTo>
                  <a:lnTo>
                    <a:pt x="143" y="0"/>
                  </a:lnTo>
                  <a:lnTo>
                    <a:pt x="182" y="0"/>
                  </a:lnTo>
                  <a:lnTo>
                    <a:pt x="248" y="40"/>
                  </a:lnTo>
                  <a:lnTo>
                    <a:pt x="287" y="66"/>
                  </a:lnTo>
                  <a:lnTo>
                    <a:pt x="326" y="105"/>
                  </a:lnTo>
                  <a:lnTo>
                    <a:pt x="339" y="144"/>
                  </a:lnTo>
                  <a:lnTo>
                    <a:pt x="313" y="183"/>
                  </a:lnTo>
                  <a:lnTo>
                    <a:pt x="261" y="222"/>
                  </a:lnTo>
                  <a:lnTo>
                    <a:pt x="235" y="261"/>
                  </a:lnTo>
                  <a:lnTo>
                    <a:pt x="208" y="287"/>
                  </a:lnTo>
                  <a:lnTo>
                    <a:pt x="182" y="326"/>
                  </a:lnTo>
                  <a:lnTo>
                    <a:pt x="107" y="369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711" name="Rechteck 18494">
              <a:extLst>
                <a:ext uri="{FF2B5EF4-FFF2-40B4-BE49-F238E27FC236}">
                  <a16:creationId xmlns:a16="http://schemas.microsoft.com/office/drawing/2014/main" id="{47C9A85F-B0F0-444E-BCD9-2026B2B96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" y="3076"/>
              <a:ext cx="88" cy="136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grpSp>
        <p:nvGrpSpPr>
          <p:cNvPr id="4319" name="Group 77">
            <a:extLst>
              <a:ext uri="{FF2B5EF4-FFF2-40B4-BE49-F238E27FC236}">
                <a16:creationId xmlns:a16="http://schemas.microsoft.com/office/drawing/2014/main" id="{443311DF-7DFE-488F-85B7-6B3473AB4568}"/>
              </a:ext>
            </a:extLst>
          </p:cNvPr>
          <p:cNvGrpSpPr>
            <a:grpSpLocks/>
          </p:cNvGrpSpPr>
          <p:nvPr/>
        </p:nvGrpSpPr>
        <p:grpSpPr bwMode="auto">
          <a:xfrm>
            <a:off x="5264150" y="4214813"/>
            <a:ext cx="2268538" cy="1417637"/>
            <a:chOff x="3316" y="2655"/>
            <a:chExt cx="1429" cy="893"/>
          </a:xfrm>
        </p:grpSpPr>
        <p:sp>
          <p:nvSpPr>
            <p:cNvPr id="27688" name="Ellipse 18496">
              <a:extLst>
                <a:ext uri="{FF2B5EF4-FFF2-40B4-BE49-F238E27FC236}">
                  <a16:creationId xmlns:a16="http://schemas.microsoft.com/office/drawing/2014/main" id="{2C739093-71D9-470A-8513-E53B36936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2" y="3460"/>
              <a:ext cx="88" cy="88"/>
            </a:xfrm>
            <a:prstGeom prst="ellipse">
              <a:avLst/>
            </a:prstGeom>
            <a:solidFill>
              <a:schemeClr val="bg2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689" name="Ellipse 18497">
              <a:extLst>
                <a:ext uri="{FF2B5EF4-FFF2-40B4-BE49-F238E27FC236}">
                  <a16:creationId xmlns:a16="http://schemas.microsoft.com/office/drawing/2014/main" id="{381F8A1B-D3D3-4194-ACED-915302AA3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0" y="3460"/>
              <a:ext cx="88" cy="88"/>
            </a:xfrm>
            <a:prstGeom prst="ellipse">
              <a:avLst/>
            </a:prstGeom>
            <a:solidFill>
              <a:schemeClr val="bg2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690" name="Ellipse 18498">
              <a:extLst>
                <a:ext uri="{FF2B5EF4-FFF2-40B4-BE49-F238E27FC236}">
                  <a16:creationId xmlns:a16="http://schemas.microsoft.com/office/drawing/2014/main" id="{F1FB7DEF-C214-4F1A-A59F-618E45CE2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6" y="3460"/>
              <a:ext cx="88" cy="88"/>
            </a:xfrm>
            <a:prstGeom prst="ellipse">
              <a:avLst/>
            </a:prstGeom>
            <a:solidFill>
              <a:schemeClr val="bg2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691" name="Ellipse 18499">
              <a:extLst>
                <a:ext uri="{FF2B5EF4-FFF2-40B4-BE49-F238E27FC236}">
                  <a16:creationId xmlns:a16="http://schemas.microsoft.com/office/drawing/2014/main" id="{B1193BE3-679B-4299-BB06-3F01039DB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3460"/>
              <a:ext cx="88" cy="88"/>
            </a:xfrm>
            <a:prstGeom prst="ellipse">
              <a:avLst/>
            </a:prstGeom>
            <a:solidFill>
              <a:schemeClr val="bg2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692" name="Ellipse 18500">
              <a:extLst>
                <a:ext uri="{FF2B5EF4-FFF2-40B4-BE49-F238E27FC236}">
                  <a16:creationId xmlns:a16="http://schemas.microsoft.com/office/drawing/2014/main" id="{AF58960D-2D4F-40C0-AC17-2347012A4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3460"/>
              <a:ext cx="88" cy="88"/>
            </a:xfrm>
            <a:prstGeom prst="ellipse">
              <a:avLst/>
            </a:prstGeom>
            <a:solidFill>
              <a:schemeClr val="bg2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693" name="Würfel 18501">
              <a:extLst>
                <a:ext uri="{FF2B5EF4-FFF2-40B4-BE49-F238E27FC236}">
                  <a16:creationId xmlns:a16="http://schemas.microsoft.com/office/drawing/2014/main" id="{4110A946-F026-4CFA-AD27-42A663EE2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6" y="3172"/>
              <a:ext cx="568" cy="280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694" name="Würfel 18502">
              <a:extLst>
                <a:ext uri="{FF2B5EF4-FFF2-40B4-BE49-F238E27FC236}">
                  <a16:creationId xmlns:a16="http://schemas.microsoft.com/office/drawing/2014/main" id="{FD969AD0-FD58-437A-A10C-BF77F0BAD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4" y="2932"/>
              <a:ext cx="280" cy="328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695" name="Würfel 18503">
              <a:extLst>
                <a:ext uri="{FF2B5EF4-FFF2-40B4-BE49-F238E27FC236}">
                  <a16:creationId xmlns:a16="http://schemas.microsoft.com/office/drawing/2014/main" id="{6EBCE4E8-96F4-43FE-AD06-72436DF93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6" y="3028"/>
              <a:ext cx="40" cy="184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696" name="Würfel 18504">
              <a:extLst>
                <a:ext uri="{FF2B5EF4-FFF2-40B4-BE49-F238E27FC236}">
                  <a16:creationId xmlns:a16="http://schemas.microsoft.com/office/drawing/2014/main" id="{8C83A209-F0A2-4DC6-AE20-D26678A11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6" y="2884"/>
              <a:ext cx="664" cy="568"/>
            </a:xfrm>
            <a:prstGeom prst="cube">
              <a:avLst>
                <a:gd name="adj" fmla="val 24995"/>
              </a:avLst>
            </a:prstGeom>
            <a:solidFill>
              <a:srgbClr val="996633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697" name="Würfel 18505">
              <a:extLst>
                <a:ext uri="{FF2B5EF4-FFF2-40B4-BE49-F238E27FC236}">
                  <a16:creationId xmlns:a16="http://schemas.microsoft.com/office/drawing/2014/main" id="{5D8527B2-20E4-48BC-BF51-46F84DF4E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" y="3316"/>
              <a:ext cx="184" cy="88"/>
            </a:xfrm>
            <a:prstGeom prst="cube">
              <a:avLst>
                <a:gd name="adj" fmla="val 24995"/>
              </a:avLst>
            </a:prstGeom>
            <a:solidFill>
              <a:schemeClr val="bg2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698" name="Form 18506">
              <a:extLst>
                <a:ext uri="{FF2B5EF4-FFF2-40B4-BE49-F238E27FC236}">
                  <a16:creationId xmlns:a16="http://schemas.microsoft.com/office/drawing/2014/main" id="{ECF62271-2A0B-46F5-BD17-EF5E4602C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" y="2655"/>
              <a:ext cx="340" cy="370"/>
            </a:xfrm>
            <a:custGeom>
              <a:avLst/>
              <a:gdLst>
                <a:gd name="T0" fmla="*/ 107 w 340"/>
                <a:gd name="T1" fmla="*/ 369 h 370"/>
                <a:gd name="T2" fmla="*/ 78 w 340"/>
                <a:gd name="T3" fmla="*/ 313 h 370"/>
                <a:gd name="T4" fmla="*/ 39 w 340"/>
                <a:gd name="T5" fmla="*/ 274 h 370"/>
                <a:gd name="T6" fmla="*/ 26 w 340"/>
                <a:gd name="T7" fmla="*/ 235 h 370"/>
                <a:gd name="T8" fmla="*/ 0 w 340"/>
                <a:gd name="T9" fmla="*/ 196 h 370"/>
                <a:gd name="T10" fmla="*/ 0 w 340"/>
                <a:gd name="T11" fmla="*/ 157 h 370"/>
                <a:gd name="T12" fmla="*/ 0 w 340"/>
                <a:gd name="T13" fmla="*/ 118 h 370"/>
                <a:gd name="T14" fmla="*/ 13 w 340"/>
                <a:gd name="T15" fmla="*/ 79 h 370"/>
                <a:gd name="T16" fmla="*/ 52 w 340"/>
                <a:gd name="T17" fmla="*/ 27 h 370"/>
                <a:gd name="T18" fmla="*/ 91 w 340"/>
                <a:gd name="T19" fmla="*/ 13 h 370"/>
                <a:gd name="T20" fmla="*/ 143 w 340"/>
                <a:gd name="T21" fmla="*/ 0 h 370"/>
                <a:gd name="T22" fmla="*/ 182 w 340"/>
                <a:gd name="T23" fmla="*/ 0 h 370"/>
                <a:gd name="T24" fmla="*/ 248 w 340"/>
                <a:gd name="T25" fmla="*/ 40 h 370"/>
                <a:gd name="T26" fmla="*/ 287 w 340"/>
                <a:gd name="T27" fmla="*/ 66 h 370"/>
                <a:gd name="T28" fmla="*/ 326 w 340"/>
                <a:gd name="T29" fmla="*/ 105 h 370"/>
                <a:gd name="T30" fmla="*/ 339 w 340"/>
                <a:gd name="T31" fmla="*/ 144 h 370"/>
                <a:gd name="T32" fmla="*/ 313 w 340"/>
                <a:gd name="T33" fmla="*/ 183 h 370"/>
                <a:gd name="T34" fmla="*/ 261 w 340"/>
                <a:gd name="T35" fmla="*/ 222 h 370"/>
                <a:gd name="T36" fmla="*/ 235 w 340"/>
                <a:gd name="T37" fmla="*/ 261 h 370"/>
                <a:gd name="T38" fmla="*/ 208 w 340"/>
                <a:gd name="T39" fmla="*/ 287 h 370"/>
                <a:gd name="T40" fmla="*/ 182 w 340"/>
                <a:gd name="T41" fmla="*/ 326 h 370"/>
                <a:gd name="T42" fmla="*/ 107 w 340"/>
                <a:gd name="T43" fmla="*/ 369 h 370"/>
                <a:gd name="T44" fmla="*/ 107 w 340"/>
                <a:gd name="T45" fmla="*/ 369 h 37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0"/>
                <a:gd name="T70" fmla="*/ 0 h 370"/>
                <a:gd name="T71" fmla="*/ 0 w 340"/>
                <a:gd name="T72" fmla="*/ 0 h 37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0" h="370">
                  <a:moveTo>
                    <a:pt x="107" y="369"/>
                  </a:moveTo>
                  <a:lnTo>
                    <a:pt x="78" y="313"/>
                  </a:lnTo>
                  <a:lnTo>
                    <a:pt x="39" y="274"/>
                  </a:lnTo>
                  <a:lnTo>
                    <a:pt x="26" y="235"/>
                  </a:lnTo>
                  <a:lnTo>
                    <a:pt x="0" y="196"/>
                  </a:lnTo>
                  <a:lnTo>
                    <a:pt x="0" y="157"/>
                  </a:lnTo>
                  <a:lnTo>
                    <a:pt x="0" y="118"/>
                  </a:lnTo>
                  <a:lnTo>
                    <a:pt x="13" y="79"/>
                  </a:lnTo>
                  <a:lnTo>
                    <a:pt x="52" y="27"/>
                  </a:lnTo>
                  <a:lnTo>
                    <a:pt x="91" y="13"/>
                  </a:lnTo>
                  <a:lnTo>
                    <a:pt x="143" y="0"/>
                  </a:lnTo>
                  <a:lnTo>
                    <a:pt x="182" y="0"/>
                  </a:lnTo>
                  <a:lnTo>
                    <a:pt x="248" y="40"/>
                  </a:lnTo>
                  <a:lnTo>
                    <a:pt x="287" y="66"/>
                  </a:lnTo>
                  <a:lnTo>
                    <a:pt x="326" y="105"/>
                  </a:lnTo>
                  <a:lnTo>
                    <a:pt x="339" y="144"/>
                  </a:lnTo>
                  <a:lnTo>
                    <a:pt x="313" y="183"/>
                  </a:lnTo>
                  <a:lnTo>
                    <a:pt x="261" y="222"/>
                  </a:lnTo>
                  <a:lnTo>
                    <a:pt x="235" y="261"/>
                  </a:lnTo>
                  <a:lnTo>
                    <a:pt x="208" y="287"/>
                  </a:lnTo>
                  <a:lnTo>
                    <a:pt x="182" y="326"/>
                  </a:lnTo>
                  <a:lnTo>
                    <a:pt x="107" y="369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699" name="Rechteck 18507">
              <a:extLst>
                <a:ext uri="{FF2B5EF4-FFF2-40B4-BE49-F238E27FC236}">
                  <a16:creationId xmlns:a16="http://schemas.microsoft.com/office/drawing/2014/main" id="{236074D2-1221-4C1F-9AC9-17726806E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" y="3076"/>
              <a:ext cx="88" cy="136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sp>
        <p:nvSpPr>
          <p:cNvPr id="18510" name="Würfel 18509">
            <a:extLst>
              <a:ext uri="{FF2B5EF4-FFF2-40B4-BE49-F238E27FC236}">
                <a16:creationId xmlns:a16="http://schemas.microsoft.com/office/drawing/2014/main" id="{48001C55-DBA3-4CAA-B8FC-90D73946E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950" y="3892550"/>
            <a:ext cx="444500" cy="368300"/>
          </a:xfrm>
          <a:prstGeom prst="cube">
            <a:avLst>
              <a:gd name="adj" fmla="val 24995"/>
            </a:avLst>
          </a:prstGeom>
          <a:solidFill>
            <a:srgbClr val="996633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grpSp>
        <p:nvGrpSpPr>
          <p:cNvPr id="5945" name="Group 91">
            <a:extLst>
              <a:ext uri="{FF2B5EF4-FFF2-40B4-BE49-F238E27FC236}">
                <a16:creationId xmlns:a16="http://schemas.microsoft.com/office/drawing/2014/main" id="{6805FAD7-0C58-46E2-9978-947BAB3CD658}"/>
              </a:ext>
            </a:extLst>
          </p:cNvPr>
          <p:cNvGrpSpPr>
            <a:grpSpLocks/>
          </p:cNvGrpSpPr>
          <p:nvPr/>
        </p:nvGrpSpPr>
        <p:grpSpPr bwMode="auto">
          <a:xfrm>
            <a:off x="5264150" y="4214813"/>
            <a:ext cx="2268538" cy="1417637"/>
            <a:chOff x="3316" y="2655"/>
            <a:chExt cx="1429" cy="893"/>
          </a:xfrm>
        </p:grpSpPr>
        <p:sp>
          <p:nvSpPr>
            <p:cNvPr id="27676" name="Ellipse 18510">
              <a:extLst>
                <a:ext uri="{FF2B5EF4-FFF2-40B4-BE49-F238E27FC236}">
                  <a16:creationId xmlns:a16="http://schemas.microsoft.com/office/drawing/2014/main" id="{CC2002D4-9CB9-47B8-82F6-2529F406E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2" y="3460"/>
              <a:ext cx="88" cy="88"/>
            </a:xfrm>
            <a:prstGeom prst="ellipse">
              <a:avLst/>
            </a:prstGeom>
            <a:solidFill>
              <a:schemeClr val="bg2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677" name="Ellipse 18511">
              <a:extLst>
                <a:ext uri="{FF2B5EF4-FFF2-40B4-BE49-F238E27FC236}">
                  <a16:creationId xmlns:a16="http://schemas.microsoft.com/office/drawing/2014/main" id="{C22EEF91-C1F5-4A9D-820E-90A7D0B71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0" y="3460"/>
              <a:ext cx="88" cy="88"/>
            </a:xfrm>
            <a:prstGeom prst="ellipse">
              <a:avLst/>
            </a:prstGeom>
            <a:solidFill>
              <a:schemeClr val="bg2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678" name="Ellipse 18512">
              <a:extLst>
                <a:ext uri="{FF2B5EF4-FFF2-40B4-BE49-F238E27FC236}">
                  <a16:creationId xmlns:a16="http://schemas.microsoft.com/office/drawing/2014/main" id="{3E7A5FED-D98A-48E5-B4C5-113A22F55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6" y="3460"/>
              <a:ext cx="88" cy="88"/>
            </a:xfrm>
            <a:prstGeom prst="ellipse">
              <a:avLst/>
            </a:prstGeom>
            <a:solidFill>
              <a:schemeClr val="bg2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679" name="Ellipse 18513">
              <a:extLst>
                <a:ext uri="{FF2B5EF4-FFF2-40B4-BE49-F238E27FC236}">
                  <a16:creationId xmlns:a16="http://schemas.microsoft.com/office/drawing/2014/main" id="{50EB7869-7737-4957-B8AA-A338A912B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3460"/>
              <a:ext cx="88" cy="88"/>
            </a:xfrm>
            <a:prstGeom prst="ellipse">
              <a:avLst/>
            </a:prstGeom>
            <a:solidFill>
              <a:schemeClr val="bg2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680" name="Ellipse 18514">
              <a:extLst>
                <a:ext uri="{FF2B5EF4-FFF2-40B4-BE49-F238E27FC236}">
                  <a16:creationId xmlns:a16="http://schemas.microsoft.com/office/drawing/2014/main" id="{A344E7E4-6D79-44D6-B885-84AEBA718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3460"/>
              <a:ext cx="88" cy="88"/>
            </a:xfrm>
            <a:prstGeom prst="ellipse">
              <a:avLst/>
            </a:prstGeom>
            <a:solidFill>
              <a:schemeClr val="bg2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681" name="Würfel 18515">
              <a:extLst>
                <a:ext uri="{FF2B5EF4-FFF2-40B4-BE49-F238E27FC236}">
                  <a16:creationId xmlns:a16="http://schemas.microsoft.com/office/drawing/2014/main" id="{2A8F6CB5-019E-4201-B4AE-A6384B420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6" y="3172"/>
              <a:ext cx="568" cy="280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682" name="Würfel 18516">
              <a:extLst>
                <a:ext uri="{FF2B5EF4-FFF2-40B4-BE49-F238E27FC236}">
                  <a16:creationId xmlns:a16="http://schemas.microsoft.com/office/drawing/2014/main" id="{8B86A43E-14CA-4D17-A395-4D2B1A82E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4" y="2932"/>
              <a:ext cx="280" cy="328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683" name="Würfel 18517">
              <a:extLst>
                <a:ext uri="{FF2B5EF4-FFF2-40B4-BE49-F238E27FC236}">
                  <a16:creationId xmlns:a16="http://schemas.microsoft.com/office/drawing/2014/main" id="{4B8A7049-1D85-4CD7-A567-BBCC02C1E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6" y="3028"/>
              <a:ext cx="40" cy="184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684" name="Würfel 18518">
              <a:extLst>
                <a:ext uri="{FF2B5EF4-FFF2-40B4-BE49-F238E27FC236}">
                  <a16:creationId xmlns:a16="http://schemas.microsoft.com/office/drawing/2014/main" id="{ED9968E3-0766-41BD-9484-1291B8329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6" y="2884"/>
              <a:ext cx="664" cy="568"/>
            </a:xfrm>
            <a:prstGeom prst="cube">
              <a:avLst>
                <a:gd name="adj" fmla="val 24995"/>
              </a:avLst>
            </a:prstGeom>
            <a:solidFill>
              <a:srgbClr val="996633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685" name="Würfel 18519">
              <a:extLst>
                <a:ext uri="{FF2B5EF4-FFF2-40B4-BE49-F238E27FC236}">
                  <a16:creationId xmlns:a16="http://schemas.microsoft.com/office/drawing/2014/main" id="{1CAEF95F-443C-43AB-A4AD-5E60ED01C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" y="3316"/>
              <a:ext cx="184" cy="88"/>
            </a:xfrm>
            <a:prstGeom prst="cube">
              <a:avLst>
                <a:gd name="adj" fmla="val 24995"/>
              </a:avLst>
            </a:prstGeom>
            <a:solidFill>
              <a:schemeClr val="bg2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686" name="Form 18520">
              <a:extLst>
                <a:ext uri="{FF2B5EF4-FFF2-40B4-BE49-F238E27FC236}">
                  <a16:creationId xmlns:a16="http://schemas.microsoft.com/office/drawing/2014/main" id="{D1A33787-8A07-4985-AB0B-3BE7FB7B4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" y="2655"/>
              <a:ext cx="340" cy="370"/>
            </a:xfrm>
            <a:custGeom>
              <a:avLst/>
              <a:gdLst>
                <a:gd name="T0" fmla="*/ 107 w 340"/>
                <a:gd name="T1" fmla="*/ 369 h 370"/>
                <a:gd name="T2" fmla="*/ 78 w 340"/>
                <a:gd name="T3" fmla="*/ 313 h 370"/>
                <a:gd name="T4" fmla="*/ 39 w 340"/>
                <a:gd name="T5" fmla="*/ 274 h 370"/>
                <a:gd name="T6" fmla="*/ 26 w 340"/>
                <a:gd name="T7" fmla="*/ 235 h 370"/>
                <a:gd name="T8" fmla="*/ 0 w 340"/>
                <a:gd name="T9" fmla="*/ 196 h 370"/>
                <a:gd name="T10" fmla="*/ 0 w 340"/>
                <a:gd name="T11" fmla="*/ 157 h 370"/>
                <a:gd name="T12" fmla="*/ 0 w 340"/>
                <a:gd name="T13" fmla="*/ 118 h 370"/>
                <a:gd name="T14" fmla="*/ 13 w 340"/>
                <a:gd name="T15" fmla="*/ 79 h 370"/>
                <a:gd name="T16" fmla="*/ 52 w 340"/>
                <a:gd name="T17" fmla="*/ 27 h 370"/>
                <a:gd name="T18" fmla="*/ 91 w 340"/>
                <a:gd name="T19" fmla="*/ 13 h 370"/>
                <a:gd name="T20" fmla="*/ 143 w 340"/>
                <a:gd name="T21" fmla="*/ 0 h 370"/>
                <a:gd name="T22" fmla="*/ 182 w 340"/>
                <a:gd name="T23" fmla="*/ 0 h 370"/>
                <a:gd name="T24" fmla="*/ 248 w 340"/>
                <a:gd name="T25" fmla="*/ 40 h 370"/>
                <a:gd name="T26" fmla="*/ 287 w 340"/>
                <a:gd name="T27" fmla="*/ 66 h 370"/>
                <a:gd name="T28" fmla="*/ 326 w 340"/>
                <a:gd name="T29" fmla="*/ 105 h 370"/>
                <a:gd name="T30" fmla="*/ 339 w 340"/>
                <a:gd name="T31" fmla="*/ 144 h 370"/>
                <a:gd name="T32" fmla="*/ 313 w 340"/>
                <a:gd name="T33" fmla="*/ 183 h 370"/>
                <a:gd name="T34" fmla="*/ 261 w 340"/>
                <a:gd name="T35" fmla="*/ 222 h 370"/>
                <a:gd name="T36" fmla="*/ 235 w 340"/>
                <a:gd name="T37" fmla="*/ 261 h 370"/>
                <a:gd name="T38" fmla="*/ 208 w 340"/>
                <a:gd name="T39" fmla="*/ 287 h 370"/>
                <a:gd name="T40" fmla="*/ 182 w 340"/>
                <a:gd name="T41" fmla="*/ 326 h 370"/>
                <a:gd name="T42" fmla="*/ 107 w 340"/>
                <a:gd name="T43" fmla="*/ 369 h 370"/>
                <a:gd name="T44" fmla="*/ 107 w 340"/>
                <a:gd name="T45" fmla="*/ 369 h 37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0"/>
                <a:gd name="T70" fmla="*/ 0 h 370"/>
                <a:gd name="T71" fmla="*/ 0 w 340"/>
                <a:gd name="T72" fmla="*/ 0 h 37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0" h="370">
                  <a:moveTo>
                    <a:pt x="107" y="369"/>
                  </a:moveTo>
                  <a:lnTo>
                    <a:pt x="78" y="313"/>
                  </a:lnTo>
                  <a:lnTo>
                    <a:pt x="39" y="274"/>
                  </a:lnTo>
                  <a:lnTo>
                    <a:pt x="26" y="235"/>
                  </a:lnTo>
                  <a:lnTo>
                    <a:pt x="0" y="196"/>
                  </a:lnTo>
                  <a:lnTo>
                    <a:pt x="0" y="157"/>
                  </a:lnTo>
                  <a:lnTo>
                    <a:pt x="0" y="118"/>
                  </a:lnTo>
                  <a:lnTo>
                    <a:pt x="13" y="79"/>
                  </a:lnTo>
                  <a:lnTo>
                    <a:pt x="52" y="27"/>
                  </a:lnTo>
                  <a:lnTo>
                    <a:pt x="91" y="13"/>
                  </a:lnTo>
                  <a:lnTo>
                    <a:pt x="143" y="0"/>
                  </a:lnTo>
                  <a:lnTo>
                    <a:pt x="182" y="0"/>
                  </a:lnTo>
                  <a:lnTo>
                    <a:pt x="248" y="40"/>
                  </a:lnTo>
                  <a:lnTo>
                    <a:pt x="287" y="66"/>
                  </a:lnTo>
                  <a:lnTo>
                    <a:pt x="326" y="105"/>
                  </a:lnTo>
                  <a:lnTo>
                    <a:pt x="339" y="144"/>
                  </a:lnTo>
                  <a:lnTo>
                    <a:pt x="313" y="183"/>
                  </a:lnTo>
                  <a:lnTo>
                    <a:pt x="261" y="222"/>
                  </a:lnTo>
                  <a:lnTo>
                    <a:pt x="235" y="261"/>
                  </a:lnTo>
                  <a:lnTo>
                    <a:pt x="208" y="287"/>
                  </a:lnTo>
                  <a:lnTo>
                    <a:pt x="182" y="326"/>
                  </a:lnTo>
                  <a:lnTo>
                    <a:pt x="107" y="369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687" name="Rechteck 18521">
              <a:extLst>
                <a:ext uri="{FF2B5EF4-FFF2-40B4-BE49-F238E27FC236}">
                  <a16:creationId xmlns:a16="http://schemas.microsoft.com/office/drawing/2014/main" id="{2779935E-B03B-40D9-A3AD-B26B788CB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" y="3076"/>
              <a:ext cx="88" cy="136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sp>
        <p:nvSpPr>
          <p:cNvPr id="18524" name="Würfel 18523">
            <a:extLst>
              <a:ext uri="{FF2B5EF4-FFF2-40B4-BE49-F238E27FC236}">
                <a16:creationId xmlns:a16="http://schemas.microsoft.com/office/drawing/2014/main" id="{8D30578F-172D-4BFB-BA1D-079861DC1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4197350"/>
            <a:ext cx="444500" cy="368300"/>
          </a:xfrm>
          <a:prstGeom prst="cube">
            <a:avLst>
              <a:gd name="adj" fmla="val 24995"/>
            </a:avLst>
          </a:prstGeom>
          <a:solidFill>
            <a:srgbClr val="996633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grpSp>
        <p:nvGrpSpPr>
          <p:cNvPr id="8166" name="Group 105">
            <a:extLst>
              <a:ext uri="{FF2B5EF4-FFF2-40B4-BE49-F238E27FC236}">
                <a16:creationId xmlns:a16="http://schemas.microsoft.com/office/drawing/2014/main" id="{B6EDBC84-922C-43E1-8299-A0FED98D7A3E}"/>
              </a:ext>
            </a:extLst>
          </p:cNvPr>
          <p:cNvGrpSpPr>
            <a:grpSpLocks/>
          </p:cNvGrpSpPr>
          <p:nvPr/>
        </p:nvGrpSpPr>
        <p:grpSpPr bwMode="auto">
          <a:xfrm>
            <a:off x="6483350" y="4214813"/>
            <a:ext cx="2268538" cy="1417637"/>
            <a:chOff x="4084" y="2655"/>
            <a:chExt cx="1429" cy="893"/>
          </a:xfrm>
        </p:grpSpPr>
        <p:sp>
          <p:nvSpPr>
            <p:cNvPr id="27664" name="Ellipse 18524">
              <a:extLst>
                <a:ext uri="{FF2B5EF4-FFF2-40B4-BE49-F238E27FC236}">
                  <a16:creationId xmlns:a16="http://schemas.microsoft.com/office/drawing/2014/main" id="{56A7DC57-25D8-43ED-8BEE-D18CF5B0D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3460"/>
              <a:ext cx="88" cy="88"/>
            </a:xfrm>
            <a:prstGeom prst="ellipse">
              <a:avLst/>
            </a:prstGeom>
            <a:solidFill>
              <a:schemeClr val="bg2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665" name="Ellipse 18525">
              <a:extLst>
                <a:ext uri="{FF2B5EF4-FFF2-40B4-BE49-F238E27FC236}">
                  <a16:creationId xmlns:a16="http://schemas.microsoft.com/office/drawing/2014/main" id="{F1CC686E-D302-41B5-8BEE-8350ECCCF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3460"/>
              <a:ext cx="88" cy="88"/>
            </a:xfrm>
            <a:prstGeom prst="ellipse">
              <a:avLst/>
            </a:prstGeom>
            <a:solidFill>
              <a:schemeClr val="bg2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666" name="Ellipse 18526">
              <a:extLst>
                <a:ext uri="{FF2B5EF4-FFF2-40B4-BE49-F238E27FC236}">
                  <a16:creationId xmlns:a16="http://schemas.microsoft.com/office/drawing/2014/main" id="{664D2DFD-2BE8-4548-88C3-7F410D0A1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4" y="3460"/>
              <a:ext cx="88" cy="88"/>
            </a:xfrm>
            <a:prstGeom prst="ellipse">
              <a:avLst/>
            </a:prstGeom>
            <a:solidFill>
              <a:schemeClr val="bg2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667" name="Ellipse 18527">
              <a:extLst>
                <a:ext uri="{FF2B5EF4-FFF2-40B4-BE49-F238E27FC236}">
                  <a16:creationId xmlns:a16="http://schemas.microsoft.com/office/drawing/2014/main" id="{DE5FA025-EA0A-42BA-A8E1-D64C1D535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6" y="3460"/>
              <a:ext cx="88" cy="88"/>
            </a:xfrm>
            <a:prstGeom prst="ellipse">
              <a:avLst/>
            </a:prstGeom>
            <a:solidFill>
              <a:schemeClr val="bg2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668" name="Ellipse 18528">
              <a:extLst>
                <a:ext uri="{FF2B5EF4-FFF2-40B4-BE49-F238E27FC236}">
                  <a16:creationId xmlns:a16="http://schemas.microsoft.com/office/drawing/2014/main" id="{AEC50307-C8C6-4F60-9B08-DC5FEA95D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6" y="3460"/>
              <a:ext cx="88" cy="88"/>
            </a:xfrm>
            <a:prstGeom prst="ellipse">
              <a:avLst/>
            </a:prstGeom>
            <a:solidFill>
              <a:schemeClr val="bg2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669" name="Würfel 18529">
              <a:extLst>
                <a:ext uri="{FF2B5EF4-FFF2-40B4-BE49-F238E27FC236}">
                  <a16:creationId xmlns:a16="http://schemas.microsoft.com/office/drawing/2014/main" id="{A966AE66-6ABC-42BC-AC5B-217090D65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4" y="3172"/>
              <a:ext cx="568" cy="280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670" name="Würfel 18530">
              <a:extLst>
                <a:ext uri="{FF2B5EF4-FFF2-40B4-BE49-F238E27FC236}">
                  <a16:creationId xmlns:a16="http://schemas.microsoft.com/office/drawing/2014/main" id="{AD0BBD9D-808C-4DCD-964C-5D5F7F6BB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2" y="2932"/>
              <a:ext cx="280" cy="328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671" name="Würfel 18531">
              <a:extLst>
                <a:ext uri="{FF2B5EF4-FFF2-40B4-BE49-F238E27FC236}">
                  <a16:creationId xmlns:a16="http://schemas.microsoft.com/office/drawing/2014/main" id="{FE421BBD-A3B7-4917-8F25-2A10CA75C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4" y="3028"/>
              <a:ext cx="40" cy="184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672" name="Würfel 18532">
              <a:extLst>
                <a:ext uri="{FF2B5EF4-FFF2-40B4-BE49-F238E27FC236}">
                  <a16:creationId xmlns:a16="http://schemas.microsoft.com/office/drawing/2014/main" id="{5CF8CE87-990A-4A67-8FB5-106413F3D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4" y="2884"/>
              <a:ext cx="664" cy="568"/>
            </a:xfrm>
            <a:prstGeom prst="cube">
              <a:avLst>
                <a:gd name="adj" fmla="val 24995"/>
              </a:avLst>
            </a:prstGeom>
            <a:solidFill>
              <a:srgbClr val="996633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673" name="Würfel 18533">
              <a:extLst>
                <a:ext uri="{FF2B5EF4-FFF2-40B4-BE49-F238E27FC236}">
                  <a16:creationId xmlns:a16="http://schemas.microsoft.com/office/drawing/2014/main" id="{DC939752-C08C-4B4B-9E21-7608A3D94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3316"/>
              <a:ext cx="184" cy="88"/>
            </a:xfrm>
            <a:prstGeom prst="cube">
              <a:avLst>
                <a:gd name="adj" fmla="val 24995"/>
              </a:avLst>
            </a:prstGeom>
            <a:solidFill>
              <a:schemeClr val="bg2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674" name="Form 18534">
              <a:extLst>
                <a:ext uri="{FF2B5EF4-FFF2-40B4-BE49-F238E27FC236}">
                  <a16:creationId xmlns:a16="http://schemas.microsoft.com/office/drawing/2014/main" id="{C85A99B5-B17C-4574-BAA8-A2DFA919D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3" y="2655"/>
              <a:ext cx="340" cy="370"/>
            </a:xfrm>
            <a:custGeom>
              <a:avLst/>
              <a:gdLst>
                <a:gd name="T0" fmla="*/ 107 w 340"/>
                <a:gd name="T1" fmla="*/ 369 h 370"/>
                <a:gd name="T2" fmla="*/ 78 w 340"/>
                <a:gd name="T3" fmla="*/ 313 h 370"/>
                <a:gd name="T4" fmla="*/ 39 w 340"/>
                <a:gd name="T5" fmla="*/ 274 h 370"/>
                <a:gd name="T6" fmla="*/ 26 w 340"/>
                <a:gd name="T7" fmla="*/ 235 h 370"/>
                <a:gd name="T8" fmla="*/ 0 w 340"/>
                <a:gd name="T9" fmla="*/ 196 h 370"/>
                <a:gd name="T10" fmla="*/ 0 w 340"/>
                <a:gd name="T11" fmla="*/ 157 h 370"/>
                <a:gd name="T12" fmla="*/ 0 w 340"/>
                <a:gd name="T13" fmla="*/ 118 h 370"/>
                <a:gd name="T14" fmla="*/ 13 w 340"/>
                <a:gd name="T15" fmla="*/ 79 h 370"/>
                <a:gd name="T16" fmla="*/ 52 w 340"/>
                <a:gd name="T17" fmla="*/ 27 h 370"/>
                <a:gd name="T18" fmla="*/ 91 w 340"/>
                <a:gd name="T19" fmla="*/ 13 h 370"/>
                <a:gd name="T20" fmla="*/ 143 w 340"/>
                <a:gd name="T21" fmla="*/ 0 h 370"/>
                <a:gd name="T22" fmla="*/ 182 w 340"/>
                <a:gd name="T23" fmla="*/ 0 h 370"/>
                <a:gd name="T24" fmla="*/ 248 w 340"/>
                <a:gd name="T25" fmla="*/ 40 h 370"/>
                <a:gd name="T26" fmla="*/ 287 w 340"/>
                <a:gd name="T27" fmla="*/ 66 h 370"/>
                <a:gd name="T28" fmla="*/ 326 w 340"/>
                <a:gd name="T29" fmla="*/ 105 h 370"/>
                <a:gd name="T30" fmla="*/ 339 w 340"/>
                <a:gd name="T31" fmla="*/ 144 h 370"/>
                <a:gd name="T32" fmla="*/ 313 w 340"/>
                <a:gd name="T33" fmla="*/ 183 h 370"/>
                <a:gd name="T34" fmla="*/ 261 w 340"/>
                <a:gd name="T35" fmla="*/ 222 h 370"/>
                <a:gd name="T36" fmla="*/ 235 w 340"/>
                <a:gd name="T37" fmla="*/ 261 h 370"/>
                <a:gd name="T38" fmla="*/ 208 w 340"/>
                <a:gd name="T39" fmla="*/ 287 h 370"/>
                <a:gd name="T40" fmla="*/ 182 w 340"/>
                <a:gd name="T41" fmla="*/ 326 h 370"/>
                <a:gd name="T42" fmla="*/ 107 w 340"/>
                <a:gd name="T43" fmla="*/ 369 h 370"/>
                <a:gd name="T44" fmla="*/ 107 w 340"/>
                <a:gd name="T45" fmla="*/ 369 h 37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0"/>
                <a:gd name="T70" fmla="*/ 0 h 370"/>
                <a:gd name="T71" fmla="*/ 0 w 340"/>
                <a:gd name="T72" fmla="*/ 0 h 37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0" h="370">
                  <a:moveTo>
                    <a:pt x="107" y="369"/>
                  </a:moveTo>
                  <a:lnTo>
                    <a:pt x="78" y="313"/>
                  </a:lnTo>
                  <a:lnTo>
                    <a:pt x="39" y="274"/>
                  </a:lnTo>
                  <a:lnTo>
                    <a:pt x="26" y="235"/>
                  </a:lnTo>
                  <a:lnTo>
                    <a:pt x="0" y="196"/>
                  </a:lnTo>
                  <a:lnTo>
                    <a:pt x="0" y="157"/>
                  </a:lnTo>
                  <a:lnTo>
                    <a:pt x="0" y="118"/>
                  </a:lnTo>
                  <a:lnTo>
                    <a:pt x="13" y="79"/>
                  </a:lnTo>
                  <a:lnTo>
                    <a:pt x="52" y="27"/>
                  </a:lnTo>
                  <a:lnTo>
                    <a:pt x="91" y="13"/>
                  </a:lnTo>
                  <a:lnTo>
                    <a:pt x="143" y="0"/>
                  </a:lnTo>
                  <a:lnTo>
                    <a:pt x="182" y="0"/>
                  </a:lnTo>
                  <a:lnTo>
                    <a:pt x="248" y="40"/>
                  </a:lnTo>
                  <a:lnTo>
                    <a:pt x="287" y="66"/>
                  </a:lnTo>
                  <a:lnTo>
                    <a:pt x="326" y="105"/>
                  </a:lnTo>
                  <a:lnTo>
                    <a:pt x="339" y="144"/>
                  </a:lnTo>
                  <a:lnTo>
                    <a:pt x="313" y="183"/>
                  </a:lnTo>
                  <a:lnTo>
                    <a:pt x="261" y="222"/>
                  </a:lnTo>
                  <a:lnTo>
                    <a:pt x="235" y="261"/>
                  </a:lnTo>
                  <a:lnTo>
                    <a:pt x="208" y="287"/>
                  </a:lnTo>
                  <a:lnTo>
                    <a:pt x="182" y="326"/>
                  </a:lnTo>
                  <a:lnTo>
                    <a:pt x="107" y="369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7675" name="Rechteck 18535">
              <a:extLst>
                <a:ext uri="{FF2B5EF4-FFF2-40B4-BE49-F238E27FC236}">
                  <a16:creationId xmlns:a16="http://schemas.microsoft.com/office/drawing/2014/main" id="{1E829751-A9F4-46F6-9C9C-CAA12AE03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0" y="3076"/>
              <a:ext cx="88" cy="136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4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7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8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83" grpId="0" animBg="1"/>
      <p:bldP spid="18510" grpId="0" animBg="1"/>
      <p:bldP spid="185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Rechteck 19456">
            <a:extLst>
              <a:ext uri="{FF2B5EF4-FFF2-40B4-BE49-F238E27FC236}">
                <a16:creationId xmlns:a16="http://schemas.microsoft.com/office/drawing/2014/main" id="{D22F04C1-2EE9-4629-BBD3-C28828E9182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0"/>
            <a:ext cx="8415338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hteck 20480">
            <a:extLst>
              <a:ext uri="{FF2B5EF4-FFF2-40B4-BE49-F238E27FC236}">
                <a16:creationId xmlns:a16="http://schemas.microsoft.com/office/drawing/2014/main" id="{490B50DB-7EAC-4C09-AAF3-6837DEAB6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9142413" cy="41132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29698" name="Rechteck 20481">
            <a:extLst>
              <a:ext uri="{FF2B5EF4-FFF2-40B4-BE49-F238E27FC236}">
                <a16:creationId xmlns:a16="http://schemas.microsoft.com/office/drawing/2014/main" id="{9C06EF28-5317-45F9-9956-F0D8FD680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2413" cy="2743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20483" name="Form 20482">
            <a:extLst>
              <a:ext uri="{FF2B5EF4-FFF2-40B4-BE49-F238E27FC236}">
                <a16:creationId xmlns:a16="http://schemas.microsoft.com/office/drawing/2014/main" id="{F7D03189-BFFF-4CF8-B0D1-17971956044A}"/>
              </a:ext>
            </a:extLst>
          </p:cNvPr>
          <p:cNvSpPr>
            <a:spLocks/>
          </p:cNvSpPr>
          <p:nvPr/>
        </p:nvSpPr>
        <p:spPr bwMode="auto">
          <a:xfrm>
            <a:off x="346075" y="620713"/>
            <a:ext cx="1760538" cy="1181100"/>
          </a:xfrm>
          <a:custGeom>
            <a:avLst/>
            <a:gdLst>
              <a:gd name="T0" fmla="*/ 22 w 1109"/>
              <a:gd name="T1" fmla="*/ 137 h 744"/>
              <a:gd name="T2" fmla="*/ 78 w 1109"/>
              <a:gd name="T3" fmla="*/ 78 h 744"/>
              <a:gd name="T4" fmla="*/ 209 w 1109"/>
              <a:gd name="T5" fmla="*/ 26 h 744"/>
              <a:gd name="T6" fmla="*/ 248 w 1109"/>
              <a:gd name="T7" fmla="*/ 0 h 744"/>
              <a:gd name="T8" fmla="*/ 287 w 1109"/>
              <a:gd name="T9" fmla="*/ 0 h 744"/>
              <a:gd name="T10" fmla="*/ 339 w 1109"/>
              <a:gd name="T11" fmla="*/ 0 h 744"/>
              <a:gd name="T12" fmla="*/ 417 w 1109"/>
              <a:gd name="T13" fmla="*/ 156 h 744"/>
              <a:gd name="T14" fmla="*/ 469 w 1109"/>
              <a:gd name="T15" fmla="*/ 287 h 744"/>
              <a:gd name="T16" fmla="*/ 522 w 1109"/>
              <a:gd name="T17" fmla="*/ 326 h 744"/>
              <a:gd name="T18" fmla="*/ 587 w 1109"/>
              <a:gd name="T19" fmla="*/ 339 h 744"/>
              <a:gd name="T20" fmla="*/ 626 w 1109"/>
              <a:gd name="T21" fmla="*/ 313 h 744"/>
              <a:gd name="T22" fmla="*/ 678 w 1109"/>
              <a:gd name="T23" fmla="*/ 274 h 744"/>
              <a:gd name="T24" fmla="*/ 808 w 1109"/>
              <a:gd name="T25" fmla="*/ 248 h 744"/>
              <a:gd name="T26" fmla="*/ 835 w 1109"/>
              <a:gd name="T27" fmla="*/ 248 h 744"/>
              <a:gd name="T28" fmla="*/ 874 w 1109"/>
              <a:gd name="T29" fmla="*/ 235 h 744"/>
              <a:gd name="T30" fmla="*/ 913 w 1109"/>
              <a:gd name="T31" fmla="*/ 235 h 744"/>
              <a:gd name="T32" fmla="*/ 978 w 1109"/>
              <a:gd name="T33" fmla="*/ 391 h 744"/>
              <a:gd name="T34" fmla="*/ 1030 w 1109"/>
              <a:gd name="T35" fmla="*/ 443 h 744"/>
              <a:gd name="T36" fmla="*/ 1082 w 1109"/>
              <a:gd name="T37" fmla="*/ 574 h 744"/>
              <a:gd name="T38" fmla="*/ 1108 w 1109"/>
              <a:gd name="T39" fmla="*/ 626 h 744"/>
              <a:gd name="T40" fmla="*/ 1108 w 1109"/>
              <a:gd name="T41" fmla="*/ 678 h 744"/>
              <a:gd name="T42" fmla="*/ 1095 w 1109"/>
              <a:gd name="T43" fmla="*/ 717 h 744"/>
              <a:gd name="T44" fmla="*/ 1043 w 1109"/>
              <a:gd name="T45" fmla="*/ 743 h 744"/>
              <a:gd name="T46" fmla="*/ 1004 w 1109"/>
              <a:gd name="T47" fmla="*/ 743 h 744"/>
              <a:gd name="T48" fmla="*/ 874 w 1109"/>
              <a:gd name="T49" fmla="*/ 743 h 744"/>
              <a:gd name="T50" fmla="*/ 691 w 1109"/>
              <a:gd name="T51" fmla="*/ 743 h 744"/>
              <a:gd name="T52" fmla="*/ 639 w 1109"/>
              <a:gd name="T53" fmla="*/ 743 h 744"/>
              <a:gd name="T54" fmla="*/ 587 w 1109"/>
              <a:gd name="T55" fmla="*/ 717 h 744"/>
              <a:gd name="T56" fmla="*/ 430 w 1109"/>
              <a:gd name="T57" fmla="*/ 691 h 744"/>
              <a:gd name="T58" fmla="*/ 300 w 1109"/>
              <a:gd name="T59" fmla="*/ 678 h 744"/>
              <a:gd name="T60" fmla="*/ 248 w 1109"/>
              <a:gd name="T61" fmla="*/ 665 h 744"/>
              <a:gd name="T62" fmla="*/ 78 w 1109"/>
              <a:gd name="T63" fmla="*/ 613 h 744"/>
              <a:gd name="T64" fmla="*/ 26 w 1109"/>
              <a:gd name="T65" fmla="*/ 561 h 744"/>
              <a:gd name="T66" fmla="*/ 0 w 1109"/>
              <a:gd name="T67" fmla="*/ 495 h 744"/>
              <a:gd name="T68" fmla="*/ 0 w 1109"/>
              <a:gd name="T69" fmla="*/ 456 h 744"/>
              <a:gd name="T70" fmla="*/ 0 w 1109"/>
              <a:gd name="T71" fmla="*/ 417 h 744"/>
              <a:gd name="T72" fmla="*/ 0 w 1109"/>
              <a:gd name="T73" fmla="*/ 378 h 744"/>
              <a:gd name="T74" fmla="*/ 0 w 1109"/>
              <a:gd name="T75" fmla="*/ 339 h 744"/>
              <a:gd name="T76" fmla="*/ 0 w 1109"/>
              <a:gd name="T77" fmla="*/ 300 h 744"/>
              <a:gd name="T78" fmla="*/ 0 w 1109"/>
              <a:gd name="T79" fmla="*/ 261 h 744"/>
              <a:gd name="T80" fmla="*/ 13 w 1109"/>
              <a:gd name="T81" fmla="*/ 222 h 744"/>
              <a:gd name="T82" fmla="*/ 22 w 1109"/>
              <a:gd name="T83" fmla="*/ 137 h 744"/>
              <a:gd name="T84" fmla="*/ 22 w 1109"/>
              <a:gd name="T85" fmla="*/ 137 h 74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109"/>
              <a:gd name="T130" fmla="*/ 0 h 744"/>
              <a:gd name="T131" fmla="*/ 0 w 1109"/>
              <a:gd name="T132" fmla="*/ 0 h 74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109" h="744">
                <a:moveTo>
                  <a:pt x="22" y="137"/>
                </a:moveTo>
                <a:lnTo>
                  <a:pt x="78" y="78"/>
                </a:lnTo>
                <a:lnTo>
                  <a:pt x="209" y="26"/>
                </a:lnTo>
                <a:lnTo>
                  <a:pt x="248" y="0"/>
                </a:lnTo>
                <a:lnTo>
                  <a:pt x="287" y="0"/>
                </a:lnTo>
                <a:lnTo>
                  <a:pt x="339" y="0"/>
                </a:lnTo>
                <a:lnTo>
                  <a:pt x="417" y="156"/>
                </a:lnTo>
                <a:lnTo>
                  <a:pt x="469" y="287"/>
                </a:lnTo>
                <a:lnTo>
                  <a:pt x="522" y="326"/>
                </a:lnTo>
                <a:lnTo>
                  <a:pt x="587" y="339"/>
                </a:lnTo>
                <a:lnTo>
                  <a:pt x="626" y="313"/>
                </a:lnTo>
                <a:lnTo>
                  <a:pt x="678" y="274"/>
                </a:lnTo>
                <a:lnTo>
                  <a:pt x="808" y="248"/>
                </a:lnTo>
                <a:lnTo>
                  <a:pt x="835" y="248"/>
                </a:lnTo>
                <a:lnTo>
                  <a:pt x="874" y="235"/>
                </a:lnTo>
                <a:lnTo>
                  <a:pt x="913" y="235"/>
                </a:lnTo>
                <a:lnTo>
                  <a:pt x="978" y="391"/>
                </a:lnTo>
                <a:lnTo>
                  <a:pt x="1030" y="443"/>
                </a:lnTo>
                <a:lnTo>
                  <a:pt x="1082" y="574"/>
                </a:lnTo>
                <a:lnTo>
                  <a:pt x="1108" y="626"/>
                </a:lnTo>
                <a:lnTo>
                  <a:pt x="1108" y="678"/>
                </a:lnTo>
                <a:lnTo>
                  <a:pt x="1095" y="717"/>
                </a:lnTo>
                <a:lnTo>
                  <a:pt x="1043" y="743"/>
                </a:lnTo>
                <a:lnTo>
                  <a:pt x="1004" y="743"/>
                </a:lnTo>
                <a:lnTo>
                  <a:pt x="874" y="743"/>
                </a:lnTo>
                <a:lnTo>
                  <a:pt x="691" y="743"/>
                </a:lnTo>
                <a:lnTo>
                  <a:pt x="639" y="743"/>
                </a:lnTo>
                <a:lnTo>
                  <a:pt x="587" y="717"/>
                </a:lnTo>
                <a:lnTo>
                  <a:pt x="430" y="691"/>
                </a:lnTo>
                <a:lnTo>
                  <a:pt x="300" y="678"/>
                </a:lnTo>
                <a:lnTo>
                  <a:pt x="248" y="665"/>
                </a:lnTo>
                <a:lnTo>
                  <a:pt x="78" y="613"/>
                </a:lnTo>
                <a:lnTo>
                  <a:pt x="26" y="561"/>
                </a:lnTo>
                <a:lnTo>
                  <a:pt x="0" y="495"/>
                </a:lnTo>
                <a:lnTo>
                  <a:pt x="0" y="456"/>
                </a:lnTo>
                <a:lnTo>
                  <a:pt x="0" y="417"/>
                </a:lnTo>
                <a:lnTo>
                  <a:pt x="0" y="378"/>
                </a:lnTo>
                <a:lnTo>
                  <a:pt x="0" y="339"/>
                </a:lnTo>
                <a:lnTo>
                  <a:pt x="0" y="300"/>
                </a:lnTo>
                <a:lnTo>
                  <a:pt x="0" y="261"/>
                </a:lnTo>
                <a:lnTo>
                  <a:pt x="13" y="222"/>
                </a:lnTo>
                <a:lnTo>
                  <a:pt x="22" y="137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20484" name="Form 20483">
            <a:extLst>
              <a:ext uri="{FF2B5EF4-FFF2-40B4-BE49-F238E27FC236}">
                <a16:creationId xmlns:a16="http://schemas.microsoft.com/office/drawing/2014/main" id="{89BC6DC7-D677-4BC6-8E1D-D71FEA184636}"/>
              </a:ext>
            </a:extLst>
          </p:cNvPr>
          <p:cNvSpPr>
            <a:spLocks/>
          </p:cNvSpPr>
          <p:nvPr/>
        </p:nvSpPr>
        <p:spPr bwMode="auto">
          <a:xfrm>
            <a:off x="1336675" y="773113"/>
            <a:ext cx="1760538" cy="1181100"/>
          </a:xfrm>
          <a:custGeom>
            <a:avLst/>
            <a:gdLst>
              <a:gd name="T0" fmla="*/ 22 w 1109"/>
              <a:gd name="T1" fmla="*/ 137 h 744"/>
              <a:gd name="T2" fmla="*/ 78 w 1109"/>
              <a:gd name="T3" fmla="*/ 78 h 744"/>
              <a:gd name="T4" fmla="*/ 209 w 1109"/>
              <a:gd name="T5" fmla="*/ 26 h 744"/>
              <a:gd name="T6" fmla="*/ 248 w 1109"/>
              <a:gd name="T7" fmla="*/ 0 h 744"/>
              <a:gd name="T8" fmla="*/ 287 w 1109"/>
              <a:gd name="T9" fmla="*/ 0 h 744"/>
              <a:gd name="T10" fmla="*/ 339 w 1109"/>
              <a:gd name="T11" fmla="*/ 0 h 744"/>
              <a:gd name="T12" fmla="*/ 417 w 1109"/>
              <a:gd name="T13" fmla="*/ 156 h 744"/>
              <a:gd name="T14" fmla="*/ 469 w 1109"/>
              <a:gd name="T15" fmla="*/ 287 h 744"/>
              <a:gd name="T16" fmla="*/ 522 w 1109"/>
              <a:gd name="T17" fmla="*/ 326 h 744"/>
              <a:gd name="T18" fmla="*/ 587 w 1109"/>
              <a:gd name="T19" fmla="*/ 339 h 744"/>
              <a:gd name="T20" fmla="*/ 626 w 1109"/>
              <a:gd name="T21" fmla="*/ 313 h 744"/>
              <a:gd name="T22" fmla="*/ 678 w 1109"/>
              <a:gd name="T23" fmla="*/ 274 h 744"/>
              <a:gd name="T24" fmla="*/ 808 w 1109"/>
              <a:gd name="T25" fmla="*/ 248 h 744"/>
              <a:gd name="T26" fmla="*/ 835 w 1109"/>
              <a:gd name="T27" fmla="*/ 248 h 744"/>
              <a:gd name="T28" fmla="*/ 874 w 1109"/>
              <a:gd name="T29" fmla="*/ 235 h 744"/>
              <a:gd name="T30" fmla="*/ 913 w 1109"/>
              <a:gd name="T31" fmla="*/ 235 h 744"/>
              <a:gd name="T32" fmla="*/ 978 w 1109"/>
              <a:gd name="T33" fmla="*/ 391 h 744"/>
              <a:gd name="T34" fmla="*/ 1030 w 1109"/>
              <a:gd name="T35" fmla="*/ 443 h 744"/>
              <a:gd name="T36" fmla="*/ 1082 w 1109"/>
              <a:gd name="T37" fmla="*/ 574 h 744"/>
              <a:gd name="T38" fmla="*/ 1108 w 1109"/>
              <a:gd name="T39" fmla="*/ 626 h 744"/>
              <a:gd name="T40" fmla="*/ 1108 w 1109"/>
              <a:gd name="T41" fmla="*/ 678 h 744"/>
              <a:gd name="T42" fmla="*/ 1095 w 1109"/>
              <a:gd name="T43" fmla="*/ 717 h 744"/>
              <a:gd name="T44" fmla="*/ 1043 w 1109"/>
              <a:gd name="T45" fmla="*/ 743 h 744"/>
              <a:gd name="T46" fmla="*/ 1004 w 1109"/>
              <a:gd name="T47" fmla="*/ 743 h 744"/>
              <a:gd name="T48" fmla="*/ 874 w 1109"/>
              <a:gd name="T49" fmla="*/ 743 h 744"/>
              <a:gd name="T50" fmla="*/ 691 w 1109"/>
              <a:gd name="T51" fmla="*/ 743 h 744"/>
              <a:gd name="T52" fmla="*/ 639 w 1109"/>
              <a:gd name="T53" fmla="*/ 743 h 744"/>
              <a:gd name="T54" fmla="*/ 587 w 1109"/>
              <a:gd name="T55" fmla="*/ 717 h 744"/>
              <a:gd name="T56" fmla="*/ 430 w 1109"/>
              <a:gd name="T57" fmla="*/ 691 h 744"/>
              <a:gd name="T58" fmla="*/ 300 w 1109"/>
              <a:gd name="T59" fmla="*/ 678 h 744"/>
              <a:gd name="T60" fmla="*/ 248 w 1109"/>
              <a:gd name="T61" fmla="*/ 665 h 744"/>
              <a:gd name="T62" fmla="*/ 78 w 1109"/>
              <a:gd name="T63" fmla="*/ 613 h 744"/>
              <a:gd name="T64" fmla="*/ 26 w 1109"/>
              <a:gd name="T65" fmla="*/ 561 h 744"/>
              <a:gd name="T66" fmla="*/ 0 w 1109"/>
              <a:gd name="T67" fmla="*/ 495 h 744"/>
              <a:gd name="T68" fmla="*/ 0 w 1109"/>
              <a:gd name="T69" fmla="*/ 456 h 744"/>
              <a:gd name="T70" fmla="*/ 0 w 1109"/>
              <a:gd name="T71" fmla="*/ 417 h 744"/>
              <a:gd name="T72" fmla="*/ 0 w 1109"/>
              <a:gd name="T73" fmla="*/ 378 h 744"/>
              <a:gd name="T74" fmla="*/ 0 w 1109"/>
              <a:gd name="T75" fmla="*/ 339 h 744"/>
              <a:gd name="T76" fmla="*/ 0 w 1109"/>
              <a:gd name="T77" fmla="*/ 300 h 744"/>
              <a:gd name="T78" fmla="*/ 0 w 1109"/>
              <a:gd name="T79" fmla="*/ 261 h 744"/>
              <a:gd name="T80" fmla="*/ 13 w 1109"/>
              <a:gd name="T81" fmla="*/ 222 h 744"/>
              <a:gd name="T82" fmla="*/ 22 w 1109"/>
              <a:gd name="T83" fmla="*/ 137 h 744"/>
              <a:gd name="T84" fmla="*/ 22 w 1109"/>
              <a:gd name="T85" fmla="*/ 137 h 74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109"/>
              <a:gd name="T130" fmla="*/ 0 h 744"/>
              <a:gd name="T131" fmla="*/ 0 w 1109"/>
              <a:gd name="T132" fmla="*/ 0 h 74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109" h="744">
                <a:moveTo>
                  <a:pt x="22" y="137"/>
                </a:moveTo>
                <a:lnTo>
                  <a:pt x="78" y="78"/>
                </a:lnTo>
                <a:lnTo>
                  <a:pt x="209" y="26"/>
                </a:lnTo>
                <a:lnTo>
                  <a:pt x="248" y="0"/>
                </a:lnTo>
                <a:lnTo>
                  <a:pt x="287" y="0"/>
                </a:lnTo>
                <a:lnTo>
                  <a:pt x="339" y="0"/>
                </a:lnTo>
                <a:lnTo>
                  <a:pt x="417" y="156"/>
                </a:lnTo>
                <a:lnTo>
                  <a:pt x="469" y="287"/>
                </a:lnTo>
                <a:lnTo>
                  <a:pt x="522" y="326"/>
                </a:lnTo>
                <a:lnTo>
                  <a:pt x="587" y="339"/>
                </a:lnTo>
                <a:lnTo>
                  <a:pt x="626" y="313"/>
                </a:lnTo>
                <a:lnTo>
                  <a:pt x="678" y="274"/>
                </a:lnTo>
                <a:lnTo>
                  <a:pt x="808" y="248"/>
                </a:lnTo>
                <a:lnTo>
                  <a:pt x="835" y="248"/>
                </a:lnTo>
                <a:lnTo>
                  <a:pt x="874" y="235"/>
                </a:lnTo>
                <a:lnTo>
                  <a:pt x="913" y="235"/>
                </a:lnTo>
                <a:lnTo>
                  <a:pt x="978" y="391"/>
                </a:lnTo>
                <a:lnTo>
                  <a:pt x="1030" y="443"/>
                </a:lnTo>
                <a:lnTo>
                  <a:pt x="1082" y="574"/>
                </a:lnTo>
                <a:lnTo>
                  <a:pt x="1108" y="626"/>
                </a:lnTo>
                <a:lnTo>
                  <a:pt x="1108" y="678"/>
                </a:lnTo>
                <a:lnTo>
                  <a:pt x="1095" y="717"/>
                </a:lnTo>
                <a:lnTo>
                  <a:pt x="1043" y="743"/>
                </a:lnTo>
                <a:lnTo>
                  <a:pt x="1004" y="743"/>
                </a:lnTo>
                <a:lnTo>
                  <a:pt x="874" y="743"/>
                </a:lnTo>
                <a:lnTo>
                  <a:pt x="691" y="743"/>
                </a:lnTo>
                <a:lnTo>
                  <a:pt x="639" y="743"/>
                </a:lnTo>
                <a:lnTo>
                  <a:pt x="587" y="717"/>
                </a:lnTo>
                <a:lnTo>
                  <a:pt x="430" y="691"/>
                </a:lnTo>
                <a:lnTo>
                  <a:pt x="300" y="678"/>
                </a:lnTo>
                <a:lnTo>
                  <a:pt x="248" y="665"/>
                </a:lnTo>
                <a:lnTo>
                  <a:pt x="78" y="613"/>
                </a:lnTo>
                <a:lnTo>
                  <a:pt x="26" y="561"/>
                </a:lnTo>
                <a:lnTo>
                  <a:pt x="0" y="495"/>
                </a:lnTo>
                <a:lnTo>
                  <a:pt x="0" y="456"/>
                </a:lnTo>
                <a:lnTo>
                  <a:pt x="0" y="417"/>
                </a:lnTo>
                <a:lnTo>
                  <a:pt x="0" y="378"/>
                </a:lnTo>
                <a:lnTo>
                  <a:pt x="0" y="339"/>
                </a:lnTo>
                <a:lnTo>
                  <a:pt x="0" y="300"/>
                </a:lnTo>
                <a:lnTo>
                  <a:pt x="0" y="261"/>
                </a:lnTo>
                <a:lnTo>
                  <a:pt x="13" y="222"/>
                </a:lnTo>
                <a:lnTo>
                  <a:pt x="22" y="137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grpSp>
        <p:nvGrpSpPr>
          <p:cNvPr id="11367" name="Group 14">
            <a:extLst>
              <a:ext uri="{FF2B5EF4-FFF2-40B4-BE49-F238E27FC236}">
                <a16:creationId xmlns:a16="http://schemas.microsoft.com/office/drawing/2014/main" id="{126A18D8-033A-4331-9E2E-20CC08287E3A}"/>
              </a:ext>
            </a:extLst>
          </p:cNvPr>
          <p:cNvGrpSpPr>
            <a:grpSpLocks/>
          </p:cNvGrpSpPr>
          <p:nvPr/>
        </p:nvGrpSpPr>
        <p:grpSpPr bwMode="auto">
          <a:xfrm>
            <a:off x="0" y="3124200"/>
            <a:ext cx="5961063" cy="3617913"/>
            <a:chOff x="0" y="1968"/>
            <a:chExt cx="3755" cy="2279"/>
          </a:xfrm>
        </p:grpSpPr>
        <p:sp>
          <p:nvSpPr>
            <p:cNvPr id="29717" name="Parallelogramm 20484">
              <a:extLst>
                <a:ext uri="{FF2B5EF4-FFF2-40B4-BE49-F238E27FC236}">
                  <a16:creationId xmlns:a16="http://schemas.microsoft.com/office/drawing/2014/main" id="{C97DD10C-2592-44EA-9536-28CED3579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96"/>
              <a:ext cx="3408" cy="1152"/>
            </a:xfrm>
            <a:prstGeom prst="parallelogram">
              <a:avLst>
                <a:gd name="adj" fmla="val 73945"/>
              </a:avLst>
            </a:pr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0486" name="Form 20485">
              <a:extLst>
                <a:ext uri="{FF2B5EF4-FFF2-40B4-BE49-F238E27FC236}">
                  <a16:creationId xmlns:a16="http://schemas.microsoft.com/office/drawing/2014/main" id="{44A910E4-44C8-4918-BA96-24041D88657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72" y="2256"/>
              <a:ext cx="1680" cy="1152"/>
            </a:xfrm>
            <a:custGeom>
              <a:avLst/>
              <a:gdLst>
                <a:gd name="T0" fmla="*/ 1470 w 21600"/>
                <a:gd name="T1" fmla="*/ 576 h 21600"/>
                <a:gd name="T2" fmla="*/ 840 w 21600"/>
                <a:gd name="T3" fmla="*/ 1152 h 21600"/>
                <a:gd name="T4" fmla="*/ 210 w 21600"/>
                <a:gd name="T5" fmla="*/ 576 h 21600"/>
                <a:gd name="T6" fmla="*/ 84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800 w 21600"/>
                <a:gd name="T13" fmla="*/ 1800 h 21600"/>
                <a:gd name="T14" fmla="*/ 19800 w 21600"/>
                <a:gd name="T15" fmla="*/ 198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996633"/>
                </a:gs>
                <a:gs pos="100000">
                  <a:schemeClr val="tx1"/>
                </a:gs>
              </a:gsLst>
              <a:lin ang="18900000" scaled="1"/>
            </a:gra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0487" name="Rechteck 20486">
              <a:extLst>
                <a:ext uri="{FF2B5EF4-FFF2-40B4-BE49-F238E27FC236}">
                  <a16:creationId xmlns:a16="http://schemas.microsoft.com/office/drawing/2014/main" id="{9C3B0DA9-2FB3-490E-A194-8D29B20A3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640"/>
              <a:ext cx="96" cy="912"/>
            </a:xfrm>
            <a:prstGeom prst="rect">
              <a:avLst/>
            </a:prstGeom>
            <a:gradFill rotWithShape="0">
              <a:gsLst>
                <a:gs pos="0">
                  <a:srgbClr val="5E5E5E"/>
                </a:gs>
                <a:gs pos="50000">
                  <a:schemeClr val="bg2"/>
                </a:gs>
                <a:gs pos="100000">
                  <a:srgbClr val="5E5E5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0488" name="Rechteck 20487">
              <a:extLst>
                <a:ext uri="{FF2B5EF4-FFF2-40B4-BE49-F238E27FC236}">
                  <a16:creationId xmlns:a16="http://schemas.microsoft.com/office/drawing/2014/main" id="{56FD5FE8-9864-40AE-8C46-7A467C124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640"/>
              <a:ext cx="96" cy="912"/>
            </a:xfrm>
            <a:prstGeom prst="rect">
              <a:avLst/>
            </a:prstGeom>
            <a:gradFill rotWithShape="0">
              <a:gsLst>
                <a:gs pos="0">
                  <a:srgbClr val="5E5E5E"/>
                </a:gs>
                <a:gs pos="50000">
                  <a:schemeClr val="bg2"/>
                </a:gs>
                <a:gs pos="100000">
                  <a:srgbClr val="5E5E5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9721" name="Rechteck 20488">
              <a:extLst>
                <a:ext uri="{FF2B5EF4-FFF2-40B4-BE49-F238E27FC236}">
                  <a16:creationId xmlns:a16="http://schemas.microsoft.com/office/drawing/2014/main" id="{B3C6BD44-9E74-4170-921A-E661A584C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968"/>
              <a:ext cx="48" cy="81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rgbClr val="B2B2B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9722" name="Rechteck 20489">
              <a:extLst>
                <a:ext uri="{FF2B5EF4-FFF2-40B4-BE49-F238E27FC236}">
                  <a16:creationId xmlns:a16="http://schemas.microsoft.com/office/drawing/2014/main" id="{366DF21B-B2F8-4634-BF89-AE6329077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1968"/>
              <a:ext cx="48" cy="81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rgbClr val="B2B2B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0491" name="Parallelogramm 20490">
              <a:extLst>
                <a:ext uri="{FF2B5EF4-FFF2-40B4-BE49-F238E27FC236}">
                  <a16:creationId xmlns:a16="http://schemas.microsoft.com/office/drawing/2014/main" id="{7797EC9D-7FF4-40B4-835F-A8DFA98BB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968"/>
              <a:ext cx="1776" cy="672"/>
            </a:xfrm>
            <a:prstGeom prst="parallelogram">
              <a:avLst>
                <a:gd name="adj" fmla="val 66059"/>
              </a:avLst>
            </a:prstGeom>
            <a:gradFill rotWithShape="0">
              <a:gsLst>
                <a:gs pos="0">
                  <a:schemeClr val="bg2"/>
                </a:gs>
                <a:gs pos="100000">
                  <a:srgbClr val="B2B2B2"/>
                </a:gs>
              </a:gsLst>
              <a:lin ang="18900000" scaled="1"/>
            </a:gra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9724" name="Form 20491">
              <a:extLst>
                <a:ext uri="{FF2B5EF4-FFF2-40B4-BE49-F238E27FC236}">
                  <a16:creationId xmlns:a16="http://schemas.microsoft.com/office/drawing/2014/main" id="{92456142-805E-4F75-91A3-2E99B35BB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2496"/>
              <a:ext cx="1163" cy="1543"/>
            </a:xfrm>
            <a:custGeom>
              <a:avLst/>
              <a:gdLst>
                <a:gd name="T0" fmla="*/ 768 w 1163"/>
                <a:gd name="T1" fmla="*/ 0 h 1543"/>
                <a:gd name="T2" fmla="*/ 771 w 1163"/>
                <a:gd name="T3" fmla="*/ 55 h 1543"/>
                <a:gd name="T4" fmla="*/ 757 w 1163"/>
                <a:gd name="T5" fmla="*/ 94 h 1543"/>
                <a:gd name="T6" fmla="*/ 744 w 1163"/>
                <a:gd name="T7" fmla="*/ 133 h 1543"/>
                <a:gd name="T8" fmla="*/ 0 w 1163"/>
                <a:gd name="T9" fmla="*/ 1152 h 1543"/>
                <a:gd name="T10" fmla="*/ 27 w 1163"/>
                <a:gd name="T11" fmla="*/ 1137 h 1543"/>
                <a:gd name="T12" fmla="*/ 105 w 1163"/>
                <a:gd name="T13" fmla="*/ 1163 h 1543"/>
                <a:gd name="T14" fmla="*/ 132 w 1163"/>
                <a:gd name="T15" fmla="*/ 1176 h 1543"/>
                <a:gd name="T16" fmla="*/ 158 w 1163"/>
                <a:gd name="T17" fmla="*/ 1216 h 1543"/>
                <a:gd name="T18" fmla="*/ 210 w 1163"/>
                <a:gd name="T19" fmla="*/ 1268 h 1543"/>
                <a:gd name="T20" fmla="*/ 249 w 1163"/>
                <a:gd name="T21" fmla="*/ 1320 h 1543"/>
                <a:gd name="T22" fmla="*/ 288 w 1163"/>
                <a:gd name="T23" fmla="*/ 1372 h 1543"/>
                <a:gd name="T24" fmla="*/ 327 w 1163"/>
                <a:gd name="T25" fmla="*/ 1398 h 1543"/>
                <a:gd name="T26" fmla="*/ 340 w 1163"/>
                <a:gd name="T27" fmla="*/ 1437 h 1543"/>
                <a:gd name="T28" fmla="*/ 366 w 1163"/>
                <a:gd name="T29" fmla="*/ 1489 h 1543"/>
                <a:gd name="T30" fmla="*/ 379 w 1163"/>
                <a:gd name="T31" fmla="*/ 1542 h 1543"/>
                <a:gd name="T32" fmla="*/ 418 w 1163"/>
                <a:gd name="T33" fmla="*/ 1502 h 1543"/>
                <a:gd name="T34" fmla="*/ 458 w 1163"/>
                <a:gd name="T35" fmla="*/ 1463 h 1543"/>
                <a:gd name="T36" fmla="*/ 497 w 1163"/>
                <a:gd name="T37" fmla="*/ 1411 h 1543"/>
                <a:gd name="T38" fmla="*/ 536 w 1163"/>
                <a:gd name="T39" fmla="*/ 1398 h 1543"/>
                <a:gd name="T40" fmla="*/ 588 w 1163"/>
                <a:gd name="T41" fmla="*/ 1346 h 1543"/>
                <a:gd name="T42" fmla="*/ 640 w 1163"/>
                <a:gd name="T43" fmla="*/ 1294 h 1543"/>
                <a:gd name="T44" fmla="*/ 692 w 1163"/>
                <a:gd name="T45" fmla="*/ 1242 h 1543"/>
                <a:gd name="T46" fmla="*/ 718 w 1163"/>
                <a:gd name="T47" fmla="*/ 1189 h 1543"/>
                <a:gd name="T48" fmla="*/ 757 w 1163"/>
                <a:gd name="T49" fmla="*/ 1137 h 1543"/>
                <a:gd name="T50" fmla="*/ 784 w 1163"/>
                <a:gd name="T51" fmla="*/ 1111 h 1543"/>
                <a:gd name="T52" fmla="*/ 810 w 1163"/>
                <a:gd name="T53" fmla="*/ 1072 h 1543"/>
                <a:gd name="T54" fmla="*/ 849 w 1163"/>
                <a:gd name="T55" fmla="*/ 1020 h 1543"/>
                <a:gd name="T56" fmla="*/ 862 w 1163"/>
                <a:gd name="T57" fmla="*/ 968 h 1543"/>
                <a:gd name="T58" fmla="*/ 888 w 1163"/>
                <a:gd name="T59" fmla="*/ 929 h 1543"/>
                <a:gd name="T60" fmla="*/ 901 w 1163"/>
                <a:gd name="T61" fmla="*/ 890 h 1543"/>
                <a:gd name="T62" fmla="*/ 914 w 1163"/>
                <a:gd name="T63" fmla="*/ 850 h 1543"/>
                <a:gd name="T64" fmla="*/ 940 w 1163"/>
                <a:gd name="T65" fmla="*/ 811 h 1543"/>
                <a:gd name="T66" fmla="*/ 953 w 1163"/>
                <a:gd name="T67" fmla="*/ 772 h 1543"/>
                <a:gd name="T68" fmla="*/ 979 w 1163"/>
                <a:gd name="T69" fmla="*/ 733 h 1543"/>
                <a:gd name="T70" fmla="*/ 1005 w 1163"/>
                <a:gd name="T71" fmla="*/ 694 h 1543"/>
                <a:gd name="T72" fmla="*/ 1018 w 1163"/>
                <a:gd name="T73" fmla="*/ 655 h 1543"/>
                <a:gd name="T74" fmla="*/ 1044 w 1163"/>
                <a:gd name="T75" fmla="*/ 616 h 1543"/>
                <a:gd name="T76" fmla="*/ 1070 w 1163"/>
                <a:gd name="T77" fmla="*/ 564 h 1543"/>
                <a:gd name="T78" fmla="*/ 1110 w 1163"/>
                <a:gd name="T79" fmla="*/ 511 h 1543"/>
                <a:gd name="T80" fmla="*/ 1123 w 1163"/>
                <a:gd name="T81" fmla="*/ 472 h 1543"/>
                <a:gd name="T82" fmla="*/ 1162 w 1163"/>
                <a:gd name="T83" fmla="*/ 407 h 1543"/>
                <a:gd name="T84" fmla="*/ 1162 w 1163"/>
                <a:gd name="T85" fmla="*/ 355 h 1543"/>
                <a:gd name="T86" fmla="*/ 1162 w 1163"/>
                <a:gd name="T87" fmla="*/ 316 h 1543"/>
                <a:gd name="T88" fmla="*/ 1162 w 1163"/>
                <a:gd name="T89" fmla="*/ 277 h 1543"/>
                <a:gd name="T90" fmla="*/ 1110 w 1163"/>
                <a:gd name="T91" fmla="*/ 199 h 1543"/>
                <a:gd name="T92" fmla="*/ 1057 w 1163"/>
                <a:gd name="T93" fmla="*/ 146 h 1543"/>
                <a:gd name="T94" fmla="*/ 927 w 1163"/>
                <a:gd name="T95" fmla="*/ 94 h 1543"/>
                <a:gd name="T96" fmla="*/ 768 w 1163"/>
                <a:gd name="T97" fmla="*/ 0 h 1543"/>
                <a:gd name="T98" fmla="*/ 768 w 1163"/>
                <a:gd name="T99" fmla="*/ 0 h 154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63"/>
                <a:gd name="T151" fmla="*/ 0 h 1543"/>
                <a:gd name="T152" fmla="*/ 0 w 1163"/>
                <a:gd name="T153" fmla="*/ 0 h 154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63" h="1543">
                  <a:moveTo>
                    <a:pt x="768" y="0"/>
                  </a:moveTo>
                  <a:lnTo>
                    <a:pt x="771" y="55"/>
                  </a:lnTo>
                  <a:lnTo>
                    <a:pt x="757" y="94"/>
                  </a:lnTo>
                  <a:lnTo>
                    <a:pt x="744" y="133"/>
                  </a:lnTo>
                  <a:lnTo>
                    <a:pt x="0" y="1152"/>
                  </a:lnTo>
                  <a:lnTo>
                    <a:pt x="27" y="1137"/>
                  </a:lnTo>
                  <a:lnTo>
                    <a:pt x="105" y="1163"/>
                  </a:lnTo>
                  <a:lnTo>
                    <a:pt x="132" y="1176"/>
                  </a:lnTo>
                  <a:lnTo>
                    <a:pt x="158" y="1216"/>
                  </a:lnTo>
                  <a:lnTo>
                    <a:pt x="210" y="1268"/>
                  </a:lnTo>
                  <a:lnTo>
                    <a:pt x="249" y="1320"/>
                  </a:lnTo>
                  <a:lnTo>
                    <a:pt x="288" y="1372"/>
                  </a:lnTo>
                  <a:lnTo>
                    <a:pt x="327" y="1398"/>
                  </a:lnTo>
                  <a:lnTo>
                    <a:pt x="340" y="1437"/>
                  </a:lnTo>
                  <a:lnTo>
                    <a:pt x="366" y="1489"/>
                  </a:lnTo>
                  <a:lnTo>
                    <a:pt x="379" y="1542"/>
                  </a:lnTo>
                  <a:lnTo>
                    <a:pt x="418" y="1502"/>
                  </a:lnTo>
                  <a:lnTo>
                    <a:pt x="458" y="1463"/>
                  </a:lnTo>
                  <a:lnTo>
                    <a:pt x="497" y="1411"/>
                  </a:lnTo>
                  <a:lnTo>
                    <a:pt x="536" y="1398"/>
                  </a:lnTo>
                  <a:lnTo>
                    <a:pt x="588" y="1346"/>
                  </a:lnTo>
                  <a:lnTo>
                    <a:pt x="640" y="1294"/>
                  </a:lnTo>
                  <a:lnTo>
                    <a:pt x="692" y="1242"/>
                  </a:lnTo>
                  <a:lnTo>
                    <a:pt x="718" y="1189"/>
                  </a:lnTo>
                  <a:lnTo>
                    <a:pt x="757" y="1137"/>
                  </a:lnTo>
                  <a:lnTo>
                    <a:pt x="784" y="1111"/>
                  </a:lnTo>
                  <a:lnTo>
                    <a:pt x="810" y="1072"/>
                  </a:lnTo>
                  <a:lnTo>
                    <a:pt x="849" y="1020"/>
                  </a:lnTo>
                  <a:lnTo>
                    <a:pt x="862" y="968"/>
                  </a:lnTo>
                  <a:lnTo>
                    <a:pt x="888" y="929"/>
                  </a:lnTo>
                  <a:lnTo>
                    <a:pt x="901" y="890"/>
                  </a:lnTo>
                  <a:lnTo>
                    <a:pt x="914" y="850"/>
                  </a:lnTo>
                  <a:lnTo>
                    <a:pt x="940" y="811"/>
                  </a:lnTo>
                  <a:lnTo>
                    <a:pt x="953" y="772"/>
                  </a:lnTo>
                  <a:lnTo>
                    <a:pt x="979" y="733"/>
                  </a:lnTo>
                  <a:lnTo>
                    <a:pt x="1005" y="694"/>
                  </a:lnTo>
                  <a:lnTo>
                    <a:pt x="1018" y="655"/>
                  </a:lnTo>
                  <a:lnTo>
                    <a:pt x="1044" y="616"/>
                  </a:lnTo>
                  <a:lnTo>
                    <a:pt x="1070" y="564"/>
                  </a:lnTo>
                  <a:lnTo>
                    <a:pt x="1110" y="511"/>
                  </a:lnTo>
                  <a:lnTo>
                    <a:pt x="1123" y="472"/>
                  </a:lnTo>
                  <a:lnTo>
                    <a:pt x="1162" y="407"/>
                  </a:lnTo>
                  <a:lnTo>
                    <a:pt x="1162" y="355"/>
                  </a:lnTo>
                  <a:lnTo>
                    <a:pt x="1162" y="316"/>
                  </a:lnTo>
                  <a:lnTo>
                    <a:pt x="1162" y="277"/>
                  </a:lnTo>
                  <a:lnTo>
                    <a:pt x="1110" y="199"/>
                  </a:lnTo>
                  <a:lnTo>
                    <a:pt x="1057" y="146"/>
                  </a:lnTo>
                  <a:lnTo>
                    <a:pt x="927" y="94"/>
                  </a:lnTo>
                  <a:lnTo>
                    <a:pt x="768" y="0"/>
                  </a:lnTo>
                </a:path>
              </a:pathLst>
            </a:custGeom>
            <a:solidFill>
              <a:srgbClr val="996633"/>
            </a:solidFill>
            <a:ln w="12700" cap="rnd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9725" name="Form 20492">
              <a:extLst>
                <a:ext uri="{FF2B5EF4-FFF2-40B4-BE49-F238E27FC236}">
                  <a16:creationId xmlns:a16="http://schemas.microsoft.com/office/drawing/2014/main" id="{3B5758BC-357B-4242-8415-041B42446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633"/>
              <a:ext cx="2946" cy="614"/>
            </a:xfrm>
            <a:custGeom>
              <a:avLst/>
              <a:gdLst>
                <a:gd name="T0" fmla="*/ 0 w 2946"/>
                <a:gd name="T1" fmla="*/ 15 h 614"/>
                <a:gd name="T2" fmla="*/ 24 w 2946"/>
                <a:gd name="T3" fmla="*/ 79 h 614"/>
                <a:gd name="T4" fmla="*/ 50 w 2946"/>
                <a:gd name="T5" fmla="*/ 235 h 614"/>
                <a:gd name="T6" fmla="*/ 63 w 2946"/>
                <a:gd name="T7" fmla="*/ 418 h 614"/>
                <a:gd name="T8" fmla="*/ 63 w 2946"/>
                <a:gd name="T9" fmla="*/ 470 h 614"/>
                <a:gd name="T10" fmla="*/ 63 w 2946"/>
                <a:gd name="T11" fmla="*/ 522 h 614"/>
                <a:gd name="T12" fmla="*/ 102 w 2946"/>
                <a:gd name="T13" fmla="*/ 522 h 614"/>
                <a:gd name="T14" fmla="*/ 141 w 2946"/>
                <a:gd name="T15" fmla="*/ 496 h 614"/>
                <a:gd name="T16" fmla="*/ 350 w 2946"/>
                <a:gd name="T17" fmla="*/ 509 h 614"/>
                <a:gd name="T18" fmla="*/ 402 w 2946"/>
                <a:gd name="T19" fmla="*/ 522 h 614"/>
                <a:gd name="T20" fmla="*/ 559 w 2946"/>
                <a:gd name="T21" fmla="*/ 535 h 614"/>
                <a:gd name="T22" fmla="*/ 689 w 2946"/>
                <a:gd name="T23" fmla="*/ 548 h 614"/>
                <a:gd name="T24" fmla="*/ 728 w 2946"/>
                <a:gd name="T25" fmla="*/ 548 h 614"/>
                <a:gd name="T26" fmla="*/ 911 w 2946"/>
                <a:gd name="T27" fmla="*/ 574 h 614"/>
                <a:gd name="T28" fmla="*/ 1041 w 2946"/>
                <a:gd name="T29" fmla="*/ 587 h 614"/>
                <a:gd name="T30" fmla="*/ 1198 w 2946"/>
                <a:gd name="T31" fmla="*/ 600 h 614"/>
                <a:gd name="T32" fmla="*/ 1237 w 2946"/>
                <a:gd name="T33" fmla="*/ 613 h 614"/>
                <a:gd name="T34" fmla="*/ 1289 w 2946"/>
                <a:gd name="T35" fmla="*/ 613 h 614"/>
                <a:gd name="T36" fmla="*/ 1328 w 2946"/>
                <a:gd name="T37" fmla="*/ 613 h 614"/>
                <a:gd name="T38" fmla="*/ 1485 w 2946"/>
                <a:gd name="T39" fmla="*/ 613 h 614"/>
                <a:gd name="T40" fmla="*/ 1563 w 2946"/>
                <a:gd name="T41" fmla="*/ 613 h 614"/>
                <a:gd name="T42" fmla="*/ 1615 w 2946"/>
                <a:gd name="T43" fmla="*/ 587 h 614"/>
                <a:gd name="T44" fmla="*/ 1654 w 2946"/>
                <a:gd name="T45" fmla="*/ 574 h 614"/>
                <a:gd name="T46" fmla="*/ 1706 w 2946"/>
                <a:gd name="T47" fmla="*/ 561 h 614"/>
                <a:gd name="T48" fmla="*/ 1745 w 2946"/>
                <a:gd name="T49" fmla="*/ 548 h 614"/>
                <a:gd name="T50" fmla="*/ 1785 w 2946"/>
                <a:gd name="T51" fmla="*/ 535 h 614"/>
                <a:gd name="T52" fmla="*/ 1837 w 2946"/>
                <a:gd name="T53" fmla="*/ 522 h 614"/>
                <a:gd name="T54" fmla="*/ 1889 w 2946"/>
                <a:gd name="T55" fmla="*/ 496 h 614"/>
                <a:gd name="T56" fmla="*/ 1928 w 2946"/>
                <a:gd name="T57" fmla="*/ 483 h 614"/>
                <a:gd name="T58" fmla="*/ 1967 w 2946"/>
                <a:gd name="T59" fmla="*/ 470 h 614"/>
                <a:gd name="T60" fmla="*/ 2098 w 2946"/>
                <a:gd name="T61" fmla="*/ 457 h 614"/>
                <a:gd name="T62" fmla="*/ 2254 w 2946"/>
                <a:gd name="T63" fmla="*/ 457 h 614"/>
                <a:gd name="T64" fmla="*/ 2293 w 2946"/>
                <a:gd name="T65" fmla="*/ 457 h 614"/>
                <a:gd name="T66" fmla="*/ 2345 w 2946"/>
                <a:gd name="T67" fmla="*/ 457 h 614"/>
                <a:gd name="T68" fmla="*/ 2554 w 2946"/>
                <a:gd name="T69" fmla="*/ 457 h 614"/>
                <a:gd name="T70" fmla="*/ 2606 w 2946"/>
                <a:gd name="T71" fmla="*/ 470 h 614"/>
                <a:gd name="T72" fmla="*/ 2737 w 2946"/>
                <a:gd name="T73" fmla="*/ 483 h 614"/>
                <a:gd name="T74" fmla="*/ 2802 w 2946"/>
                <a:gd name="T75" fmla="*/ 496 h 614"/>
                <a:gd name="T76" fmla="*/ 2841 w 2946"/>
                <a:gd name="T77" fmla="*/ 483 h 614"/>
                <a:gd name="T78" fmla="*/ 2880 w 2946"/>
                <a:gd name="T79" fmla="*/ 470 h 614"/>
                <a:gd name="T80" fmla="*/ 2932 w 2946"/>
                <a:gd name="T81" fmla="*/ 457 h 614"/>
                <a:gd name="T82" fmla="*/ 2945 w 2946"/>
                <a:gd name="T83" fmla="*/ 405 h 614"/>
                <a:gd name="T84" fmla="*/ 2945 w 2946"/>
                <a:gd name="T85" fmla="*/ 378 h 614"/>
                <a:gd name="T86" fmla="*/ 2919 w 2946"/>
                <a:gd name="T87" fmla="*/ 339 h 614"/>
                <a:gd name="T88" fmla="*/ 2893 w 2946"/>
                <a:gd name="T89" fmla="*/ 300 h 614"/>
                <a:gd name="T90" fmla="*/ 2880 w 2946"/>
                <a:gd name="T91" fmla="*/ 248 h 614"/>
                <a:gd name="T92" fmla="*/ 2854 w 2946"/>
                <a:gd name="T93" fmla="*/ 196 h 614"/>
                <a:gd name="T94" fmla="*/ 2815 w 2946"/>
                <a:gd name="T95" fmla="*/ 131 h 614"/>
                <a:gd name="T96" fmla="*/ 2789 w 2946"/>
                <a:gd name="T97" fmla="*/ 92 h 614"/>
                <a:gd name="T98" fmla="*/ 2737 w 2946"/>
                <a:gd name="T99" fmla="*/ 39 h 614"/>
                <a:gd name="T100" fmla="*/ 2710 w 2946"/>
                <a:gd name="T101" fmla="*/ 0 h 614"/>
                <a:gd name="T102" fmla="*/ 2671 w 2946"/>
                <a:gd name="T103" fmla="*/ 0 h 614"/>
                <a:gd name="T104" fmla="*/ 2632 w 2946"/>
                <a:gd name="T105" fmla="*/ 0 h 614"/>
                <a:gd name="T106" fmla="*/ 2476 w 2946"/>
                <a:gd name="T107" fmla="*/ 13 h 614"/>
                <a:gd name="T108" fmla="*/ 0 w 2946"/>
                <a:gd name="T109" fmla="*/ 15 h 6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946"/>
                <a:gd name="T166" fmla="*/ 0 h 614"/>
                <a:gd name="T167" fmla="*/ 0 w 2946"/>
                <a:gd name="T168" fmla="*/ 0 h 61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946" h="614">
                  <a:moveTo>
                    <a:pt x="0" y="15"/>
                  </a:moveTo>
                  <a:lnTo>
                    <a:pt x="24" y="79"/>
                  </a:lnTo>
                  <a:lnTo>
                    <a:pt x="50" y="235"/>
                  </a:lnTo>
                  <a:lnTo>
                    <a:pt x="63" y="418"/>
                  </a:lnTo>
                  <a:lnTo>
                    <a:pt x="63" y="470"/>
                  </a:lnTo>
                  <a:lnTo>
                    <a:pt x="63" y="522"/>
                  </a:lnTo>
                  <a:lnTo>
                    <a:pt x="102" y="522"/>
                  </a:lnTo>
                  <a:lnTo>
                    <a:pt x="141" y="496"/>
                  </a:lnTo>
                  <a:lnTo>
                    <a:pt x="350" y="509"/>
                  </a:lnTo>
                  <a:lnTo>
                    <a:pt x="402" y="522"/>
                  </a:lnTo>
                  <a:lnTo>
                    <a:pt x="559" y="535"/>
                  </a:lnTo>
                  <a:lnTo>
                    <a:pt x="689" y="548"/>
                  </a:lnTo>
                  <a:lnTo>
                    <a:pt x="728" y="548"/>
                  </a:lnTo>
                  <a:lnTo>
                    <a:pt x="911" y="574"/>
                  </a:lnTo>
                  <a:lnTo>
                    <a:pt x="1041" y="587"/>
                  </a:lnTo>
                  <a:lnTo>
                    <a:pt x="1198" y="600"/>
                  </a:lnTo>
                  <a:lnTo>
                    <a:pt x="1237" y="613"/>
                  </a:lnTo>
                  <a:lnTo>
                    <a:pt x="1289" y="613"/>
                  </a:lnTo>
                  <a:lnTo>
                    <a:pt x="1328" y="613"/>
                  </a:lnTo>
                  <a:lnTo>
                    <a:pt x="1485" y="613"/>
                  </a:lnTo>
                  <a:lnTo>
                    <a:pt x="1563" y="613"/>
                  </a:lnTo>
                  <a:lnTo>
                    <a:pt x="1615" y="587"/>
                  </a:lnTo>
                  <a:lnTo>
                    <a:pt x="1654" y="574"/>
                  </a:lnTo>
                  <a:lnTo>
                    <a:pt x="1706" y="561"/>
                  </a:lnTo>
                  <a:lnTo>
                    <a:pt x="1745" y="548"/>
                  </a:lnTo>
                  <a:lnTo>
                    <a:pt x="1785" y="535"/>
                  </a:lnTo>
                  <a:lnTo>
                    <a:pt x="1837" y="522"/>
                  </a:lnTo>
                  <a:lnTo>
                    <a:pt x="1889" y="496"/>
                  </a:lnTo>
                  <a:lnTo>
                    <a:pt x="1928" y="483"/>
                  </a:lnTo>
                  <a:lnTo>
                    <a:pt x="1967" y="470"/>
                  </a:lnTo>
                  <a:lnTo>
                    <a:pt x="2098" y="457"/>
                  </a:lnTo>
                  <a:lnTo>
                    <a:pt x="2254" y="457"/>
                  </a:lnTo>
                  <a:lnTo>
                    <a:pt x="2293" y="457"/>
                  </a:lnTo>
                  <a:lnTo>
                    <a:pt x="2345" y="457"/>
                  </a:lnTo>
                  <a:lnTo>
                    <a:pt x="2554" y="457"/>
                  </a:lnTo>
                  <a:lnTo>
                    <a:pt x="2606" y="470"/>
                  </a:lnTo>
                  <a:lnTo>
                    <a:pt x="2737" y="483"/>
                  </a:lnTo>
                  <a:lnTo>
                    <a:pt x="2802" y="496"/>
                  </a:lnTo>
                  <a:lnTo>
                    <a:pt x="2841" y="483"/>
                  </a:lnTo>
                  <a:lnTo>
                    <a:pt x="2880" y="470"/>
                  </a:lnTo>
                  <a:lnTo>
                    <a:pt x="2932" y="457"/>
                  </a:lnTo>
                  <a:lnTo>
                    <a:pt x="2945" y="405"/>
                  </a:lnTo>
                  <a:lnTo>
                    <a:pt x="2945" y="378"/>
                  </a:lnTo>
                  <a:lnTo>
                    <a:pt x="2919" y="339"/>
                  </a:lnTo>
                  <a:lnTo>
                    <a:pt x="2893" y="300"/>
                  </a:lnTo>
                  <a:lnTo>
                    <a:pt x="2880" y="248"/>
                  </a:lnTo>
                  <a:lnTo>
                    <a:pt x="2854" y="196"/>
                  </a:lnTo>
                  <a:lnTo>
                    <a:pt x="2815" y="131"/>
                  </a:lnTo>
                  <a:lnTo>
                    <a:pt x="2789" y="92"/>
                  </a:lnTo>
                  <a:lnTo>
                    <a:pt x="2737" y="39"/>
                  </a:lnTo>
                  <a:lnTo>
                    <a:pt x="2710" y="0"/>
                  </a:lnTo>
                  <a:lnTo>
                    <a:pt x="2671" y="0"/>
                  </a:lnTo>
                  <a:lnTo>
                    <a:pt x="2632" y="0"/>
                  </a:lnTo>
                  <a:lnTo>
                    <a:pt x="2476" y="13"/>
                  </a:lnTo>
                  <a:lnTo>
                    <a:pt x="0" y="15"/>
                  </a:lnTo>
                </a:path>
              </a:pathLst>
            </a:custGeom>
            <a:solidFill>
              <a:srgbClr val="996633"/>
            </a:solidFill>
            <a:ln w="12700" cap="rnd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sp>
        <p:nvSpPr>
          <p:cNvPr id="20495" name="Form 20494">
            <a:extLst>
              <a:ext uri="{FF2B5EF4-FFF2-40B4-BE49-F238E27FC236}">
                <a16:creationId xmlns:a16="http://schemas.microsoft.com/office/drawing/2014/main" id="{1D6D86EC-70B2-46D4-B1F7-B59F11021802}"/>
              </a:ext>
            </a:extLst>
          </p:cNvPr>
          <p:cNvSpPr>
            <a:spLocks/>
          </p:cNvSpPr>
          <p:nvPr/>
        </p:nvSpPr>
        <p:spPr bwMode="auto">
          <a:xfrm>
            <a:off x="2098675" y="773113"/>
            <a:ext cx="1760538" cy="1181100"/>
          </a:xfrm>
          <a:custGeom>
            <a:avLst/>
            <a:gdLst>
              <a:gd name="T0" fmla="*/ 22 w 1109"/>
              <a:gd name="T1" fmla="*/ 137 h 744"/>
              <a:gd name="T2" fmla="*/ 78 w 1109"/>
              <a:gd name="T3" fmla="*/ 78 h 744"/>
              <a:gd name="T4" fmla="*/ 209 w 1109"/>
              <a:gd name="T5" fmla="*/ 26 h 744"/>
              <a:gd name="T6" fmla="*/ 248 w 1109"/>
              <a:gd name="T7" fmla="*/ 0 h 744"/>
              <a:gd name="T8" fmla="*/ 287 w 1109"/>
              <a:gd name="T9" fmla="*/ 0 h 744"/>
              <a:gd name="T10" fmla="*/ 339 w 1109"/>
              <a:gd name="T11" fmla="*/ 0 h 744"/>
              <a:gd name="T12" fmla="*/ 417 w 1109"/>
              <a:gd name="T13" fmla="*/ 156 h 744"/>
              <a:gd name="T14" fmla="*/ 469 w 1109"/>
              <a:gd name="T15" fmla="*/ 287 h 744"/>
              <a:gd name="T16" fmla="*/ 522 w 1109"/>
              <a:gd name="T17" fmla="*/ 326 h 744"/>
              <a:gd name="T18" fmla="*/ 587 w 1109"/>
              <a:gd name="T19" fmla="*/ 339 h 744"/>
              <a:gd name="T20" fmla="*/ 626 w 1109"/>
              <a:gd name="T21" fmla="*/ 313 h 744"/>
              <a:gd name="T22" fmla="*/ 678 w 1109"/>
              <a:gd name="T23" fmla="*/ 274 h 744"/>
              <a:gd name="T24" fmla="*/ 808 w 1109"/>
              <a:gd name="T25" fmla="*/ 248 h 744"/>
              <a:gd name="T26" fmla="*/ 835 w 1109"/>
              <a:gd name="T27" fmla="*/ 248 h 744"/>
              <a:gd name="T28" fmla="*/ 874 w 1109"/>
              <a:gd name="T29" fmla="*/ 235 h 744"/>
              <a:gd name="T30" fmla="*/ 913 w 1109"/>
              <a:gd name="T31" fmla="*/ 235 h 744"/>
              <a:gd name="T32" fmla="*/ 978 w 1109"/>
              <a:gd name="T33" fmla="*/ 391 h 744"/>
              <a:gd name="T34" fmla="*/ 1030 w 1109"/>
              <a:gd name="T35" fmla="*/ 443 h 744"/>
              <a:gd name="T36" fmla="*/ 1082 w 1109"/>
              <a:gd name="T37" fmla="*/ 574 h 744"/>
              <a:gd name="T38" fmla="*/ 1108 w 1109"/>
              <a:gd name="T39" fmla="*/ 626 h 744"/>
              <a:gd name="T40" fmla="*/ 1108 w 1109"/>
              <a:gd name="T41" fmla="*/ 678 h 744"/>
              <a:gd name="T42" fmla="*/ 1095 w 1109"/>
              <a:gd name="T43" fmla="*/ 717 h 744"/>
              <a:gd name="T44" fmla="*/ 1043 w 1109"/>
              <a:gd name="T45" fmla="*/ 743 h 744"/>
              <a:gd name="T46" fmla="*/ 1004 w 1109"/>
              <a:gd name="T47" fmla="*/ 743 h 744"/>
              <a:gd name="T48" fmla="*/ 874 w 1109"/>
              <a:gd name="T49" fmla="*/ 743 h 744"/>
              <a:gd name="T50" fmla="*/ 691 w 1109"/>
              <a:gd name="T51" fmla="*/ 743 h 744"/>
              <a:gd name="T52" fmla="*/ 639 w 1109"/>
              <a:gd name="T53" fmla="*/ 743 h 744"/>
              <a:gd name="T54" fmla="*/ 587 w 1109"/>
              <a:gd name="T55" fmla="*/ 717 h 744"/>
              <a:gd name="T56" fmla="*/ 430 w 1109"/>
              <a:gd name="T57" fmla="*/ 691 h 744"/>
              <a:gd name="T58" fmla="*/ 300 w 1109"/>
              <a:gd name="T59" fmla="*/ 678 h 744"/>
              <a:gd name="T60" fmla="*/ 248 w 1109"/>
              <a:gd name="T61" fmla="*/ 665 h 744"/>
              <a:gd name="T62" fmla="*/ 78 w 1109"/>
              <a:gd name="T63" fmla="*/ 613 h 744"/>
              <a:gd name="T64" fmla="*/ 26 w 1109"/>
              <a:gd name="T65" fmla="*/ 561 h 744"/>
              <a:gd name="T66" fmla="*/ 0 w 1109"/>
              <a:gd name="T67" fmla="*/ 495 h 744"/>
              <a:gd name="T68" fmla="*/ 0 w 1109"/>
              <a:gd name="T69" fmla="*/ 456 h 744"/>
              <a:gd name="T70" fmla="*/ 0 w 1109"/>
              <a:gd name="T71" fmla="*/ 417 h 744"/>
              <a:gd name="T72" fmla="*/ 0 w 1109"/>
              <a:gd name="T73" fmla="*/ 378 h 744"/>
              <a:gd name="T74" fmla="*/ 0 w 1109"/>
              <a:gd name="T75" fmla="*/ 339 h 744"/>
              <a:gd name="T76" fmla="*/ 0 w 1109"/>
              <a:gd name="T77" fmla="*/ 300 h 744"/>
              <a:gd name="T78" fmla="*/ 0 w 1109"/>
              <a:gd name="T79" fmla="*/ 261 h 744"/>
              <a:gd name="T80" fmla="*/ 13 w 1109"/>
              <a:gd name="T81" fmla="*/ 222 h 744"/>
              <a:gd name="T82" fmla="*/ 22 w 1109"/>
              <a:gd name="T83" fmla="*/ 137 h 744"/>
              <a:gd name="T84" fmla="*/ 22 w 1109"/>
              <a:gd name="T85" fmla="*/ 137 h 74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109"/>
              <a:gd name="T130" fmla="*/ 0 h 744"/>
              <a:gd name="T131" fmla="*/ 0 w 1109"/>
              <a:gd name="T132" fmla="*/ 0 h 74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109" h="744">
                <a:moveTo>
                  <a:pt x="22" y="137"/>
                </a:moveTo>
                <a:lnTo>
                  <a:pt x="78" y="78"/>
                </a:lnTo>
                <a:lnTo>
                  <a:pt x="209" y="26"/>
                </a:lnTo>
                <a:lnTo>
                  <a:pt x="248" y="0"/>
                </a:lnTo>
                <a:lnTo>
                  <a:pt x="287" y="0"/>
                </a:lnTo>
                <a:lnTo>
                  <a:pt x="339" y="0"/>
                </a:lnTo>
                <a:lnTo>
                  <a:pt x="417" y="156"/>
                </a:lnTo>
                <a:lnTo>
                  <a:pt x="469" y="287"/>
                </a:lnTo>
                <a:lnTo>
                  <a:pt x="522" y="326"/>
                </a:lnTo>
                <a:lnTo>
                  <a:pt x="587" y="339"/>
                </a:lnTo>
                <a:lnTo>
                  <a:pt x="626" y="313"/>
                </a:lnTo>
                <a:lnTo>
                  <a:pt x="678" y="274"/>
                </a:lnTo>
                <a:lnTo>
                  <a:pt x="808" y="248"/>
                </a:lnTo>
                <a:lnTo>
                  <a:pt x="835" y="248"/>
                </a:lnTo>
                <a:lnTo>
                  <a:pt x="874" y="235"/>
                </a:lnTo>
                <a:lnTo>
                  <a:pt x="913" y="235"/>
                </a:lnTo>
                <a:lnTo>
                  <a:pt x="978" y="391"/>
                </a:lnTo>
                <a:lnTo>
                  <a:pt x="1030" y="443"/>
                </a:lnTo>
                <a:lnTo>
                  <a:pt x="1082" y="574"/>
                </a:lnTo>
                <a:lnTo>
                  <a:pt x="1108" y="626"/>
                </a:lnTo>
                <a:lnTo>
                  <a:pt x="1108" y="678"/>
                </a:lnTo>
                <a:lnTo>
                  <a:pt x="1095" y="717"/>
                </a:lnTo>
                <a:lnTo>
                  <a:pt x="1043" y="743"/>
                </a:lnTo>
                <a:lnTo>
                  <a:pt x="1004" y="743"/>
                </a:lnTo>
                <a:lnTo>
                  <a:pt x="874" y="743"/>
                </a:lnTo>
                <a:lnTo>
                  <a:pt x="691" y="743"/>
                </a:lnTo>
                <a:lnTo>
                  <a:pt x="639" y="743"/>
                </a:lnTo>
                <a:lnTo>
                  <a:pt x="587" y="717"/>
                </a:lnTo>
                <a:lnTo>
                  <a:pt x="430" y="691"/>
                </a:lnTo>
                <a:lnTo>
                  <a:pt x="300" y="678"/>
                </a:lnTo>
                <a:lnTo>
                  <a:pt x="248" y="665"/>
                </a:lnTo>
                <a:lnTo>
                  <a:pt x="78" y="613"/>
                </a:lnTo>
                <a:lnTo>
                  <a:pt x="26" y="561"/>
                </a:lnTo>
                <a:lnTo>
                  <a:pt x="0" y="495"/>
                </a:lnTo>
                <a:lnTo>
                  <a:pt x="0" y="456"/>
                </a:lnTo>
                <a:lnTo>
                  <a:pt x="0" y="417"/>
                </a:lnTo>
                <a:lnTo>
                  <a:pt x="0" y="378"/>
                </a:lnTo>
                <a:lnTo>
                  <a:pt x="0" y="339"/>
                </a:lnTo>
                <a:lnTo>
                  <a:pt x="0" y="300"/>
                </a:lnTo>
                <a:lnTo>
                  <a:pt x="0" y="261"/>
                </a:lnTo>
                <a:lnTo>
                  <a:pt x="13" y="222"/>
                </a:lnTo>
                <a:lnTo>
                  <a:pt x="22" y="137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20496" name="Form 20495">
            <a:extLst>
              <a:ext uri="{FF2B5EF4-FFF2-40B4-BE49-F238E27FC236}">
                <a16:creationId xmlns:a16="http://schemas.microsoft.com/office/drawing/2014/main" id="{1C30C738-29D0-48B6-B229-C7F0CA0AAA5D}"/>
              </a:ext>
            </a:extLst>
          </p:cNvPr>
          <p:cNvSpPr>
            <a:spLocks/>
          </p:cNvSpPr>
          <p:nvPr/>
        </p:nvSpPr>
        <p:spPr bwMode="auto">
          <a:xfrm>
            <a:off x="3165475" y="925513"/>
            <a:ext cx="1760538" cy="1181100"/>
          </a:xfrm>
          <a:custGeom>
            <a:avLst/>
            <a:gdLst>
              <a:gd name="T0" fmla="*/ 22 w 1109"/>
              <a:gd name="T1" fmla="*/ 137 h 744"/>
              <a:gd name="T2" fmla="*/ 78 w 1109"/>
              <a:gd name="T3" fmla="*/ 78 h 744"/>
              <a:gd name="T4" fmla="*/ 209 w 1109"/>
              <a:gd name="T5" fmla="*/ 26 h 744"/>
              <a:gd name="T6" fmla="*/ 248 w 1109"/>
              <a:gd name="T7" fmla="*/ 0 h 744"/>
              <a:gd name="T8" fmla="*/ 287 w 1109"/>
              <a:gd name="T9" fmla="*/ 0 h 744"/>
              <a:gd name="T10" fmla="*/ 339 w 1109"/>
              <a:gd name="T11" fmla="*/ 0 h 744"/>
              <a:gd name="T12" fmla="*/ 417 w 1109"/>
              <a:gd name="T13" fmla="*/ 156 h 744"/>
              <a:gd name="T14" fmla="*/ 469 w 1109"/>
              <a:gd name="T15" fmla="*/ 287 h 744"/>
              <a:gd name="T16" fmla="*/ 522 w 1109"/>
              <a:gd name="T17" fmla="*/ 326 h 744"/>
              <a:gd name="T18" fmla="*/ 587 w 1109"/>
              <a:gd name="T19" fmla="*/ 339 h 744"/>
              <a:gd name="T20" fmla="*/ 626 w 1109"/>
              <a:gd name="T21" fmla="*/ 313 h 744"/>
              <a:gd name="T22" fmla="*/ 678 w 1109"/>
              <a:gd name="T23" fmla="*/ 274 h 744"/>
              <a:gd name="T24" fmla="*/ 808 w 1109"/>
              <a:gd name="T25" fmla="*/ 248 h 744"/>
              <a:gd name="T26" fmla="*/ 835 w 1109"/>
              <a:gd name="T27" fmla="*/ 248 h 744"/>
              <a:gd name="T28" fmla="*/ 874 w 1109"/>
              <a:gd name="T29" fmla="*/ 235 h 744"/>
              <a:gd name="T30" fmla="*/ 913 w 1109"/>
              <a:gd name="T31" fmla="*/ 235 h 744"/>
              <a:gd name="T32" fmla="*/ 978 w 1109"/>
              <a:gd name="T33" fmla="*/ 391 h 744"/>
              <a:gd name="T34" fmla="*/ 1030 w 1109"/>
              <a:gd name="T35" fmla="*/ 443 h 744"/>
              <a:gd name="T36" fmla="*/ 1082 w 1109"/>
              <a:gd name="T37" fmla="*/ 574 h 744"/>
              <a:gd name="T38" fmla="*/ 1108 w 1109"/>
              <a:gd name="T39" fmla="*/ 626 h 744"/>
              <a:gd name="T40" fmla="*/ 1108 w 1109"/>
              <a:gd name="T41" fmla="*/ 678 h 744"/>
              <a:gd name="T42" fmla="*/ 1095 w 1109"/>
              <a:gd name="T43" fmla="*/ 717 h 744"/>
              <a:gd name="T44" fmla="*/ 1043 w 1109"/>
              <a:gd name="T45" fmla="*/ 743 h 744"/>
              <a:gd name="T46" fmla="*/ 1004 w 1109"/>
              <a:gd name="T47" fmla="*/ 743 h 744"/>
              <a:gd name="T48" fmla="*/ 874 w 1109"/>
              <a:gd name="T49" fmla="*/ 743 h 744"/>
              <a:gd name="T50" fmla="*/ 691 w 1109"/>
              <a:gd name="T51" fmla="*/ 743 h 744"/>
              <a:gd name="T52" fmla="*/ 639 w 1109"/>
              <a:gd name="T53" fmla="*/ 743 h 744"/>
              <a:gd name="T54" fmla="*/ 587 w 1109"/>
              <a:gd name="T55" fmla="*/ 717 h 744"/>
              <a:gd name="T56" fmla="*/ 430 w 1109"/>
              <a:gd name="T57" fmla="*/ 691 h 744"/>
              <a:gd name="T58" fmla="*/ 300 w 1109"/>
              <a:gd name="T59" fmla="*/ 678 h 744"/>
              <a:gd name="T60" fmla="*/ 248 w 1109"/>
              <a:gd name="T61" fmla="*/ 665 h 744"/>
              <a:gd name="T62" fmla="*/ 78 w 1109"/>
              <a:gd name="T63" fmla="*/ 613 h 744"/>
              <a:gd name="T64" fmla="*/ 26 w 1109"/>
              <a:gd name="T65" fmla="*/ 561 h 744"/>
              <a:gd name="T66" fmla="*/ 0 w 1109"/>
              <a:gd name="T67" fmla="*/ 495 h 744"/>
              <a:gd name="T68" fmla="*/ 0 w 1109"/>
              <a:gd name="T69" fmla="*/ 456 h 744"/>
              <a:gd name="T70" fmla="*/ 0 w 1109"/>
              <a:gd name="T71" fmla="*/ 417 h 744"/>
              <a:gd name="T72" fmla="*/ 0 w 1109"/>
              <a:gd name="T73" fmla="*/ 378 h 744"/>
              <a:gd name="T74" fmla="*/ 0 w 1109"/>
              <a:gd name="T75" fmla="*/ 339 h 744"/>
              <a:gd name="T76" fmla="*/ 0 w 1109"/>
              <a:gd name="T77" fmla="*/ 300 h 744"/>
              <a:gd name="T78" fmla="*/ 0 w 1109"/>
              <a:gd name="T79" fmla="*/ 261 h 744"/>
              <a:gd name="T80" fmla="*/ 13 w 1109"/>
              <a:gd name="T81" fmla="*/ 222 h 744"/>
              <a:gd name="T82" fmla="*/ 22 w 1109"/>
              <a:gd name="T83" fmla="*/ 137 h 744"/>
              <a:gd name="T84" fmla="*/ 22 w 1109"/>
              <a:gd name="T85" fmla="*/ 137 h 74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109"/>
              <a:gd name="T130" fmla="*/ 0 h 744"/>
              <a:gd name="T131" fmla="*/ 0 w 1109"/>
              <a:gd name="T132" fmla="*/ 0 h 74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109" h="744">
                <a:moveTo>
                  <a:pt x="22" y="137"/>
                </a:moveTo>
                <a:lnTo>
                  <a:pt x="78" y="78"/>
                </a:lnTo>
                <a:lnTo>
                  <a:pt x="209" y="26"/>
                </a:lnTo>
                <a:lnTo>
                  <a:pt x="248" y="0"/>
                </a:lnTo>
                <a:lnTo>
                  <a:pt x="287" y="0"/>
                </a:lnTo>
                <a:lnTo>
                  <a:pt x="339" y="0"/>
                </a:lnTo>
                <a:lnTo>
                  <a:pt x="417" y="156"/>
                </a:lnTo>
                <a:lnTo>
                  <a:pt x="469" y="287"/>
                </a:lnTo>
                <a:lnTo>
                  <a:pt x="522" y="326"/>
                </a:lnTo>
                <a:lnTo>
                  <a:pt x="587" y="339"/>
                </a:lnTo>
                <a:lnTo>
                  <a:pt x="626" y="313"/>
                </a:lnTo>
                <a:lnTo>
                  <a:pt x="678" y="274"/>
                </a:lnTo>
                <a:lnTo>
                  <a:pt x="808" y="248"/>
                </a:lnTo>
                <a:lnTo>
                  <a:pt x="835" y="248"/>
                </a:lnTo>
                <a:lnTo>
                  <a:pt x="874" y="235"/>
                </a:lnTo>
                <a:lnTo>
                  <a:pt x="913" y="235"/>
                </a:lnTo>
                <a:lnTo>
                  <a:pt x="978" y="391"/>
                </a:lnTo>
                <a:lnTo>
                  <a:pt x="1030" y="443"/>
                </a:lnTo>
                <a:lnTo>
                  <a:pt x="1082" y="574"/>
                </a:lnTo>
                <a:lnTo>
                  <a:pt x="1108" y="626"/>
                </a:lnTo>
                <a:lnTo>
                  <a:pt x="1108" y="678"/>
                </a:lnTo>
                <a:lnTo>
                  <a:pt x="1095" y="717"/>
                </a:lnTo>
                <a:lnTo>
                  <a:pt x="1043" y="743"/>
                </a:lnTo>
                <a:lnTo>
                  <a:pt x="1004" y="743"/>
                </a:lnTo>
                <a:lnTo>
                  <a:pt x="874" y="743"/>
                </a:lnTo>
                <a:lnTo>
                  <a:pt x="691" y="743"/>
                </a:lnTo>
                <a:lnTo>
                  <a:pt x="639" y="743"/>
                </a:lnTo>
                <a:lnTo>
                  <a:pt x="587" y="717"/>
                </a:lnTo>
                <a:lnTo>
                  <a:pt x="430" y="691"/>
                </a:lnTo>
                <a:lnTo>
                  <a:pt x="300" y="678"/>
                </a:lnTo>
                <a:lnTo>
                  <a:pt x="248" y="665"/>
                </a:lnTo>
                <a:lnTo>
                  <a:pt x="78" y="613"/>
                </a:lnTo>
                <a:lnTo>
                  <a:pt x="26" y="561"/>
                </a:lnTo>
                <a:lnTo>
                  <a:pt x="0" y="495"/>
                </a:lnTo>
                <a:lnTo>
                  <a:pt x="0" y="456"/>
                </a:lnTo>
                <a:lnTo>
                  <a:pt x="0" y="417"/>
                </a:lnTo>
                <a:lnTo>
                  <a:pt x="0" y="378"/>
                </a:lnTo>
                <a:lnTo>
                  <a:pt x="0" y="339"/>
                </a:lnTo>
                <a:lnTo>
                  <a:pt x="0" y="300"/>
                </a:lnTo>
                <a:lnTo>
                  <a:pt x="0" y="261"/>
                </a:lnTo>
                <a:lnTo>
                  <a:pt x="13" y="222"/>
                </a:lnTo>
                <a:lnTo>
                  <a:pt x="22" y="137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grpSp>
        <p:nvGrpSpPr>
          <p:cNvPr id="21787" name="Group 22">
            <a:extLst>
              <a:ext uri="{FF2B5EF4-FFF2-40B4-BE49-F238E27FC236}">
                <a16:creationId xmlns:a16="http://schemas.microsoft.com/office/drawing/2014/main" id="{5329051D-1C10-46D3-98B5-8B2D43B645F9}"/>
              </a:ext>
            </a:extLst>
          </p:cNvPr>
          <p:cNvGrpSpPr>
            <a:grpSpLocks/>
          </p:cNvGrpSpPr>
          <p:nvPr/>
        </p:nvGrpSpPr>
        <p:grpSpPr bwMode="auto">
          <a:xfrm>
            <a:off x="5187950" y="4502150"/>
            <a:ext cx="2089150" cy="1327150"/>
            <a:chOff x="3268" y="2836"/>
            <a:chExt cx="1316" cy="836"/>
          </a:xfrm>
        </p:grpSpPr>
        <p:sp>
          <p:nvSpPr>
            <p:cNvPr id="29712" name="Ellipse 20496">
              <a:extLst>
                <a:ext uri="{FF2B5EF4-FFF2-40B4-BE49-F238E27FC236}">
                  <a16:creationId xmlns:a16="http://schemas.microsoft.com/office/drawing/2014/main" id="{4C83BE04-101E-4FE3-BC3B-91ACD82F5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3432"/>
              <a:ext cx="240" cy="240"/>
            </a:xfrm>
            <a:prstGeom prst="ellipse">
              <a:avLst/>
            </a:prstGeom>
            <a:solidFill>
              <a:srgbClr val="B2B2B2"/>
            </a:solidFill>
            <a:ln w="762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9713" name="Ellipse 20497">
              <a:extLst>
                <a:ext uri="{FF2B5EF4-FFF2-40B4-BE49-F238E27FC236}">
                  <a16:creationId xmlns:a16="http://schemas.microsoft.com/office/drawing/2014/main" id="{E70E442C-5F5E-4F56-864B-2E559775F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3432"/>
              <a:ext cx="240" cy="240"/>
            </a:xfrm>
            <a:prstGeom prst="ellipse">
              <a:avLst/>
            </a:prstGeom>
            <a:solidFill>
              <a:srgbClr val="B2B2B2"/>
            </a:solidFill>
            <a:ln w="762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9714" name="Ellipse 20498">
              <a:extLst>
                <a:ext uri="{FF2B5EF4-FFF2-40B4-BE49-F238E27FC236}">
                  <a16:creationId xmlns:a16="http://schemas.microsoft.com/office/drawing/2014/main" id="{5016C108-3EA7-4CA1-9107-32EE9F4CC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" y="3096"/>
              <a:ext cx="240" cy="240"/>
            </a:xfrm>
            <a:prstGeom prst="ellipse">
              <a:avLst/>
            </a:prstGeom>
            <a:solidFill>
              <a:srgbClr val="B2B2B2"/>
            </a:solidFill>
            <a:ln w="762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9715" name="Parallelogramm 20499">
              <a:extLst>
                <a:ext uri="{FF2B5EF4-FFF2-40B4-BE49-F238E27FC236}">
                  <a16:creationId xmlns:a16="http://schemas.microsoft.com/office/drawing/2014/main" id="{17C38E53-ABB4-4D99-9A98-B26CFA181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4" y="3076"/>
              <a:ext cx="1192" cy="376"/>
            </a:xfrm>
            <a:prstGeom prst="parallelogram">
              <a:avLst>
                <a:gd name="adj" fmla="val 79241"/>
              </a:avLst>
            </a:prstGeom>
            <a:solidFill>
              <a:srgbClr val="B2B2B2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9716" name="Parallelogramm 20500">
              <a:extLst>
                <a:ext uri="{FF2B5EF4-FFF2-40B4-BE49-F238E27FC236}">
                  <a16:creationId xmlns:a16="http://schemas.microsoft.com/office/drawing/2014/main" id="{6943467E-F68A-417E-9015-40314AC39F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680000">
              <a:off x="3268" y="2836"/>
              <a:ext cx="1048" cy="376"/>
            </a:xfrm>
            <a:prstGeom prst="parallelogram">
              <a:avLst>
                <a:gd name="adj" fmla="val 69668"/>
              </a:avLst>
            </a:prstGeom>
            <a:solidFill>
              <a:srgbClr val="B2B2B2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sp>
        <p:nvSpPr>
          <p:cNvPr id="20503" name="Form 20502">
            <a:extLst>
              <a:ext uri="{FF2B5EF4-FFF2-40B4-BE49-F238E27FC236}">
                <a16:creationId xmlns:a16="http://schemas.microsoft.com/office/drawing/2014/main" id="{C0285529-0780-48D8-8518-373864497327}"/>
              </a:ext>
            </a:extLst>
          </p:cNvPr>
          <p:cNvSpPr>
            <a:spLocks/>
          </p:cNvSpPr>
          <p:nvPr/>
        </p:nvSpPr>
        <p:spPr bwMode="auto">
          <a:xfrm>
            <a:off x="3927475" y="773113"/>
            <a:ext cx="1760538" cy="1181100"/>
          </a:xfrm>
          <a:custGeom>
            <a:avLst/>
            <a:gdLst>
              <a:gd name="T0" fmla="*/ 22 w 1109"/>
              <a:gd name="T1" fmla="*/ 137 h 744"/>
              <a:gd name="T2" fmla="*/ 78 w 1109"/>
              <a:gd name="T3" fmla="*/ 78 h 744"/>
              <a:gd name="T4" fmla="*/ 209 w 1109"/>
              <a:gd name="T5" fmla="*/ 26 h 744"/>
              <a:gd name="T6" fmla="*/ 248 w 1109"/>
              <a:gd name="T7" fmla="*/ 0 h 744"/>
              <a:gd name="T8" fmla="*/ 287 w 1109"/>
              <a:gd name="T9" fmla="*/ 0 h 744"/>
              <a:gd name="T10" fmla="*/ 339 w 1109"/>
              <a:gd name="T11" fmla="*/ 0 h 744"/>
              <a:gd name="T12" fmla="*/ 417 w 1109"/>
              <a:gd name="T13" fmla="*/ 156 h 744"/>
              <a:gd name="T14" fmla="*/ 469 w 1109"/>
              <a:gd name="T15" fmla="*/ 287 h 744"/>
              <a:gd name="T16" fmla="*/ 522 w 1109"/>
              <a:gd name="T17" fmla="*/ 326 h 744"/>
              <a:gd name="T18" fmla="*/ 587 w 1109"/>
              <a:gd name="T19" fmla="*/ 339 h 744"/>
              <a:gd name="T20" fmla="*/ 626 w 1109"/>
              <a:gd name="T21" fmla="*/ 313 h 744"/>
              <a:gd name="T22" fmla="*/ 678 w 1109"/>
              <a:gd name="T23" fmla="*/ 274 h 744"/>
              <a:gd name="T24" fmla="*/ 808 w 1109"/>
              <a:gd name="T25" fmla="*/ 248 h 744"/>
              <a:gd name="T26" fmla="*/ 835 w 1109"/>
              <a:gd name="T27" fmla="*/ 248 h 744"/>
              <a:gd name="T28" fmla="*/ 874 w 1109"/>
              <a:gd name="T29" fmla="*/ 235 h 744"/>
              <a:gd name="T30" fmla="*/ 913 w 1109"/>
              <a:gd name="T31" fmla="*/ 235 h 744"/>
              <a:gd name="T32" fmla="*/ 978 w 1109"/>
              <a:gd name="T33" fmla="*/ 391 h 744"/>
              <a:gd name="T34" fmla="*/ 1030 w 1109"/>
              <a:gd name="T35" fmla="*/ 443 h 744"/>
              <a:gd name="T36" fmla="*/ 1082 w 1109"/>
              <a:gd name="T37" fmla="*/ 574 h 744"/>
              <a:gd name="T38" fmla="*/ 1108 w 1109"/>
              <a:gd name="T39" fmla="*/ 626 h 744"/>
              <a:gd name="T40" fmla="*/ 1108 w 1109"/>
              <a:gd name="T41" fmla="*/ 678 h 744"/>
              <a:gd name="T42" fmla="*/ 1095 w 1109"/>
              <a:gd name="T43" fmla="*/ 717 h 744"/>
              <a:gd name="T44" fmla="*/ 1043 w 1109"/>
              <a:gd name="T45" fmla="*/ 743 h 744"/>
              <a:gd name="T46" fmla="*/ 1004 w 1109"/>
              <a:gd name="T47" fmla="*/ 743 h 744"/>
              <a:gd name="T48" fmla="*/ 874 w 1109"/>
              <a:gd name="T49" fmla="*/ 743 h 744"/>
              <a:gd name="T50" fmla="*/ 691 w 1109"/>
              <a:gd name="T51" fmla="*/ 743 h 744"/>
              <a:gd name="T52" fmla="*/ 639 w 1109"/>
              <a:gd name="T53" fmla="*/ 743 h 744"/>
              <a:gd name="T54" fmla="*/ 587 w 1109"/>
              <a:gd name="T55" fmla="*/ 717 h 744"/>
              <a:gd name="T56" fmla="*/ 430 w 1109"/>
              <a:gd name="T57" fmla="*/ 691 h 744"/>
              <a:gd name="T58" fmla="*/ 300 w 1109"/>
              <a:gd name="T59" fmla="*/ 678 h 744"/>
              <a:gd name="T60" fmla="*/ 248 w 1109"/>
              <a:gd name="T61" fmla="*/ 665 h 744"/>
              <a:gd name="T62" fmla="*/ 78 w 1109"/>
              <a:gd name="T63" fmla="*/ 613 h 744"/>
              <a:gd name="T64" fmla="*/ 26 w 1109"/>
              <a:gd name="T65" fmla="*/ 561 h 744"/>
              <a:gd name="T66" fmla="*/ 0 w 1109"/>
              <a:gd name="T67" fmla="*/ 495 h 744"/>
              <a:gd name="T68" fmla="*/ 0 w 1109"/>
              <a:gd name="T69" fmla="*/ 456 h 744"/>
              <a:gd name="T70" fmla="*/ 0 w 1109"/>
              <a:gd name="T71" fmla="*/ 417 h 744"/>
              <a:gd name="T72" fmla="*/ 0 w 1109"/>
              <a:gd name="T73" fmla="*/ 378 h 744"/>
              <a:gd name="T74" fmla="*/ 0 w 1109"/>
              <a:gd name="T75" fmla="*/ 339 h 744"/>
              <a:gd name="T76" fmla="*/ 0 w 1109"/>
              <a:gd name="T77" fmla="*/ 300 h 744"/>
              <a:gd name="T78" fmla="*/ 0 w 1109"/>
              <a:gd name="T79" fmla="*/ 261 h 744"/>
              <a:gd name="T80" fmla="*/ 13 w 1109"/>
              <a:gd name="T81" fmla="*/ 222 h 744"/>
              <a:gd name="T82" fmla="*/ 22 w 1109"/>
              <a:gd name="T83" fmla="*/ 137 h 744"/>
              <a:gd name="T84" fmla="*/ 22 w 1109"/>
              <a:gd name="T85" fmla="*/ 137 h 74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109"/>
              <a:gd name="T130" fmla="*/ 0 h 744"/>
              <a:gd name="T131" fmla="*/ 0 w 1109"/>
              <a:gd name="T132" fmla="*/ 0 h 74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109" h="744">
                <a:moveTo>
                  <a:pt x="22" y="137"/>
                </a:moveTo>
                <a:lnTo>
                  <a:pt x="78" y="78"/>
                </a:lnTo>
                <a:lnTo>
                  <a:pt x="209" y="26"/>
                </a:lnTo>
                <a:lnTo>
                  <a:pt x="248" y="0"/>
                </a:lnTo>
                <a:lnTo>
                  <a:pt x="287" y="0"/>
                </a:lnTo>
                <a:lnTo>
                  <a:pt x="339" y="0"/>
                </a:lnTo>
                <a:lnTo>
                  <a:pt x="417" y="156"/>
                </a:lnTo>
                <a:lnTo>
                  <a:pt x="469" y="287"/>
                </a:lnTo>
                <a:lnTo>
                  <a:pt x="522" y="326"/>
                </a:lnTo>
                <a:lnTo>
                  <a:pt x="587" y="339"/>
                </a:lnTo>
                <a:lnTo>
                  <a:pt x="626" y="313"/>
                </a:lnTo>
                <a:lnTo>
                  <a:pt x="678" y="274"/>
                </a:lnTo>
                <a:lnTo>
                  <a:pt x="808" y="248"/>
                </a:lnTo>
                <a:lnTo>
                  <a:pt x="835" y="248"/>
                </a:lnTo>
                <a:lnTo>
                  <a:pt x="874" y="235"/>
                </a:lnTo>
                <a:lnTo>
                  <a:pt x="913" y="235"/>
                </a:lnTo>
                <a:lnTo>
                  <a:pt x="978" y="391"/>
                </a:lnTo>
                <a:lnTo>
                  <a:pt x="1030" y="443"/>
                </a:lnTo>
                <a:lnTo>
                  <a:pt x="1082" y="574"/>
                </a:lnTo>
                <a:lnTo>
                  <a:pt x="1108" y="626"/>
                </a:lnTo>
                <a:lnTo>
                  <a:pt x="1108" y="678"/>
                </a:lnTo>
                <a:lnTo>
                  <a:pt x="1095" y="717"/>
                </a:lnTo>
                <a:lnTo>
                  <a:pt x="1043" y="743"/>
                </a:lnTo>
                <a:lnTo>
                  <a:pt x="1004" y="743"/>
                </a:lnTo>
                <a:lnTo>
                  <a:pt x="874" y="743"/>
                </a:lnTo>
                <a:lnTo>
                  <a:pt x="691" y="743"/>
                </a:lnTo>
                <a:lnTo>
                  <a:pt x="639" y="743"/>
                </a:lnTo>
                <a:lnTo>
                  <a:pt x="587" y="717"/>
                </a:lnTo>
                <a:lnTo>
                  <a:pt x="430" y="691"/>
                </a:lnTo>
                <a:lnTo>
                  <a:pt x="300" y="678"/>
                </a:lnTo>
                <a:lnTo>
                  <a:pt x="248" y="665"/>
                </a:lnTo>
                <a:lnTo>
                  <a:pt x="78" y="613"/>
                </a:lnTo>
                <a:lnTo>
                  <a:pt x="26" y="561"/>
                </a:lnTo>
                <a:lnTo>
                  <a:pt x="0" y="495"/>
                </a:lnTo>
                <a:lnTo>
                  <a:pt x="0" y="456"/>
                </a:lnTo>
                <a:lnTo>
                  <a:pt x="0" y="417"/>
                </a:lnTo>
                <a:lnTo>
                  <a:pt x="0" y="378"/>
                </a:lnTo>
                <a:lnTo>
                  <a:pt x="0" y="339"/>
                </a:lnTo>
                <a:lnTo>
                  <a:pt x="0" y="300"/>
                </a:lnTo>
                <a:lnTo>
                  <a:pt x="0" y="261"/>
                </a:lnTo>
                <a:lnTo>
                  <a:pt x="13" y="222"/>
                </a:lnTo>
                <a:lnTo>
                  <a:pt x="22" y="137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20504" name="Form 20503">
            <a:extLst>
              <a:ext uri="{FF2B5EF4-FFF2-40B4-BE49-F238E27FC236}">
                <a16:creationId xmlns:a16="http://schemas.microsoft.com/office/drawing/2014/main" id="{CB38AF5C-4368-4A6F-BE8B-8BC00583628D}"/>
              </a:ext>
            </a:extLst>
          </p:cNvPr>
          <p:cNvSpPr>
            <a:spLocks/>
          </p:cNvSpPr>
          <p:nvPr/>
        </p:nvSpPr>
        <p:spPr bwMode="auto">
          <a:xfrm>
            <a:off x="4994275" y="849313"/>
            <a:ext cx="1760538" cy="1181100"/>
          </a:xfrm>
          <a:custGeom>
            <a:avLst/>
            <a:gdLst>
              <a:gd name="T0" fmla="*/ 22 w 1109"/>
              <a:gd name="T1" fmla="*/ 137 h 744"/>
              <a:gd name="T2" fmla="*/ 78 w 1109"/>
              <a:gd name="T3" fmla="*/ 78 h 744"/>
              <a:gd name="T4" fmla="*/ 209 w 1109"/>
              <a:gd name="T5" fmla="*/ 26 h 744"/>
              <a:gd name="T6" fmla="*/ 248 w 1109"/>
              <a:gd name="T7" fmla="*/ 0 h 744"/>
              <a:gd name="T8" fmla="*/ 287 w 1109"/>
              <a:gd name="T9" fmla="*/ 0 h 744"/>
              <a:gd name="T10" fmla="*/ 339 w 1109"/>
              <a:gd name="T11" fmla="*/ 0 h 744"/>
              <a:gd name="T12" fmla="*/ 417 w 1109"/>
              <a:gd name="T13" fmla="*/ 156 h 744"/>
              <a:gd name="T14" fmla="*/ 469 w 1109"/>
              <a:gd name="T15" fmla="*/ 287 h 744"/>
              <a:gd name="T16" fmla="*/ 522 w 1109"/>
              <a:gd name="T17" fmla="*/ 326 h 744"/>
              <a:gd name="T18" fmla="*/ 587 w 1109"/>
              <a:gd name="T19" fmla="*/ 339 h 744"/>
              <a:gd name="T20" fmla="*/ 626 w 1109"/>
              <a:gd name="T21" fmla="*/ 313 h 744"/>
              <a:gd name="T22" fmla="*/ 678 w 1109"/>
              <a:gd name="T23" fmla="*/ 274 h 744"/>
              <a:gd name="T24" fmla="*/ 808 w 1109"/>
              <a:gd name="T25" fmla="*/ 248 h 744"/>
              <a:gd name="T26" fmla="*/ 835 w 1109"/>
              <a:gd name="T27" fmla="*/ 248 h 744"/>
              <a:gd name="T28" fmla="*/ 874 w 1109"/>
              <a:gd name="T29" fmla="*/ 235 h 744"/>
              <a:gd name="T30" fmla="*/ 913 w 1109"/>
              <a:gd name="T31" fmla="*/ 235 h 744"/>
              <a:gd name="T32" fmla="*/ 978 w 1109"/>
              <a:gd name="T33" fmla="*/ 391 h 744"/>
              <a:gd name="T34" fmla="*/ 1030 w 1109"/>
              <a:gd name="T35" fmla="*/ 443 h 744"/>
              <a:gd name="T36" fmla="*/ 1082 w 1109"/>
              <a:gd name="T37" fmla="*/ 574 h 744"/>
              <a:gd name="T38" fmla="*/ 1108 w 1109"/>
              <a:gd name="T39" fmla="*/ 626 h 744"/>
              <a:gd name="T40" fmla="*/ 1108 w 1109"/>
              <a:gd name="T41" fmla="*/ 678 h 744"/>
              <a:gd name="T42" fmla="*/ 1095 w 1109"/>
              <a:gd name="T43" fmla="*/ 717 h 744"/>
              <a:gd name="T44" fmla="*/ 1043 w 1109"/>
              <a:gd name="T45" fmla="*/ 743 h 744"/>
              <a:gd name="T46" fmla="*/ 1004 w 1109"/>
              <a:gd name="T47" fmla="*/ 743 h 744"/>
              <a:gd name="T48" fmla="*/ 874 w 1109"/>
              <a:gd name="T49" fmla="*/ 743 h 744"/>
              <a:gd name="T50" fmla="*/ 691 w 1109"/>
              <a:gd name="T51" fmla="*/ 743 h 744"/>
              <a:gd name="T52" fmla="*/ 639 w 1109"/>
              <a:gd name="T53" fmla="*/ 743 h 744"/>
              <a:gd name="T54" fmla="*/ 587 w 1109"/>
              <a:gd name="T55" fmla="*/ 717 h 744"/>
              <a:gd name="T56" fmla="*/ 430 w 1109"/>
              <a:gd name="T57" fmla="*/ 691 h 744"/>
              <a:gd name="T58" fmla="*/ 300 w 1109"/>
              <a:gd name="T59" fmla="*/ 678 h 744"/>
              <a:gd name="T60" fmla="*/ 248 w 1109"/>
              <a:gd name="T61" fmla="*/ 665 h 744"/>
              <a:gd name="T62" fmla="*/ 78 w 1109"/>
              <a:gd name="T63" fmla="*/ 613 h 744"/>
              <a:gd name="T64" fmla="*/ 26 w 1109"/>
              <a:gd name="T65" fmla="*/ 561 h 744"/>
              <a:gd name="T66" fmla="*/ 0 w 1109"/>
              <a:gd name="T67" fmla="*/ 495 h 744"/>
              <a:gd name="T68" fmla="*/ 0 w 1109"/>
              <a:gd name="T69" fmla="*/ 456 h 744"/>
              <a:gd name="T70" fmla="*/ 0 w 1109"/>
              <a:gd name="T71" fmla="*/ 417 h 744"/>
              <a:gd name="T72" fmla="*/ 0 w 1109"/>
              <a:gd name="T73" fmla="*/ 378 h 744"/>
              <a:gd name="T74" fmla="*/ 0 w 1109"/>
              <a:gd name="T75" fmla="*/ 339 h 744"/>
              <a:gd name="T76" fmla="*/ 0 w 1109"/>
              <a:gd name="T77" fmla="*/ 300 h 744"/>
              <a:gd name="T78" fmla="*/ 0 w 1109"/>
              <a:gd name="T79" fmla="*/ 261 h 744"/>
              <a:gd name="T80" fmla="*/ 13 w 1109"/>
              <a:gd name="T81" fmla="*/ 222 h 744"/>
              <a:gd name="T82" fmla="*/ 22 w 1109"/>
              <a:gd name="T83" fmla="*/ 137 h 744"/>
              <a:gd name="T84" fmla="*/ 22 w 1109"/>
              <a:gd name="T85" fmla="*/ 137 h 74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109"/>
              <a:gd name="T130" fmla="*/ 0 h 744"/>
              <a:gd name="T131" fmla="*/ 0 w 1109"/>
              <a:gd name="T132" fmla="*/ 0 h 74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109" h="744">
                <a:moveTo>
                  <a:pt x="22" y="137"/>
                </a:moveTo>
                <a:lnTo>
                  <a:pt x="78" y="78"/>
                </a:lnTo>
                <a:lnTo>
                  <a:pt x="209" y="26"/>
                </a:lnTo>
                <a:lnTo>
                  <a:pt x="248" y="0"/>
                </a:lnTo>
                <a:lnTo>
                  <a:pt x="287" y="0"/>
                </a:lnTo>
                <a:lnTo>
                  <a:pt x="339" y="0"/>
                </a:lnTo>
                <a:lnTo>
                  <a:pt x="417" y="156"/>
                </a:lnTo>
                <a:lnTo>
                  <a:pt x="469" y="287"/>
                </a:lnTo>
                <a:lnTo>
                  <a:pt x="522" y="326"/>
                </a:lnTo>
                <a:lnTo>
                  <a:pt x="587" y="339"/>
                </a:lnTo>
                <a:lnTo>
                  <a:pt x="626" y="313"/>
                </a:lnTo>
                <a:lnTo>
                  <a:pt x="678" y="274"/>
                </a:lnTo>
                <a:lnTo>
                  <a:pt x="808" y="248"/>
                </a:lnTo>
                <a:lnTo>
                  <a:pt x="835" y="248"/>
                </a:lnTo>
                <a:lnTo>
                  <a:pt x="874" y="235"/>
                </a:lnTo>
                <a:lnTo>
                  <a:pt x="913" y="235"/>
                </a:lnTo>
                <a:lnTo>
                  <a:pt x="978" y="391"/>
                </a:lnTo>
                <a:lnTo>
                  <a:pt x="1030" y="443"/>
                </a:lnTo>
                <a:lnTo>
                  <a:pt x="1082" y="574"/>
                </a:lnTo>
                <a:lnTo>
                  <a:pt x="1108" y="626"/>
                </a:lnTo>
                <a:lnTo>
                  <a:pt x="1108" y="678"/>
                </a:lnTo>
                <a:lnTo>
                  <a:pt x="1095" y="717"/>
                </a:lnTo>
                <a:lnTo>
                  <a:pt x="1043" y="743"/>
                </a:lnTo>
                <a:lnTo>
                  <a:pt x="1004" y="743"/>
                </a:lnTo>
                <a:lnTo>
                  <a:pt x="874" y="743"/>
                </a:lnTo>
                <a:lnTo>
                  <a:pt x="691" y="743"/>
                </a:lnTo>
                <a:lnTo>
                  <a:pt x="639" y="743"/>
                </a:lnTo>
                <a:lnTo>
                  <a:pt x="587" y="717"/>
                </a:lnTo>
                <a:lnTo>
                  <a:pt x="430" y="691"/>
                </a:lnTo>
                <a:lnTo>
                  <a:pt x="300" y="678"/>
                </a:lnTo>
                <a:lnTo>
                  <a:pt x="248" y="665"/>
                </a:lnTo>
                <a:lnTo>
                  <a:pt x="78" y="613"/>
                </a:lnTo>
                <a:lnTo>
                  <a:pt x="26" y="561"/>
                </a:lnTo>
                <a:lnTo>
                  <a:pt x="0" y="495"/>
                </a:lnTo>
                <a:lnTo>
                  <a:pt x="0" y="456"/>
                </a:lnTo>
                <a:lnTo>
                  <a:pt x="0" y="417"/>
                </a:lnTo>
                <a:lnTo>
                  <a:pt x="0" y="378"/>
                </a:lnTo>
                <a:lnTo>
                  <a:pt x="0" y="339"/>
                </a:lnTo>
                <a:lnTo>
                  <a:pt x="0" y="300"/>
                </a:lnTo>
                <a:lnTo>
                  <a:pt x="0" y="261"/>
                </a:lnTo>
                <a:lnTo>
                  <a:pt x="13" y="222"/>
                </a:lnTo>
                <a:lnTo>
                  <a:pt x="22" y="137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20505" name="Würfel 20504">
            <a:extLst>
              <a:ext uri="{FF2B5EF4-FFF2-40B4-BE49-F238E27FC236}">
                <a16:creationId xmlns:a16="http://schemas.microsoft.com/office/drawing/2014/main" id="{938336A9-A0DD-4CEA-A743-890C09C6F2DE}"/>
              </a:ext>
            </a:extLst>
          </p:cNvPr>
          <p:cNvSpPr>
            <a:spLocks noChangeArrowheads="1"/>
          </p:cNvSpPr>
          <p:nvPr/>
        </p:nvSpPr>
        <p:spPr bwMode="auto">
          <a:xfrm rot="-1740000">
            <a:off x="5568950" y="4197350"/>
            <a:ext cx="749300" cy="673100"/>
          </a:xfrm>
          <a:prstGeom prst="cube">
            <a:avLst>
              <a:gd name="adj" fmla="val 24995"/>
            </a:avLst>
          </a:prstGeom>
          <a:solidFill>
            <a:srgbClr val="996633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20506" name="Form 20505">
            <a:extLst>
              <a:ext uri="{FF2B5EF4-FFF2-40B4-BE49-F238E27FC236}">
                <a16:creationId xmlns:a16="http://schemas.microsoft.com/office/drawing/2014/main" id="{5BDF6AE8-02A7-4AFE-A348-2192DDD536E5}"/>
              </a:ext>
            </a:extLst>
          </p:cNvPr>
          <p:cNvSpPr>
            <a:spLocks/>
          </p:cNvSpPr>
          <p:nvPr/>
        </p:nvSpPr>
        <p:spPr bwMode="auto">
          <a:xfrm>
            <a:off x="6061075" y="925513"/>
            <a:ext cx="1760538" cy="1181100"/>
          </a:xfrm>
          <a:custGeom>
            <a:avLst/>
            <a:gdLst>
              <a:gd name="T0" fmla="*/ 22 w 1109"/>
              <a:gd name="T1" fmla="*/ 137 h 744"/>
              <a:gd name="T2" fmla="*/ 78 w 1109"/>
              <a:gd name="T3" fmla="*/ 78 h 744"/>
              <a:gd name="T4" fmla="*/ 209 w 1109"/>
              <a:gd name="T5" fmla="*/ 26 h 744"/>
              <a:gd name="T6" fmla="*/ 248 w 1109"/>
              <a:gd name="T7" fmla="*/ 0 h 744"/>
              <a:gd name="T8" fmla="*/ 287 w 1109"/>
              <a:gd name="T9" fmla="*/ 0 h 744"/>
              <a:gd name="T10" fmla="*/ 339 w 1109"/>
              <a:gd name="T11" fmla="*/ 0 h 744"/>
              <a:gd name="T12" fmla="*/ 417 w 1109"/>
              <a:gd name="T13" fmla="*/ 156 h 744"/>
              <a:gd name="T14" fmla="*/ 469 w 1109"/>
              <a:gd name="T15" fmla="*/ 287 h 744"/>
              <a:gd name="T16" fmla="*/ 522 w 1109"/>
              <a:gd name="T17" fmla="*/ 326 h 744"/>
              <a:gd name="T18" fmla="*/ 587 w 1109"/>
              <a:gd name="T19" fmla="*/ 339 h 744"/>
              <a:gd name="T20" fmla="*/ 626 w 1109"/>
              <a:gd name="T21" fmla="*/ 313 h 744"/>
              <a:gd name="T22" fmla="*/ 678 w 1109"/>
              <a:gd name="T23" fmla="*/ 274 h 744"/>
              <a:gd name="T24" fmla="*/ 808 w 1109"/>
              <a:gd name="T25" fmla="*/ 248 h 744"/>
              <a:gd name="T26" fmla="*/ 835 w 1109"/>
              <a:gd name="T27" fmla="*/ 248 h 744"/>
              <a:gd name="T28" fmla="*/ 874 w 1109"/>
              <a:gd name="T29" fmla="*/ 235 h 744"/>
              <a:gd name="T30" fmla="*/ 913 w 1109"/>
              <a:gd name="T31" fmla="*/ 235 h 744"/>
              <a:gd name="T32" fmla="*/ 978 w 1109"/>
              <a:gd name="T33" fmla="*/ 391 h 744"/>
              <a:gd name="T34" fmla="*/ 1030 w 1109"/>
              <a:gd name="T35" fmla="*/ 443 h 744"/>
              <a:gd name="T36" fmla="*/ 1082 w 1109"/>
              <a:gd name="T37" fmla="*/ 574 h 744"/>
              <a:gd name="T38" fmla="*/ 1108 w 1109"/>
              <a:gd name="T39" fmla="*/ 626 h 744"/>
              <a:gd name="T40" fmla="*/ 1108 w 1109"/>
              <a:gd name="T41" fmla="*/ 678 h 744"/>
              <a:gd name="T42" fmla="*/ 1095 w 1109"/>
              <a:gd name="T43" fmla="*/ 717 h 744"/>
              <a:gd name="T44" fmla="*/ 1043 w 1109"/>
              <a:gd name="T45" fmla="*/ 743 h 744"/>
              <a:gd name="T46" fmla="*/ 1004 w 1109"/>
              <a:gd name="T47" fmla="*/ 743 h 744"/>
              <a:gd name="T48" fmla="*/ 874 w 1109"/>
              <a:gd name="T49" fmla="*/ 743 h 744"/>
              <a:gd name="T50" fmla="*/ 691 w 1109"/>
              <a:gd name="T51" fmla="*/ 743 h 744"/>
              <a:gd name="T52" fmla="*/ 639 w 1109"/>
              <a:gd name="T53" fmla="*/ 743 h 744"/>
              <a:gd name="T54" fmla="*/ 587 w 1109"/>
              <a:gd name="T55" fmla="*/ 717 h 744"/>
              <a:gd name="T56" fmla="*/ 430 w 1109"/>
              <a:gd name="T57" fmla="*/ 691 h 744"/>
              <a:gd name="T58" fmla="*/ 300 w 1109"/>
              <a:gd name="T59" fmla="*/ 678 h 744"/>
              <a:gd name="T60" fmla="*/ 248 w 1109"/>
              <a:gd name="T61" fmla="*/ 665 h 744"/>
              <a:gd name="T62" fmla="*/ 78 w 1109"/>
              <a:gd name="T63" fmla="*/ 613 h 744"/>
              <a:gd name="T64" fmla="*/ 26 w 1109"/>
              <a:gd name="T65" fmla="*/ 561 h 744"/>
              <a:gd name="T66" fmla="*/ 0 w 1109"/>
              <a:gd name="T67" fmla="*/ 495 h 744"/>
              <a:gd name="T68" fmla="*/ 0 w 1109"/>
              <a:gd name="T69" fmla="*/ 456 h 744"/>
              <a:gd name="T70" fmla="*/ 0 w 1109"/>
              <a:gd name="T71" fmla="*/ 417 h 744"/>
              <a:gd name="T72" fmla="*/ 0 w 1109"/>
              <a:gd name="T73" fmla="*/ 378 h 744"/>
              <a:gd name="T74" fmla="*/ 0 w 1109"/>
              <a:gd name="T75" fmla="*/ 339 h 744"/>
              <a:gd name="T76" fmla="*/ 0 w 1109"/>
              <a:gd name="T77" fmla="*/ 300 h 744"/>
              <a:gd name="T78" fmla="*/ 0 w 1109"/>
              <a:gd name="T79" fmla="*/ 261 h 744"/>
              <a:gd name="T80" fmla="*/ 13 w 1109"/>
              <a:gd name="T81" fmla="*/ 222 h 744"/>
              <a:gd name="T82" fmla="*/ 22 w 1109"/>
              <a:gd name="T83" fmla="*/ 137 h 744"/>
              <a:gd name="T84" fmla="*/ 22 w 1109"/>
              <a:gd name="T85" fmla="*/ 137 h 74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109"/>
              <a:gd name="T130" fmla="*/ 0 h 744"/>
              <a:gd name="T131" fmla="*/ 0 w 1109"/>
              <a:gd name="T132" fmla="*/ 0 h 74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109" h="744">
                <a:moveTo>
                  <a:pt x="22" y="137"/>
                </a:moveTo>
                <a:lnTo>
                  <a:pt x="78" y="78"/>
                </a:lnTo>
                <a:lnTo>
                  <a:pt x="209" y="26"/>
                </a:lnTo>
                <a:lnTo>
                  <a:pt x="248" y="0"/>
                </a:lnTo>
                <a:lnTo>
                  <a:pt x="287" y="0"/>
                </a:lnTo>
                <a:lnTo>
                  <a:pt x="339" y="0"/>
                </a:lnTo>
                <a:lnTo>
                  <a:pt x="417" y="156"/>
                </a:lnTo>
                <a:lnTo>
                  <a:pt x="469" y="287"/>
                </a:lnTo>
                <a:lnTo>
                  <a:pt x="522" y="326"/>
                </a:lnTo>
                <a:lnTo>
                  <a:pt x="587" y="339"/>
                </a:lnTo>
                <a:lnTo>
                  <a:pt x="626" y="313"/>
                </a:lnTo>
                <a:lnTo>
                  <a:pt x="678" y="274"/>
                </a:lnTo>
                <a:lnTo>
                  <a:pt x="808" y="248"/>
                </a:lnTo>
                <a:lnTo>
                  <a:pt x="835" y="248"/>
                </a:lnTo>
                <a:lnTo>
                  <a:pt x="874" y="235"/>
                </a:lnTo>
                <a:lnTo>
                  <a:pt x="913" y="235"/>
                </a:lnTo>
                <a:lnTo>
                  <a:pt x="978" y="391"/>
                </a:lnTo>
                <a:lnTo>
                  <a:pt x="1030" y="443"/>
                </a:lnTo>
                <a:lnTo>
                  <a:pt x="1082" y="574"/>
                </a:lnTo>
                <a:lnTo>
                  <a:pt x="1108" y="626"/>
                </a:lnTo>
                <a:lnTo>
                  <a:pt x="1108" y="678"/>
                </a:lnTo>
                <a:lnTo>
                  <a:pt x="1095" y="717"/>
                </a:lnTo>
                <a:lnTo>
                  <a:pt x="1043" y="743"/>
                </a:lnTo>
                <a:lnTo>
                  <a:pt x="1004" y="743"/>
                </a:lnTo>
                <a:lnTo>
                  <a:pt x="874" y="743"/>
                </a:lnTo>
                <a:lnTo>
                  <a:pt x="691" y="743"/>
                </a:lnTo>
                <a:lnTo>
                  <a:pt x="639" y="743"/>
                </a:lnTo>
                <a:lnTo>
                  <a:pt x="587" y="717"/>
                </a:lnTo>
                <a:lnTo>
                  <a:pt x="430" y="691"/>
                </a:lnTo>
                <a:lnTo>
                  <a:pt x="300" y="678"/>
                </a:lnTo>
                <a:lnTo>
                  <a:pt x="248" y="665"/>
                </a:lnTo>
                <a:lnTo>
                  <a:pt x="78" y="613"/>
                </a:lnTo>
                <a:lnTo>
                  <a:pt x="26" y="561"/>
                </a:lnTo>
                <a:lnTo>
                  <a:pt x="0" y="495"/>
                </a:lnTo>
                <a:lnTo>
                  <a:pt x="0" y="456"/>
                </a:lnTo>
                <a:lnTo>
                  <a:pt x="0" y="417"/>
                </a:lnTo>
                <a:lnTo>
                  <a:pt x="0" y="378"/>
                </a:lnTo>
                <a:lnTo>
                  <a:pt x="0" y="339"/>
                </a:lnTo>
                <a:lnTo>
                  <a:pt x="0" y="300"/>
                </a:lnTo>
                <a:lnTo>
                  <a:pt x="0" y="261"/>
                </a:lnTo>
                <a:lnTo>
                  <a:pt x="13" y="222"/>
                </a:lnTo>
                <a:lnTo>
                  <a:pt x="22" y="137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20507" name="Würfel 20506">
            <a:extLst>
              <a:ext uri="{FF2B5EF4-FFF2-40B4-BE49-F238E27FC236}">
                <a16:creationId xmlns:a16="http://schemas.microsoft.com/office/drawing/2014/main" id="{557DD08E-3371-4CBA-9B4E-8AF03CD0C4C7}"/>
              </a:ext>
            </a:extLst>
          </p:cNvPr>
          <p:cNvSpPr>
            <a:spLocks noChangeArrowheads="1"/>
          </p:cNvSpPr>
          <p:nvPr/>
        </p:nvSpPr>
        <p:spPr bwMode="auto">
          <a:xfrm rot="-1740000">
            <a:off x="4578350" y="5035550"/>
            <a:ext cx="749300" cy="673100"/>
          </a:xfrm>
          <a:prstGeom prst="cube">
            <a:avLst>
              <a:gd name="adj" fmla="val 24995"/>
            </a:avLst>
          </a:prstGeom>
          <a:solidFill>
            <a:srgbClr val="996633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20508" name="Form 20507">
            <a:extLst>
              <a:ext uri="{FF2B5EF4-FFF2-40B4-BE49-F238E27FC236}">
                <a16:creationId xmlns:a16="http://schemas.microsoft.com/office/drawing/2014/main" id="{39AA41FB-50B5-47AC-A632-1D970C684EDC}"/>
              </a:ext>
            </a:extLst>
          </p:cNvPr>
          <p:cNvSpPr>
            <a:spLocks/>
          </p:cNvSpPr>
          <p:nvPr/>
        </p:nvSpPr>
        <p:spPr bwMode="auto">
          <a:xfrm>
            <a:off x="6518275" y="849313"/>
            <a:ext cx="1760538" cy="1181100"/>
          </a:xfrm>
          <a:custGeom>
            <a:avLst/>
            <a:gdLst>
              <a:gd name="T0" fmla="*/ 22 w 1109"/>
              <a:gd name="T1" fmla="*/ 137 h 744"/>
              <a:gd name="T2" fmla="*/ 78 w 1109"/>
              <a:gd name="T3" fmla="*/ 78 h 744"/>
              <a:gd name="T4" fmla="*/ 209 w 1109"/>
              <a:gd name="T5" fmla="*/ 26 h 744"/>
              <a:gd name="T6" fmla="*/ 248 w 1109"/>
              <a:gd name="T7" fmla="*/ 0 h 744"/>
              <a:gd name="T8" fmla="*/ 287 w 1109"/>
              <a:gd name="T9" fmla="*/ 0 h 744"/>
              <a:gd name="T10" fmla="*/ 339 w 1109"/>
              <a:gd name="T11" fmla="*/ 0 h 744"/>
              <a:gd name="T12" fmla="*/ 417 w 1109"/>
              <a:gd name="T13" fmla="*/ 156 h 744"/>
              <a:gd name="T14" fmla="*/ 469 w 1109"/>
              <a:gd name="T15" fmla="*/ 287 h 744"/>
              <a:gd name="T16" fmla="*/ 522 w 1109"/>
              <a:gd name="T17" fmla="*/ 326 h 744"/>
              <a:gd name="T18" fmla="*/ 587 w 1109"/>
              <a:gd name="T19" fmla="*/ 339 h 744"/>
              <a:gd name="T20" fmla="*/ 626 w 1109"/>
              <a:gd name="T21" fmla="*/ 313 h 744"/>
              <a:gd name="T22" fmla="*/ 678 w 1109"/>
              <a:gd name="T23" fmla="*/ 274 h 744"/>
              <a:gd name="T24" fmla="*/ 808 w 1109"/>
              <a:gd name="T25" fmla="*/ 248 h 744"/>
              <a:gd name="T26" fmla="*/ 835 w 1109"/>
              <a:gd name="T27" fmla="*/ 248 h 744"/>
              <a:gd name="T28" fmla="*/ 874 w 1109"/>
              <a:gd name="T29" fmla="*/ 235 h 744"/>
              <a:gd name="T30" fmla="*/ 913 w 1109"/>
              <a:gd name="T31" fmla="*/ 235 h 744"/>
              <a:gd name="T32" fmla="*/ 978 w 1109"/>
              <a:gd name="T33" fmla="*/ 391 h 744"/>
              <a:gd name="T34" fmla="*/ 1030 w 1109"/>
              <a:gd name="T35" fmla="*/ 443 h 744"/>
              <a:gd name="T36" fmla="*/ 1082 w 1109"/>
              <a:gd name="T37" fmla="*/ 574 h 744"/>
              <a:gd name="T38" fmla="*/ 1108 w 1109"/>
              <a:gd name="T39" fmla="*/ 626 h 744"/>
              <a:gd name="T40" fmla="*/ 1108 w 1109"/>
              <a:gd name="T41" fmla="*/ 678 h 744"/>
              <a:gd name="T42" fmla="*/ 1095 w 1109"/>
              <a:gd name="T43" fmla="*/ 717 h 744"/>
              <a:gd name="T44" fmla="*/ 1043 w 1109"/>
              <a:gd name="T45" fmla="*/ 743 h 744"/>
              <a:gd name="T46" fmla="*/ 1004 w 1109"/>
              <a:gd name="T47" fmla="*/ 743 h 744"/>
              <a:gd name="T48" fmla="*/ 874 w 1109"/>
              <a:gd name="T49" fmla="*/ 743 h 744"/>
              <a:gd name="T50" fmla="*/ 691 w 1109"/>
              <a:gd name="T51" fmla="*/ 743 h 744"/>
              <a:gd name="T52" fmla="*/ 639 w 1109"/>
              <a:gd name="T53" fmla="*/ 743 h 744"/>
              <a:gd name="T54" fmla="*/ 587 w 1109"/>
              <a:gd name="T55" fmla="*/ 717 h 744"/>
              <a:gd name="T56" fmla="*/ 430 w 1109"/>
              <a:gd name="T57" fmla="*/ 691 h 744"/>
              <a:gd name="T58" fmla="*/ 300 w 1109"/>
              <a:gd name="T59" fmla="*/ 678 h 744"/>
              <a:gd name="T60" fmla="*/ 248 w 1109"/>
              <a:gd name="T61" fmla="*/ 665 h 744"/>
              <a:gd name="T62" fmla="*/ 78 w 1109"/>
              <a:gd name="T63" fmla="*/ 613 h 744"/>
              <a:gd name="T64" fmla="*/ 26 w 1109"/>
              <a:gd name="T65" fmla="*/ 561 h 744"/>
              <a:gd name="T66" fmla="*/ 0 w 1109"/>
              <a:gd name="T67" fmla="*/ 495 h 744"/>
              <a:gd name="T68" fmla="*/ 0 w 1109"/>
              <a:gd name="T69" fmla="*/ 456 h 744"/>
              <a:gd name="T70" fmla="*/ 0 w 1109"/>
              <a:gd name="T71" fmla="*/ 417 h 744"/>
              <a:gd name="T72" fmla="*/ 0 w 1109"/>
              <a:gd name="T73" fmla="*/ 378 h 744"/>
              <a:gd name="T74" fmla="*/ 0 w 1109"/>
              <a:gd name="T75" fmla="*/ 339 h 744"/>
              <a:gd name="T76" fmla="*/ 0 w 1109"/>
              <a:gd name="T77" fmla="*/ 300 h 744"/>
              <a:gd name="T78" fmla="*/ 0 w 1109"/>
              <a:gd name="T79" fmla="*/ 261 h 744"/>
              <a:gd name="T80" fmla="*/ 13 w 1109"/>
              <a:gd name="T81" fmla="*/ 222 h 744"/>
              <a:gd name="T82" fmla="*/ 22 w 1109"/>
              <a:gd name="T83" fmla="*/ 137 h 744"/>
              <a:gd name="T84" fmla="*/ 22 w 1109"/>
              <a:gd name="T85" fmla="*/ 137 h 74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109"/>
              <a:gd name="T130" fmla="*/ 0 h 744"/>
              <a:gd name="T131" fmla="*/ 0 w 1109"/>
              <a:gd name="T132" fmla="*/ 0 h 74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109" h="744">
                <a:moveTo>
                  <a:pt x="22" y="137"/>
                </a:moveTo>
                <a:lnTo>
                  <a:pt x="78" y="78"/>
                </a:lnTo>
                <a:lnTo>
                  <a:pt x="209" y="26"/>
                </a:lnTo>
                <a:lnTo>
                  <a:pt x="248" y="0"/>
                </a:lnTo>
                <a:lnTo>
                  <a:pt x="287" y="0"/>
                </a:lnTo>
                <a:lnTo>
                  <a:pt x="339" y="0"/>
                </a:lnTo>
                <a:lnTo>
                  <a:pt x="417" y="156"/>
                </a:lnTo>
                <a:lnTo>
                  <a:pt x="469" y="287"/>
                </a:lnTo>
                <a:lnTo>
                  <a:pt x="522" y="326"/>
                </a:lnTo>
                <a:lnTo>
                  <a:pt x="587" y="339"/>
                </a:lnTo>
                <a:lnTo>
                  <a:pt x="626" y="313"/>
                </a:lnTo>
                <a:lnTo>
                  <a:pt x="678" y="274"/>
                </a:lnTo>
                <a:lnTo>
                  <a:pt x="808" y="248"/>
                </a:lnTo>
                <a:lnTo>
                  <a:pt x="835" y="248"/>
                </a:lnTo>
                <a:lnTo>
                  <a:pt x="874" y="235"/>
                </a:lnTo>
                <a:lnTo>
                  <a:pt x="913" y="235"/>
                </a:lnTo>
                <a:lnTo>
                  <a:pt x="978" y="391"/>
                </a:lnTo>
                <a:lnTo>
                  <a:pt x="1030" y="443"/>
                </a:lnTo>
                <a:lnTo>
                  <a:pt x="1082" y="574"/>
                </a:lnTo>
                <a:lnTo>
                  <a:pt x="1108" y="626"/>
                </a:lnTo>
                <a:lnTo>
                  <a:pt x="1108" y="678"/>
                </a:lnTo>
                <a:lnTo>
                  <a:pt x="1095" y="717"/>
                </a:lnTo>
                <a:lnTo>
                  <a:pt x="1043" y="743"/>
                </a:lnTo>
                <a:lnTo>
                  <a:pt x="1004" y="743"/>
                </a:lnTo>
                <a:lnTo>
                  <a:pt x="874" y="743"/>
                </a:lnTo>
                <a:lnTo>
                  <a:pt x="691" y="743"/>
                </a:lnTo>
                <a:lnTo>
                  <a:pt x="639" y="743"/>
                </a:lnTo>
                <a:lnTo>
                  <a:pt x="587" y="717"/>
                </a:lnTo>
                <a:lnTo>
                  <a:pt x="430" y="691"/>
                </a:lnTo>
                <a:lnTo>
                  <a:pt x="300" y="678"/>
                </a:lnTo>
                <a:lnTo>
                  <a:pt x="248" y="665"/>
                </a:lnTo>
                <a:lnTo>
                  <a:pt x="78" y="613"/>
                </a:lnTo>
                <a:lnTo>
                  <a:pt x="26" y="561"/>
                </a:lnTo>
                <a:lnTo>
                  <a:pt x="0" y="495"/>
                </a:lnTo>
                <a:lnTo>
                  <a:pt x="0" y="456"/>
                </a:lnTo>
                <a:lnTo>
                  <a:pt x="0" y="417"/>
                </a:lnTo>
                <a:lnTo>
                  <a:pt x="0" y="378"/>
                </a:lnTo>
                <a:lnTo>
                  <a:pt x="0" y="339"/>
                </a:lnTo>
                <a:lnTo>
                  <a:pt x="0" y="300"/>
                </a:lnTo>
                <a:lnTo>
                  <a:pt x="0" y="261"/>
                </a:lnTo>
                <a:lnTo>
                  <a:pt x="13" y="222"/>
                </a:lnTo>
                <a:lnTo>
                  <a:pt x="22" y="137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20509" name="Form 20508">
            <a:extLst>
              <a:ext uri="{FF2B5EF4-FFF2-40B4-BE49-F238E27FC236}">
                <a16:creationId xmlns:a16="http://schemas.microsoft.com/office/drawing/2014/main" id="{FA63D260-6BE1-48BF-A2F7-580C4986E7E2}"/>
              </a:ext>
            </a:extLst>
          </p:cNvPr>
          <p:cNvSpPr>
            <a:spLocks/>
          </p:cNvSpPr>
          <p:nvPr/>
        </p:nvSpPr>
        <p:spPr bwMode="auto">
          <a:xfrm>
            <a:off x="3413125" y="1897063"/>
            <a:ext cx="3438525" cy="2981325"/>
          </a:xfrm>
          <a:custGeom>
            <a:avLst/>
            <a:gdLst>
              <a:gd name="T0" fmla="*/ 10 w 2166"/>
              <a:gd name="T1" fmla="*/ 1877 h 1878"/>
              <a:gd name="T2" fmla="*/ 52 w 2166"/>
              <a:gd name="T3" fmla="*/ 1708 h 1878"/>
              <a:gd name="T4" fmla="*/ 182 w 2166"/>
              <a:gd name="T5" fmla="*/ 1552 h 1878"/>
              <a:gd name="T6" fmla="*/ 365 w 2166"/>
              <a:gd name="T7" fmla="*/ 1395 h 1878"/>
              <a:gd name="T8" fmla="*/ 574 w 2166"/>
              <a:gd name="T9" fmla="*/ 1265 h 1878"/>
              <a:gd name="T10" fmla="*/ 756 w 2166"/>
              <a:gd name="T11" fmla="*/ 1134 h 1878"/>
              <a:gd name="T12" fmla="*/ 965 w 2166"/>
              <a:gd name="T13" fmla="*/ 1004 h 1878"/>
              <a:gd name="T14" fmla="*/ 1226 w 2166"/>
              <a:gd name="T15" fmla="*/ 822 h 1878"/>
              <a:gd name="T16" fmla="*/ 1434 w 2166"/>
              <a:gd name="T17" fmla="*/ 639 h 1878"/>
              <a:gd name="T18" fmla="*/ 1565 w 2166"/>
              <a:gd name="T19" fmla="*/ 457 h 1878"/>
              <a:gd name="T20" fmla="*/ 1695 w 2166"/>
              <a:gd name="T21" fmla="*/ 300 h 1878"/>
              <a:gd name="T22" fmla="*/ 1825 w 2166"/>
              <a:gd name="T23" fmla="*/ 170 h 1878"/>
              <a:gd name="T24" fmla="*/ 1878 w 2166"/>
              <a:gd name="T25" fmla="*/ 118 h 1878"/>
              <a:gd name="T26" fmla="*/ 1930 w 2166"/>
              <a:gd name="T27" fmla="*/ 65 h 1878"/>
              <a:gd name="T28" fmla="*/ 1969 w 2166"/>
              <a:gd name="T29" fmla="*/ 13 h 1878"/>
              <a:gd name="T30" fmla="*/ 2021 w 2166"/>
              <a:gd name="T31" fmla="*/ 0 h 1878"/>
              <a:gd name="T32" fmla="*/ 2060 w 2166"/>
              <a:gd name="T33" fmla="*/ 26 h 1878"/>
              <a:gd name="T34" fmla="*/ 2086 w 2166"/>
              <a:gd name="T35" fmla="*/ 65 h 1878"/>
              <a:gd name="T36" fmla="*/ 2125 w 2166"/>
              <a:gd name="T37" fmla="*/ 196 h 1878"/>
              <a:gd name="T38" fmla="*/ 2152 w 2166"/>
              <a:gd name="T39" fmla="*/ 326 h 1878"/>
              <a:gd name="T40" fmla="*/ 2165 w 2166"/>
              <a:gd name="T41" fmla="*/ 457 h 1878"/>
              <a:gd name="T42" fmla="*/ 2165 w 2166"/>
              <a:gd name="T43" fmla="*/ 587 h 1878"/>
              <a:gd name="T44" fmla="*/ 2165 w 2166"/>
              <a:gd name="T45" fmla="*/ 639 h 1878"/>
              <a:gd name="T46" fmla="*/ 2138 w 2166"/>
              <a:gd name="T47" fmla="*/ 769 h 1878"/>
              <a:gd name="T48" fmla="*/ 1199 w 2166"/>
              <a:gd name="T49" fmla="*/ 822 h 1878"/>
              <a:gd name="T50" fmla="*/ 313 w 2166"/>
              <a:gd name="T51" fmla="*/ 822 h 1878"/>
              <a:gd name="T52" fmla="*/ 130 w 2166"/>
              <a:gd name="T53" fmla="*/ 835 h 1878"/>
              <a:gd name="T54" fmla="*/ 91 w 2166"/>
              <a:gd name="T55" fmla="*/ 835 h 1878"/>
              <a:gd name="T56" fmla="*/ 52 w 2166"/>
              <a:gd name="T57" fmla="*/ 887 h 1878"/>
              <a:gd name="T58" fmla="*/ 13 w 2166"/>
              <a:gd name="T59" fmla="*/ 1017 h 1878"/>
              <a:gd name="T60" fmla="*/ 0 w 2166"/>
              <a:gd name="T61" fmla="*/ 1069 h 1878"/>
              <a:gd name="T62" fmla="*/ 0 w 2166"/>
              <a:gd name="T63" fmla="*/ 1200 h 1878"/>
              <a:gd name="T64" fmla="*/ 13 w 2166"/>
              <a:gd name="T65" fmla="*/ 1356 h 1878"/>
              <a:gd name="T66" fmla="*/ 52 w 2166"/>
              <a:gd name="T67" fmla="*/ 1513 h 1878"/>
              <a:gd name="T68" fmla="*/ 91 w 2166"/>
              <a:gd name="T69" fmla="*/ 1552 h 1878"/>
              <a:gd name="T70" fmla="*/ 247 w 2166"/>
              <a:gd name="T71" fmla="*/ 1604 h 1878"/>
              <a:gd name="T72" fmla="*/ 378 w 2166"/>
              <a:gd name="T73" fmla="*/ 1747 h 1878"/>
              <a:gd name="T74" fmla="*/ 443 w 2166"/>
              <a:gd name="T75" fmla="*/ 1799 h 1878"/>
              <a:gd name="T76" fmla="*/ 300 w 2166"/>
              <a:gd name="T77" fmla="*/ 1773 h 1878"/>
              <a:gd name="T78" fmla="*/ 143 w 2166"/>
              <a:gd name="T79" fmla="*/ 1760 h 1878"/>
              <a:gd name="T80" fmla="*/ 91 w 2166"/>
              <a:gd name="T81" fmla="*/ 1760 h 1878"/>
              <a:gd name="T82" fmla="*/ 52 w 2166"/>
              <a:gd name="T83" fmla="*/ 1760 h 1878"/>
              <a:gd name="T84" fmla="*/ 13 w 2166"/>
              <a:gd name="T85" fmla="*/ 1799 h 1878"/>
              <a:gd name="T86" fmla="*/ 10 w 2166"/>
              <a:gd name="T87" fmla="*/ 1877 h 1878"/>
              <a:gd name="T88" fmla="*/ 10 w 2166"/>
              <a:gd name="T89" fmla="*/ 1877 h 187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166"/>
              <a:gd name="T136" fmla="*/ 0 h 1878"/>
              <a:gd name="T137" fmla="*/ 0 w 2166"/>
              <a:gd name="T138" fmla="*/ 0 h 187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166" h="1878">
                <a:moveTo>
                  <a:pt x="10" y="1877"/>
                </a:moveTo>
                <a:lnTo>
                  <a:pt x="52" y="1708"/>
                </a:lnTo>
                <a:lnTo>
                  <a:pt x="182" y="1552"/>
                </a:lnTo>
                <a:lnTo>
                  <a:pt x="365" y="1395"/>
                </a:lnTo>
                <a:lnTo>
                  <a:pt x="574" y="1265"/>
                </a:lnTo>
                <a:lnTo>
                  <a:pt x="756" y="1134"/>
                </a:lnTo>
                <a:lnTo>
                  <a:pt x="965" y="1004"/>
                </a:lnTo>
                <a:lnTo>
                  <a:pt x="1226" y="822"/>
                </a:lnTo>
                <a:lnTo>
                  <a:pt x="1434" y="639"/>
                </a:lnTo>
                <a:lnTo>
                  <a:pt x="1565" y="457"/>
                </a:lnTo>
                <a:lnTo>
                  <a:pt x="1695" y="300"/>
                </a:lnTo>
                <a:lnTo>
                  <a:pt x="1825" y="170"/>
                </a:lnTo>
                <a:lnTo>
                  <a:pt x="1878" y="118"/>
                </a:lnTo>
                <a:lnTo>
                  <a:pt x="1930" y="65"/>
                </a:lnTo>
                <a:lnTo>
                  <a:pt x="1969" y="13"/>
                </a:lnTo>
                <a:lnTo>
                  <a:pt x="2021" y="0"/>
                </a:lnTo>
                <a:lnTo>
                  <a:pt x="2060" y="26"/>
                </a:lnTo>
                <a:lnTo>
                  <a:pt x="2086" y="65"/>
                </a:lnTo>
                <a:lnTo>
                  <a:pt x="2125" y="196"/>
                </a:lnTo>
                <a:lnTo>
                  <a:pt x="2152" y="326"/>
                </a:lnTo>
                <a:lnTo>
                  <a:pt x="2165" y="457"/>
                </a:lnTo>
                <a:lnTo>
                  <a:pt x="2165" y="587"/>
                </a:lnTo>
                <a:lnTo>
                  <a:pt x="2165" y="639"/>
                </a:lnTo>
                <a:lnTo>
                  <a:pt x="2138" y="769"/>
                </a:lnTo>
                <a:lnTo>
                  <a:pt x="1199" y="822"/>
                </a:lnTo>
                <a:lnTo>
                  <a:pt x="313" y="822"/>
                </a:lnTo>
                <a:lnTo>
                  <a:pt x="130" y="835"/>
                </a:lnTo>
                <a:lnTo>
                  <a:pt x="91" y="835"/>
                </a:lnTo>
                <a:lnTo>
                  <a:pt x="52" y="887"/>
                </a:lnTo>
                <a:lnTo>
                  <a:pt x="13" y="1017"/>
                </a:lnTo>
                <a:lnTo>
                  <a:pt x="0" y="1069"/>
                </a:lnTo>
                <a:lnTo>
                  <a:pt x="0" y="1200"/>
                </a:lnTo>
                <a:lnTo>
                  <a:pt x="13" y="1356"/>
                </a:lnTo>
                <a:lnTo>
                  <a:pt x="52" y="1513"/>
                </a:lnTo>
                <a:lnTo>
                  <a:pt x="91" y="1552"/>
                </a:lnTo>
                <a:lnTo>
                  <a:pt x="247" y="1604"/>
                </a:lnTo>
                <a:lnTo>
                  <a:pt x="378" y="1747"/>
                </a:lnTo>
                <a:lnTo>
                  <a:pt x="443" y="1799"/>
                </a:lnTo>
                <a:lnTo>
                  <a:pt x="300" y="1773"/>
                </a:lnTo>
                <a:lnTo>
                  <a:pt x="143" y="1760"/>
                </a:lnTo>
                <a:lnTo>
                  <a:pt x="91" y="1760"/>
                </a:lnTo>
                <a:lnTo>
                  <a:pt x="52" y="1760"/>
                </a:lnTo>
                <a:lnTo>
                  <a:pt x="13" y="1799"/>
                </a:lnTo>
                <a:lnTo>
                  <a:pt x="10" y="1877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17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 animBg="1"/>
      <p:bldP spid="20495" grpId="0" animBg="1"/>
      <p:bldP spid="20496" grpId="0" animBg="1"/>
      <p:bldP spid="20503" grpId="0" animBg="1"/>
      <p:bldP spid="20504" grpId="0" animBg="1"/>
      <p:bldP spid="20505" grpId="0" animBg="1"/>
      <p:bldP spid="20506" grpId="0" animBg="1"/>
      <p:bldP spid="20507" grpId="0" animBg="1"/>
      <p:bldP spid="20508" grpId="0" animBg="1"/>
      <p:bldP spid="2050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rm 21504">
            <a:extLst>
              <a:ext uri="{FF2B5EF4-FFF2-40B4-BE49-F238E27FC236}">
                <a16:creationId xmlns:a16="http://schemas.microsoft.com/office/drawing/2014/main" id="{36A8A012-789E-4D9E-9D93-1F385998AB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Möglichkeiten der Lagerung</a:t>
            </a:r>
          </a:p>
        </p:txBody>
      </p:sp>
      <p:sp>
        <p:nvSpPr>
          <p:cNvPr id="21506" name="Form 21505">
            <a:extLst>
              <a:ext uri="{FF2B5EF4-FFF2-40B4-BE49-F238E27FC236}">
                <a16:creationId xmlns:a16="http://schemas.microsoft.com/office/drawing/2014/main" id="{910B1124-C981-4A76-83FD-3B9E76D3E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14400">
              <a:buClr>
                <a:schemeClr val="hlink"/>
              </a:buClr>
              <a:buSzPct val="75000"/>
              <a:buFont typeface="Monotype Sorts" charset="2"/>
              <a:buChar char="u"/>
            </a:pP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Freilager</a:t>
            </a:r>
          </a:p>
          <a:p>
            <a:pPr lvl="1" defTabSz="914400">
              <a:buClr>
                <a:schemeClr val="tx1"/>
              </a:buClr>
            </a:pP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sehr preiswert, flexibel, große Mengen (+)</a:t>
            </a:r>
          </a:p>
          <a:p>
            <a:pPr lvl="1" defTabSz="914400">
              <a:buClr>
                <a:schemeClr val="tx1"/>
              </a:buClr>
            </a:pP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kein Schutz vor Umwelteinflüssen, nur für wenig Schüttgrößen geeignet (-)</a:t>
            </a:r>
          </a:p>
          <a:p>
            <a:pPr defTabSz="914400">
              <a:buClr>
                <a:schemeClr val="hlink"/>
              </a:buClr>
              <a:buSzPct val="75000"/>
              <a:buFont typeface="Monotype Sorts" charset="2"/>
              <a:buChar char="u"/>
            </a:pP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Gebäudelager</a:t>
            </a:r>
          </a:p>
          <a:p>
            <a:pPr lvl="1" defTabSz="914400">
              <a:buClr>
                <a:schemeClr val="tx1"/>
              </a:buClr>
            </a:pP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große Mengen, Schutz vor Umwelteinflüssen (+)</a:t>
            </a:r>
          </a:p>
          <a:p>
            <a:pPr lvl="1" defTabSz="914400">
              <a:buClr>
                <a:schemeClr val="tx1"/>
              </a:buClr>
            </a:pP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teurer, komplex (automatische Auslagerung) (-)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autoUpdateAnimBg="0"/>
      <p:bldP spid="21506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rm 22528">
            <a:extLst>
              <a:ext uri="{FF2B5EF4-FFF2-40B4-BE49-F238E27FC236}">
                <a16:creationId xmlns:a16="http://schemas.microsoft.com/office/drawing/2014/main" id="{003EC862-A088-43E1-B1D5-5B3DCE97C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b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endParaRPr lang="de-DE" altLang="de-DE">
              <a:solidFill>
                <a:schemeClr val="tx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530" name="Form 22529">
            <a:extLst>
              <a:ext uri="{FF2B5EF4-FFF2-40B4-BE49-F238E27FC236}">
                <a16:creationId xmlns:a16="http://schemas.microsoft.com/office/drawing/2014/main" id="{34839A32-5B12-46E6-81F6-4F0DAE5D87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7772400" cy="4114800"/>
          </a:xfrm>
          <a:noFill/>
        </p:spPr>
        <p:txBody>
          <a:bodyPr/>
          <a:lstStyle/>
          <a:p>
            <a:pPr defTabSz="914400">
              <a:buClr>
                <a:schemeClr val="hlink"/>
              </a:buClr>
              <a:buSzPct val="75000"/>
              <a:buFont typeface="Monotype Sorts" charset="2"/>
              <a:buChar char="u"/>
            </a:pP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Bunker, Silos</a:t>
            </a:r>
          </a:p>
          <a:p>
            <a:pPr lvl="1" defTabSz="914400">
              <a:buClr>
                <a:schemeClr val="tx1"/>
              </a:buClr>
            </a:pP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mittlere und kleinere Mengen (+)</a:t>
            </a:r>
          </a:p>
          <a:p>
            <a:pPr lvl="1" defTabSz="914400">
              <a:buClr>
                <a:schemeClr val="tx1"/>
              </a:buClr>
            </a:pP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Schutz vor Umwelteinflüssen (+)</a:t>
            </a:r>
          </a:p>
          <a:p>
            <a:pPr lvl="1" defTabSz="914400">
              <a:buClr>
                <a:schemeClr val="tx1"/>
              </a:buClr>
            </a:pP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geringer Stellplatzbedarf (+)</a:t>
            </a:r>
          </a:p>
          <a:p>
            <a:pPr lvl="1" defTabSz="914400">
              <a:buClr>
                <a:schemeClr val="tx1"/>
              </a:buClr>
            </a:pP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hygienisierbar (+)</a:t>
            </a:r>
          </a:p>
          <a:p>
            <a:pPr lvl="1" defTabSz="914400">
              <a:buClr>
                <a:schemeClr val="tx1"/>
              </a:buClr>
            </a:pP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automatische Auslagerung (+)</a:t>
            </a:r>
          </a:p>
          <a:p>
            <a:pPr lvl="1" defTabSz="914400">
              <a:buClr>
                <a:schemeClr val="tx1"/>
              </a:buClr>
            </a:pP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Kern - und Massenfluß nöglich (-)</a:t>
            </a:r>
          </a:p>
          <a:p>
            <a:pPr lvl="1" defTabSz="914400">
              <a:buClr>
                <a:schemeClr val="tx1"/>
              </a:buClr>
            </a:pP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Verschleiß (-)</a:t>
            </a:r>
          </a:p>
          <a:p>
            <a:pPr defTabSz="914400">
              <a:buClr>
                <a:schemeClr val="hlink"/>
              </a:buClr>
              <a:buSzPct val="75000"/>
              <a:buFont typeface="Monotype Sorts" charset="2"/>
              <a:buChar char="u"/>
            </a:pP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transportabler Lagerbehälter</a:t>
            </a:r>
          </a:p>
          <a:p>
            <a:pPr lvl="1" defTabSz="914400">
              <a:buClr>
                <a:schemeClr val="tx1"/>
              </a:buClr>
            </a:pP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sehr flexibel, zum transport verwendbar (+)</a:t>
            </a:r>
          </a:p>
          <a:p>
            <a:pPr lvl="1" defTabSz="914400">
              <a:buClr>
                <a:schemeClr val="tx1"/>
              </a:buClr>
            </a:pP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sehr klein (-)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5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rm 4096">
            <a:extLst>
              <a:ext uri="{FF2B5EF4-FFF2-40B4-BE49-F238E27FC236}">
                <a16:creationId xmlns:a16="http://schemas.microsoft.com/office/drawing/2014/main" id="{C7A10858-6958-4FC8-82E2-76DE9483B7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Allgemeine Vorgehensweise bei Bilanzierungen</a:t>
            </a:r>
          </a:p>
        </p:txBody>
      </p:sp>
      <p:sp>
        <p:nvSpPr>
          <p:cNvPr id="4098" name="Form 4097">
            <a:extLst>
              <a:ext uri="{FF2B5EF4-FFF2-40B4-BE49-F238E27FC236}">
                <a16:creationId xmlns:a16="http://schemas.microsoft.com/office/drawing/2014/main" id="{A29891A8-181B-4685-AF56-7077F8AB61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14400">
              <a:buClr>
                <a:schemeClr val="hlink"/>
              </a:buClr>
              <a:buSzPct val="75000"/>
              <a:buFont typeface="Monotype Sorts" charset="2"/>
              <a:buChar char="u"/>
            </a:pP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1. Fließbild zeichnen</a:t>
            </a:r>
          </a:p>
          <a:p>
            <a:pPr defTabSz="914400">
              <a:buClr>
                <a:schemeClr val="hlink"/>
              </a:buClr>
              <a:buSzPct val="75000"/>
              <a:buFont typeface="Monotype Sorts" charset="2"/>
              <a:buChar char="u"/>
            </a:pP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2. Bilanzgrenzen festlegen</a:t>
            </a:r>
          </a:p>
          <a:p>
            <a:pPr defTabSz="914400">
              <a:buClr>
                <a:schemeClr val="hlink"/>
              </a:buClr>
              <a:buSzPct val="75000"/>
              <a:buFont typeface="Monotype Sorts" charset="2"/>
              <a:buChar char="u"/>
            </a:pP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3. Wahl der Bezugsbasis</a:t>
            </a:r>
          </a:p>
          <a:p>
            <a:pPr defTabSz="914400">
              <a:buClr>
                <a:schemeClr val="hlink"/>
              </a:buClr>
              <a:buSzPct val="75000"/>
              <a:buFont typeface="Monotype Sorts" charset="2"/>
              <a:buChar char="u"/>
            </a:pP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4. Wahl der Basisdimension</a:t>
            </a:r>
          </a:p>
          <a:p>
            <a:pPr defTabSz="914400">
              <a:buClr>
                <a:schemeClr val="hlink"/>
              </a:buClr>
              <a:buSzPct val="75000"/>
              <a:buFont typeface="Monotype Sorts" charset="2"/>
              <a:buChar char="u"/>
            </a:pP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5.Aufstellung der Berechnungsgleichungen</a:t>
            </a:r>
          </a:p>
          <a:p>
            <a:pPr defTabSz="914400">
              <a:buClr>
                <a:schemeClr val="hlink"/>
              </a:buClr>
              <a:buSzPct val="75000"/>
              <a:buFont typeface="Monotype Sorts" charset="2"/>
              <a:buChar char="u"/>
            </a:pP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6.Lösen der Berechnungsgleichungen</a:t>
            </a:r>
          </a:p>
          <a:p>
            <a:pPr defTabSz="914400">
              <a:buClr>
                <a:schemeClr val="hlink"/>
              </a:buClr>
              <a:buSzPct val="75000"/>
              <a:buFont typeface="Monotype Sorts" charset="2"/>
              <a:buChar char="u"/>
            </a:pP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7. Darstellung des Ergebnisses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utoUpdateAnimBg="0"/>
      <p:bldP spid="4098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Rechteck 23552">
            <a:extLst>
              <a:ext uri="{FF2B5EF4-FFF2-40B4-BE49-F238E27FC236}">
                <a16:creationId xmlns:a16="http://schemas.microsoft.com/office/drawing/2014/main" id="{9364C6CB-219E-41C2-8A95-FA4C06C3119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Rechteck 24576">
            <a:extLst>
              <a:ext uri="{FF2B5EF4-FFF2-40B4-BE49-F238E27FC236}">
                <a16:creationId xmlns:a16="http://schemas.microsoft.com/office/drawing/2014/main" id="{9A79BD46-0DF6-47C6-9A92-26DF792BA42E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Würfel 24577">
            <a:extLst>
              <a:ext uri="{FF2B5EF4-FFF2-40B4-BE49-F238E27FC236}">
                <a16:creationId xmlns:a16="http://schemas.microsoft.com/office/drawing/2014/main" id="{561D31D7-1132-4514-9F19-8B08FDC48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2350" y="4425950"/>
            <a:ext cx="2197100" cy="1739900"/>
          </a:xfrm>
          <a:prstGeom prst="cube">
            <a:avLst>
              <a:gd name="adj" fmla="val 24995"/>
            </a:avLst>
          </a:prstGeom>
          <a:solidFill>
            <a:srgbClr val="B2B2B2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24579" name="Ellipse 24578">
            <a:extLst>
              <a:ext uri="{FF2B5EF4-FFF2-40B4-BE49-F238E27FC236}">
                <a16:creationId xmlns:a16="http://schemas.microsoft.com/office/drawing/2014/main" id="{21F252D2-8577-42DD-A955-44EB311E5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581400"/>
            <a:ext cx="685800" cy="609600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24580" name="Ellipse 24579">
            <a:extLst>
              <a:ext uri="{FF2B5EF4-FFF2-40B4-BE49-F238E27FC236}">
                <a16:creationId xmlns:a16="http://schemas.microsoft.com/office/drawing/2014/main" id="{A1D24A5D-D18A-4E54-86B8-E8E064E57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038600"/>
            <a:ext cx="685800" cy="609600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24581" name="Ellipse 24580">
            <a:extLst>
              <a:ext uri="{FF2B5EF4-FFF2-40B4-BE49-F238E27FC236}">
                <a16:creationId xmlns:a16="http://schemas.microsoft.com/office/drawing/2014/main" id="{DAA4CA9B-A735-4D07-A3C6-BABA7A9C1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6172200"/>
            <a:ext cx="685800" cy="609600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24582" name="Gerade Verbindung 24581">
            <a:extLst>
              <a:ext uri="{FF2B5EF4-FFF2-40B4-BE49-F238E27FC236}">
                <a16:creationId xmlns:a16="http://schemas.microsoft.com/office/drawing/2014/main" id="{DD5DC4FC-DB31-4B70-959B-01C5E3D090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581400"/>
            <a:ext cx="0" cy="2895600"/>
          </a:xfrm>
          <a:prstGeom prst="line">
            <a:avLst/>
          </a:prstGeom>
          <a:noFill/>
          <a:ln w="101600" algn="ctr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583" name="Rechteck 24582">
            <a:extLst>
              <a:ext uri="{FF2B5EF4-FFF2-40B4-BE49-F238E27FC236}">
                <a16:creationId xmlns:a16="http://schemas.microsoft.com/office/drawing/2014/main" id="{2C3C61B8-18F6-4A11-A294-6171B4E1A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49580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Strömung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79" grpId="0" animBg="1"/>
      <p:bldP spid="24580" grpId="0" animBg="1"/>
      <p:bldP spid="24581" grpId="0" animBg="1"/>
      <p:bldP spid="2458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Rechteck 25600">
            <a:extLst>
              <a:ext uri="{FF2B5EF4-FFF2-40B4-BE49-F238E27FC236}">
                <a16:creationId xmlns:a16="http://schemas.microsoft.com/office/drawing/2014/main" id="{6E9D78FC-E652-4F50-B500-471ABFACCF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rm 26624">
            <a:extLst>
              <a:ext uri="{FF2B5EF4-FFF2-40B4-BE49-F238E27FC236}">
                <a16:creationId xmlns:a16="http://schemas.microsoft.com/office/drawing/2014/main" id="{20C64AB3-8645-4B32-A14A-E20B56BD48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Bunkerauslegung</a:t>
            </a:r>
          </a:p>
        </p:txBody>
      </p:sp>
      <p:sp>
        <p:nvSpPr>
          <p:cNvPr id="26626" name="Rechteck 26625">
            <a:extLst>
              <a:ext uri="{FF2B5EF4-FFF2-40B4-BE49-F238E27FC236}">
                <a16:creationId xmlns:a16="http://schemas.microsoft.com/office/drawing/2014/main" id="{80CEA021-36CB-45EA-9779-BED0BCF09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828800"/>
            <a:ext cx="84582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a) Kernfluß: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positiv	:				negativ :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- kleiner Verschleiß			kein gleichmäßiger Schütt-(keine Bewegung an der		gutaustrag			Behälterwand)				Probleme: Schachtbildung					Konusöffnungswinkel 						darf nicht zu groß sein</a:t>
            </a:r>
          </a:p>
        </p:txBody>
      </p:sp>
      <p:grpSp>
        <p:nvGrpSpPr>
          <p:cNvPr id="30556" name="Group 7">
            <a:extLst>
              <a:ext uri="{FF2B5EF4-FFF2-40B4-BE49-F238E27FC236}">
                <a16:creationId xmlns:a16="http://schemas.microsoft.com/office/drawing/2014/main" id="{6F729753-2ED1-4786-92A9-A6A99E29A813}"/>
              </a:ext>
            </a:extLst>
          </p:cNvPr>
          <p:cNvGrpSpPr>
            <a:grpSpLocks/>
          </p:cNvGrpSpPr>
          <p:nvPr/>
        </p:nvGrpSpPr>
        <p:grpSpPr bwMode="auto">
          <a:xfrm>
            <a:off x="5172075" y="5029200"/>
            <a:ext cx="1687513" cy="1568450"/>
            <a:chOff x="3258" y="3168"/>
            <a:chExt cx="1063" cy="988"/>
          </a:xfrm>
        </p:grpSpPr>
        <p:sp>
          <p:nvSpPr>
            <p:cNvPr id="35851" name="Form 26626">
              <a:extLst>
                <a:ext uri="{FF2B5EF4-FFF2-40B4-BE49-F238E27FC236}">
                  <a16:creationId xmlns:a16="http://schemas.microsoft.com/office/drawing/2014/main" id="{4DD88831-5DB8-4915-A8BC-DBB158BD6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3264"/>
              <a:ext cx="385" cy="892"/>
            </a:xfrm>
            <a:custGeom>
              <a:avLst/>
              <a:gdLst>
                <a:gd name="T0" fmla="*/ 274 w 385"/>
                <a:gd name="T1" fmla="*/ 0 h 892"/>
                <a:gd name="T2" fmla="*/ 194 w 385"/>
                <a:gd name="T3" fmla="*/ 69 h 892"/>
                <a:gd name="T4" fmla="*/ 120 w 385"/>
                <a:gd name="T5" fmla="*/ 122 h 892"/>
                <a:gd name="T6" fmla="*/ 90 w 385"/>
                <a:gd name="T7" fmla="*/ 161 h 892"/>
                <a:gd name="T8" fmla="*/ 75 w 385"/>
                <a:gd name="T9" fmla="*/ 200 h 892"/>
                <a:gd name="T10" fmla="*/ 44 w 385"/>
                <a:gd name="T11" fmla="*/ 213 h 892"/>
                <a:gd name="T12" fmla="*/ 14 w 385"/>
                <a:gd name="T13" fmla="*/ 252 h 892"/>
                <a:gd name="T14" fmla="*/ 0 w 385"/>
                <a:gd name="T15" fmla="*/ 291 h 892"/>
                <a:gd name="T16" fmla="*/ 0 w 385"/>
                <a:gd name="T17" fmla="*/ 343 h 892"/>
                <a:gd name="T18" fmla="*/ 0 w 385"/>
                <a:gd name="T19" fmla="*/ 395 h 892"/>
                <a:gd name="T20" fmla="*/ 0 w 385"/>
                <a:gd name="T21" fmla="*/ 435 h 892"/>
                <a:gd name="T22" fmla="*/ 0 w 385"/>
                <a:gd name="T23" fmla="*/ 487 h 892"/>
                <a:gd name="T24" fmla="*/ 0 w 385"/>
                <a:gd name="T25" fmla="*/ 526 h 892"/>
                <a:gd name="T26" fmla="*/ 14 w 385"/>
                <a:gd name="T27" fmla="*/ 578 h 892"/>
                <a:gd name="T28" fmla="*/ 14 w 385"/>
                <a:gd name="T29" fmla="*/ 630 h 892"/>
                <a:gd name="T30" fmla="*/ 14 w 385"/>
                <a:gd name="T31" fmla="*/ 682 h 892"/>
                <a:gd name="T32" fmla="*/ 14 w 385"/>
                <a:gd name="T33" fmla="*/ 721 h 892"/>
                <a:gd name="T34" fmla="*/ 14 w 385"/>
                <a:gd name="T35" fmla="*/ 774 h 892"/>
                <a:gd name="T36" fmla="*/ 14 w 385"/>
                <a:gd name="T37" fmla="*/ 826 h 892"/>
                <a:gd name="T38" fmla="*/ 14 w 385"/>
                <a:gd name="T39" fmla="*/ 865 h 892"/>
                <a:gd name="T40" fmla="*/ 105 w 385"/>
                <a:gd name="T41" fmla="*/ 891 h 892"/>
                <a:gd name="T42" fmla="*/ 149 w 385"/>
                <a:gd name="T43" fmla="*/ 891 h 892"/>
                <a:gd name="T44" fmla="*/ 194 w 385"/>
                <a:gd name="T45" fmla="*/ 878 h 892"/>
                <a:gd name="T46" fmla="*/ 238 w 385"/>
                <a:gd name="T47" fmla="*/ 852 h 892"/>
                <a:gd name="T48" fmla="*/ 268 w 385"/>
                <a:gd name="T49" fmla="*/ 813 h 892"/>
                <a:gd name="T50" fmla="*/ 298 w 385"/>
                <a:gd name="T51" fmla="*/ 774 h 892"/>
                <a:gd name="T52" fmla="*/ 274 w 385"/>
                <a:gd name="T53" fmla="*/ 0 h 892"/>
                <a:gd name="T54" fmla="*/ 357 w 385"/>
                <a:gd name="T55" fmla="*/ 4 h 892"/>
                <a:gd name="T56" fmla="*/ 384 w 385"/>
                <a:gd name="T57" fmla="*/ 0 h 89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85"/>
                <a:gd name="T88" fmla="*/ 0 h 892"/>
                <a:gd name="T89" fmla="*/ 0 w 385"/>
                <a:gd name="T90" fmla="*/ 0 h 89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85" h="892">
                  <a:moveTo>
                    <a:pt x="274" y="0"/>
                  </a:moveTo>
                  <a:lnTo>
                    <a:pt x="194" y="69"/>
                  </a:lnTo>
                  <a:lnTo>
                    <a:pt x="120" y="122"/>
                  </a:lnTo>
                  <a:lnTo>
                    <a:pt x="90" y="161"/>
                  </a:lnTo>
                  <a:lnTo>
                    <a:pt x="75" y="200"/>
                  </a:lnTo>
                  <a:lnTo>
                    <a:pt x="44" y="213"/>
                  </a:lnTo>
                  <a:lnTo>
                    <a:pt x="14" y="252"/>
                  </a:lnTo>
                  <a:lnTo>
                    <a:pt x="0" y="291"/>
                  </a:lnTo>
                  <a:lnTo>
                    <a:pt x="0" y="343"/>
                  </a:lnTo>
                  <a:lnTo>
                    <a:pt x="0" y="395"/>
                  </a:lnTo>
                  <a:lnTo>
                    <a:pt x="0" y="435"/>
                  </a:lnTo>
                  <a:lnTo>
                    <a:pt x="0" y="487"/>
                  </a:lnTo>
                  <a:lnTo>
                    <a:pt x="0" y="526"/>
                  </a:lnTo>
                  <a:lnTo>
                    <a:pt x="14" y="578"/>
                  </a:lnTo>
                  <a:lnTo>
                    <a:pt x="14" y="630"/>
                  </a:lnTo>
                  <a:lnTo>
                    <a:pt x="14" y="682"/>
                  </a:lnTo>
                  <a:lnTo>
                    <a:pt x="14" y="721"/>
                  </a:lnTo>
                  <a:lnTo>
                    <a:pt x="14" y="774"/>
                  </a:lnTo>
                  <a:lnTo>
                    <a:pt x="14" y="826"/>
                  </a:lnTo>
                  <a:lnTo>
                    <a:pt x="14" y="865"/>
                  </a:lnTo>
                  <a:lnTo>
                    <a:pt x="105" y="891"/>
                  </a:lnTo>
                  <a:lnTo>
                    <a:pt x="149" y="891"/>
                  </a:lnTo>
                  <a:lnTo>
                    <a:pt x="194" y="878"/>
                  </a:lnTo>
                  <a:lnTo>
                    <a:pt x="238" y="852"/>
                  </a:lnTo>
                  <a:lnTo>
                    <a:pt x="268" y="813"/>
                  </a:lnTo>
                  <a:lnTo>
                    <a:pt x="298" y="774"/>
                  </a:lnTo>
                  <a:lnTo>
                    <a:pt x="274" y="0"/>
                  </a:lnTo>
                  <a:lnTo>
                    <a:pt x="357" y="4"/>
                  </a:lnTo>
                  <a:lnTo>
                    <a:pt x="384" y="0"/>
                  </a:lnTo>
                </a:path>
              </a:pathLst>
            </a:custGeom>
            <a:pattFill prst="wdUpDiag">
              <a:fgClr>
                <a:schemeClr val="tx1"/>
              </a:fgClr>
              <a:bgClr>
                <a:srgbClr val="996633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35852" name="Form 26627">
              <a:extLst>
                <a:ext uri="{FF2B5EF4-FFF2-40B4-BE49-F238E27FC236}">
                  <a16:creationId xmlns:a16="http://schemas.microsoft.com/office/drawing/2014/main" id="{FFA6BF4A-1678-40DB-AC99-D8757BE38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" y="3216"/>
              <a:ext cx="314" cy="888"/>
            </a:xfrm>
            <a:custGeom>
              <a:avLst/>
              <a:gdLst>
                <a:gd name="T0" fmla="*/ 6 w 314"/>
                <a:gd name="T1" fmla="*/ 0 h 888"/>
                <a:gd name="T2" fmla="*/ 26 w 314"/>
                <a:gd name="T3" fmla="*/ 52 h 888"/>
                <a:gd name="T4" fmla="*/ 52 w 314"/>
                <a:gd name="T5" fmla="*/ 91 h 888"/>
                <a:gd name="T6" fmla="*/ 105 w 314"/>
                <a:gd name="T7" fmla="*/ 130 h 888"/>
                <a:gd name="T8" fmla="*/ 144 w 314"/>
                <a:gd name="T9" fmla="*/ 157 h 888"/>
                <a:gd name="T10" fmla="*/ 183 w 314"/>
                <a:gd name="T11" fmla="*/ 183 h 888"/>
                <a:gd name="T12" fmla="*/ 209 w 314"/>
                <a:gd name="T13" fmla="*/ 222 h 888"/>
                <a:gd name="T14" fmla="*/ 248 w 314"/>
                <a:gd name="T15" fmla="*/ 261 h 888"/>
                <a:gd name="T16" fmla="*/ 274 w 314"/>
                <a:gd name="T17" fmla="*/ 300 h 888"/>
                <a:gd name="T18" fmla="*/ 287 w 314"/>
                <a:gd name="T19" fmla="*/ 339 h 888"/>
                <a:gd name="T20" fmla="*/ 300 w 314"/>
                <a:gd name="T21" fmla="*/ 378 h 888"/>
                <a:gd name="T22" fmla="*/ 313 w 314"/>
                <a:gd name="T23" fmla="*/ 430 h 888"/>
                <a:gd name="T24" fmla="*/ 313 w 314"/>
                <a:gd name="T25" fmla="*/ 469 h 888"/>
                <a:gd name="T26" fmla="*/ 313 w 314"/>
                <a:gd name="T27" fmla="*/ 496 h 888"/>
                <a:gd name="T28" fmla="*/ 313 w 314"/>
                <a:gd name="T29" fmla="*/ 535 h 888"/>
                <a:gd name="T30" fmla="*/ 313 w 314"/>
                <a:gd name="T31" fmla="*/ 574 h 888"/>
                <a:gd name="T32" fmla="*/ 313 w 314"/>
                <a:gd name="T33" fmla="*/ 613 h 888"/>
                <a:gd name="T34" fmla="*/ 313 w 314"/>
                <a:gd name="T35" fmla="*/ 665 h 888"/>
                <a:gd name="T36" fmla="*/ 313 w 314"/>
                <a:gd name="T37" fmla="*/ 704 h 888"/>
                <a:gd name="T38" fmla="*/ 313 w 314"/>
                <a:gd name="T39" fmla="*/ 743 h 888"/>
                <a:gd name="T40" fmla="*/ 313 w 314"/>
                <a:gd name="T41" fmla="*/ 795 h 888"/>
                <a:gd name="T42" fmla="*/ 300 w 314"/>
                <a:gd name="T43" fmla="*/ 822 h 888"/>
                <a:gd name="T44" fmla="*/ 300 w 314"/>
                <a:gd name="T45" fmla="*/ 887 h 888"/>
                <a:gd name="T46" fmla="*/ 261 w 314"/>
                <a:gd name="T47" fmla="*/ 861 h 888"/>
                <a:gd name="T48" fmla="*/ 222 w 314"/>
                <a:gd name="T49" fmla="*/ 835 h 888"/>
                <a:gd name="T50" fmla="*/ 78 w 314"/>
                <a:gd name="T51" fmla="*/ 835 h 888"/>
                <a:gd name="T52" fmla="*/ 39 w 314"/>
                <a:gd name="T53" fmla="*/ 835 h 888"/>
                <a:gd name="T54" fmla="*/ 0 w 314"/>
                <a:gd name="T55" fmla="*/ 822 h 888"/>
                <a:gd name="T56" fmla="*/ 6 w 314"/>
                <a:gd name="T57" fmla="*/ 0 h 8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4"/>
                <a:gd name="T88" fmla="*/ 0 h 888"/>
                <a:gd name="T89" fmla="*/ 0 w 314"/>
                <a:gd name="T90" fmla="*/ 0 h 88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4" h="888">
                  <a:moveTo>
                    <a:pt x="6" y="0"/>
                  </a:moveTo>
                  <a:lnTo>
                    <a:pt x="26" y="52"/>
                  </a:lnTo>
                  <a:lnTo>
                    <a:pt x="52" y="91"/>
                  </a:lnTo>
                  <a:lnTo>
                    <a:pt x="105" y="130"/>
                  </a:lnTo>
                  <a:lnTo>
                    <a:pt x="144" y="157"/>
                  </a:lnTo>
                  <a:lnTo>
                    <a:pt x="183" y="183"/>
                  </a:lnTo>
                  <a:lnTo>
                    <a:pt x="209" y="222"/>
                  </a:lnTo>
                  <a:lnTo>
                    <a:pt x="248" y="261"/>
                  </a:lnTo>
                  <a:lnTo>
                    <a:pt x="274" y="300"/>
                  </a:lnTo>
                  <a:lnTo>
                    <a:pt x="287" y="339"/>
                  </a:lnTo>
                  <a:lnTo>
                    <a:pt x="300" y="378"/>
                  </a:lnTo>
                  <a:lnTo>
                    <a:pt x="313" y="430"/>
                  </a:lnTo>
                  <a:lnTo>
                    <a:pt x="313" y="469"/>
                  </a:lnTo>
                  <a:lnTo>
                    <a:pt x="313" y="496"/>
                  </a:lnTo>
                  <a:lnTo>
                    <a:pt x="313" y="535"/>
                  </a:lnTo>
                  <a:lnTo>
                    <a:pt x="313" y="574"/>
                  </a:lnTo>
                  <a:lnTo>
                    <a:pt x="313" y="613"/>
                  </a:lnTo>
                  <a:lnTo>
                    <a:pt x="313" y="665"/>
                  </a:lnTo>
                  <a:lnTo>
                    <a:pt x="313" y="704"/>
                  </a:lnTo>
                  <a:lnTo>
                    <a:pt x="313" y="743"/>
                  </a:lnTo>
                  <a:lnTo>
                    <a:pt x="313" y="795"/>
                  </a:lnTo>
                  <a:lnTo>
                    <a:pt x="300" y="822"/>
                  </a:lnTo>
                  <a:lnTo>
                    <a:pt x="300" y="887"/>
                  </a:lnTo>
                  <a:lnTo>
                    <a:pt x="261" y="861"/>
                  </a:lnTo>
                  <a:lnTo>
                    <a:pt x="222" y="835"/>
                  </a:lnTo>
                  <a:lnTo>
                    <a:pt x="78" y="835"/>
                  </a:lnTo>
                  <a:lnTo>
                    <a:pt x="39" y="835"/>
                  </a:lnTo>
                  <a:lnTo>
                    <a:pt x="0" y="822"/>
                  </a:lnTo>
                  <a:lnTo>
                    <a:pt x="6" y="0"/>
                  </a:lnTo>
                </a:path>
              </a:pathLst>
            </a:custGeom>
            <a:pattFill prst="wdDnDiag">
              <a:fgClr>
                <a:schemeClr val="tx1"/>
              </a:fgClr>
              <a:bgClr>
                <a:srgbClr val="996633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35853" name="Gerade Verbindung 26628">
              <a:extLst>
                <a:ext uri="{FF2B5EF4-FFF2-40B4-BE49-F238E27FC236}">
                  <a16:creationId xmlns:a16="http://schemas.microsoft.com/office/drawing/2014/main" id="{ED5AD275-8EC9-45E0-B2EF-CDB71C25DA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3168"/>
              <a:ext cx="0" cy="864"/>
            </a:xfrm>
            <a:prstGeom prst="line">
              <a:avLst/>
            </a:prstGeom>
            <a:noFill/>
            <a:ln w="76200" algn="ctr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54" name="Gerade Verbindung 26629">
              <a:extLst>
                <a:ext uri="{FF2B5EF4-FFF2-40B4-BE49-F238E27FC236}">
                  <a16:creationId xmlns:a16="http://schemas.microsoft.com/office/drawing/2014/main" id="{9D9A42E9-F887-46E5-9B21-DD1B8E0758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168"/>
              <a:ext cx="0" cy="864"/>
            </a:xfrm>
            <a:prstGeom prst="line">
              <a:avLst/>
            </a:prstGeom>
            <a:noFill/>
            <a:ln w="76200" algn="ctr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447" name="Group 12">
            <a:extLst>
              <a:ext uri="{FF2B5EF4-FFF2-40B4-BE49-F238E27FC236}">
                <a16:creationId xmlns:a16="http://schemas.microsoft.com/office/drawing/2014/main" id="{7FB3DC31-319E-4092-9C88-07623D6BB754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4802188"/>
            <a:ext cx="1143000" cy="1522412"/>
            <a:chOff x="3360" y="3025"/>
            <a:chExt cx="720" cy="959"/>
          </a:xfrm>
        </p:grpSpPr>
        <p:sp>
          <p:nvSpPr>
            <p:cNvPr id="35847" name="Form 26631">
              <a:extLst>
                <a:ext uri="{FF2B5EF4-FFF2-40B4-BE49-F238E27FC236}">
                  <a16:creationId xmlns:a16="http://schemas.microsoft.com/office/drawing/2014/main" id="{A55AEE7E-69A3-4E75-B49D-DA0D79814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" y="3072"/>
              <a:ext cx="337" cy="432"/>
            </a:xfrm>
            <a:custGeom>
              <a:avLst/>
              <a:gdLst>
                <a:gd name="T0" fmla="*/ 0 w 21664"/>
                <a:gd name="T1" fmla="*/ 0 h 21600"/>
                <a:gd name="T2" fmla="*/ 337 w 21664"/>
                <a:gd name="T3" fmla="*/ 432 h 21600"/>
                <a:gd name="T4" fmla="*/ 1 w 21664"/>
                <a:gd name="T5" fmla="*/ 432 h 21600"/>
                <a:gd name="T6" fmla="*/ 0 60000 65536"/>
                <a:gd name="T7" fmla="*/ 0 60000 65536"/>
                <a:gd name="T8" fmla="*/ 0 60000 65536"/>
                <a:gd name="T9" fmla="*/ 0 w 21664"/>
                <a:gd name="T10" fmla="*/ 0 h 21600"/>
                <a:gd name="T11" fmla="*/ 0 w 21664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64" h="21600" fill="none" extrusionOk="0">
                  <a:moveTo>
                    <a:pt x="0" y="0"/>
                  </a:moveTo>
                  <a:cubicBezTo>
                    <a:pt x="21" y="0"/>
                    <a:pt x="42" y="-1"/>
                    <a:pt x="64" y="0"/>
                  </a:cubicBezTo>
                  <a:cubicBezTo>
                    <a:pt x="11993" y="0"/>
                    <a:pt x="21664" y="9670"/>
                    <a:pt x="21664" y="21600"/>
                  </a:cubicBezTo>
                </a:path>
                <a:path w="21664" h="21600" stroke="0" extrusionOk="0">
                  <a:moveTo>
                    <a:pt x="0" y="0"/>
                  </a:moveTo>
                  <a:cubicBezTo>
                    <a:pt x="21" y="0"/>
                    <a:pt x="42" y="-1"/>
                    <a:pt x="64" y="0"/>
                  </a:cubicBezTo>
                  <a:cubicBezTo>
                    <a:pt x="11993" y="0"/>
                    <a:pt x="21664" y="9670"/>
                    <a:pt x="21664" y="21600"/>
                  </a:cubicBezTo>
                  <a:lnTo>
                    <a:pt x="64" y="21600"/>
                  </a:lnTo>
                  <a:close/>
                </a:path>
              </a:pathLst>
            </a:custGeom>
            <a:noFill/>
            <a:ln w="12700" cap="rnd" algn="ctr">
              <a:solidFill>
                <a:schemeClr val="folHlink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35848" name="Form 26632">
              <a:extLst>
                <a:ext uri="{FF2B5EF4-FFF2-40B4-BE49-F238E27FC236}">
                  <a16:creationId xmlns:a16="http://schemas.microsoft.com/office/drawing/2014/main" id="{BCC4CDD6-348F-47A9-B8F6-0A489CCD7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3025"/>
              <a:ext cx="288" cy="480"/>
            </a:xfrm>
            <a:custGeom>
              <a:avLst/>
              <a:gdLst>
                <a:gd name="T0" fmla="*/ 0 w 21600"/>
                <a:gd name="T1" fmla="*/ 480 h 21600"/>
                <a:gd name="T2" fmla="*/ 287 w 21600"/>
                <a:gd name="T3" fmla="*/ 0 h 21600"/>
                <a:gd name="T4" fmla="*/ 288 w 21600"/>
                <a:gd name="T5" fmla="*/ 48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0 w 21600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99"/>
                    <a:pt x="9625" y="41"/>
                    <a:pt x="21525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99"/>
                    <a:pt x="9625" y="41"/>
                    <a:pt x="21525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 algn="ctr">
              <a:solidFill>
                <a:schemeClr val="folHlink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35849" name="Gerade Verbindung 26633">
              <a:extLst>
                <a:ext uri="{FF2B5EF4-FFF2-40B4-BE49-F238E27FC236}">
                  <a16:creationId xmlns:a16="http://schemas.microsoft.com/office/drawing/2014/main" id="{BE27506B-91F5-4F75-A0B2-C7D455E140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3600"/>
              <a:ext cx="0" cy="384"/>
            </a:xfrm>
            <a:prstGeom prst="line">
              <a:avLst/>
            </a:prstGeom>
            <a:noFill/>
            <a:ln w="12700" algn="ctr">
              <a:solidFill>
                <a:schemeClr val="folHlink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50" name="Gerade Verbindung 26634">
              <a:extLst>
                <a:ext uri="{FF2B5EF4-FFF2-40B4-BE49-F238E27FC236}">
                  <a16:creationId xmlns:a16="http://schemas.microsoft.com/office/drawing/2014/main" id="{24BEA638-263E-4950-96F8-8259B2D081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3600"/>
              <a:ext cx="0" cy="384"/>
            </a:xfrm>
            <a:prstGeom prst="line">
              <a:avLst/>
            </a:prstGeom>
            <a:noFill/>
            <a:ln w="12700" algn="ctr">
              <a:solidFill>
                <a:schemeClr val="folHlink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6637" name="Gerade Verbindung 26636">
            <a:extLst>
              <a:ext uri="{FF2B5EF4-FFF2-40B4-BE49-F238E27FC236}">
                <a16:creationId xmlns:a16="http://schemas.microsoft.com/office/drawing/2014/main" id="{3C241233-F4EC-4688-89BA-342B939255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9400" y="5867400"/>
            <a:ext cx="685800" cy="228600"/>
          </a:xfrm>
          <a:prstGeom prst="line">
            <a:avLst/>
          </a:prstGeom>
          <a:noFill/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8" name="Rechteck 26637">
            <a:extLst>
              <a:ext uri="{FF2B5EF4-FFF2-40B4-BE49-F238E27FC236}">
                <a16:creationId xmlns:a16="http://schemas.microsoft.com/office/drawing/2014/main" id="{827D5BCF-8BC8-47FF-954C-4D680B55F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5638800"/>
            <a:ext cx="182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sehr stabil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hteck 27648">
            <a:extLst>
              <a:ext uri="{FF2B5EF4-FFF2-40B4-BE49-F238E27FC236}">
                <a16:creationId xmlns:a16="http://schemas.microsoft.com/office/drawing/2014/main" id="{6C9318CB-BB15-4C66-B1FE-ACACDEFF2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066800"/>
            <a:ext cx="35814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erlaubter Bereich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1) Mindestdurchmesser</a:t>
            </a:r>
          </a:p>
        </p:txBody>
      </p:sp>
      <p:sp>
        <p:nvSpPr>
          <p:cNvPr id="27650" name="Rechteck 27649">
            <a:extLst>
              <a:ext uri="{FF2B5EF4-FFF2-40B4-BE49-F238E27FC236}">
                <a16:creationId xmlns:a16="http://schemas.microsoft.com/office/drawing/2014/main" id="{1DA35403-0AA7-41CE-BE1D-D170D6CB1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00200"/>
            <a:ext cx="4191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Schüttgutcharakterisierung nach </a:t>
            </a:r>
            <a:r>
              <a:rPr lang="de-DE" altLang="de-DE" u="sng">
                <a:latin typeface="Times New Roman" panose="02020603050405020304" pitchFamily="18" charset="0"/>
              </a:rPr>
              <a:t>Jenike</a:t>
            </a:r>
            <a:r>
              <a:rPr lang="de-DE" altLang="de-DE">
                <a:latin typeface="Times New Roman" panose="02020603050405020304" pitchFamily="18" charset="0"/>
              </a:rPr>
              <a:t>  ---&gt; 	erlaubter Bereich 		der Kornusoff-			nungswinkel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 autoUpdateAnimBg="0"/>
      <p:bldP spid="2765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hteck 28672">
            <a:extLst>
              <a:ext uri="{FF2B5EF4-FFF2-40B4-BE49-F238E27FC236}">
                <a16:creationId xmlns:a16="http://schemas.microsoft.com/office/drawing/2014/main" id="{D0BB3956-1E93-487F-A539-707335840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62000"/>
            <a:ext cx="76962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b) Massenfluß</a:t>
            </a:r>
            <a:endParaRPr lang="de-DE" altLang="de-DE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de-DE" altLang="de-DE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+ gleichmäßiger Feststoffaustrag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- Verschleiß (Bewegung an der Wand )</a:t>
            </a:r>
          </a:p>
          <a:p>
            <a:pPr>
              <a:spcBef>
                <a:spcPct val="50000"/>
              </a:spcBef>
            </a:pPr>
            <a:endParaRPr lang="de-DE" altLang="de-DE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de-DE" altLang="de-DE" b="1" u="sng">
                <a:latin typeface="Times New Roman" panose="02020603050405020304" pitchFamily="18" charset="0"/>
              </a:rPr>
              <a:t>Problem :</a:t>
            </a:r>
            <a:r>
              <a:rPr lang="de-DE" altLang="de-DE">
                <a:latin typeface="Times New Roman" panose="02020603050405020304" pitchFamily="18" charset="0"/>
              </a:rPr>
              <a:t>  Brückenausbildung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		-&gt; Jenike Test liefert winkel + Durchmesser </a:t>
            </a:r>
          </a:p>
        </p:txBody>
      </p:sp>
      <p:grpSp>
        <p:nvGrpSpPr>
          <p:cNvPr id="18283" name="Group 21">
            <a:extLst>
              <a:ext uri="{FF2B5EF4-FFF2-40B4-BE49-F238E27FC236}">
                <a16:creationId xmlns:a16="http://schemas.microsoft.com/office/drawing/2014/main" id="{545400F2-D696-4D73-A676-FBE657E19685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1371600"/>
            <a:ext cx="1905000" cy="2895600"/>
            <a:chOff x="3984" y="864"/>
            <a:chExt cx="1200" cy="1824"/>
          </a:xfrm>
        </p:grpSpPr>
        <p:sp>
          <p:nvSpPr>
            <p:cNvPr id="37891" name="Form 28673">
              <a:extLst>
                <a:ext uri="{FF2B5EF4-FFF2-40B4-BE49-F238E27FC236}">
                  <a16:creationId xmlns:a16="http://schemas.microsoft.com/office/drawing/2014/main" id="{E6E33493-5D82-4C2F-A2B1-F339F555D7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3984" y="864"/>
              <a:ext cx="1200" cy="1104"/>
            </a:xfrm>
            <a:custGeom>
              <a:avLst/>
              <a:gdLst>
                <a:gd name="T0" fmla="*/ 1050 w 21600"/>
                <a:gd name="T1" fmla="*/ 552 h 21600"/>
                <a:gd name="T2" fmla="*/ 600 w 21600"/>
                <a:gd name="T3" fmla="*/ 1104 h 21600"/>
                <a:gd name="T4" fmla="*/ 150 w 21600"/>
                <a:gd name="T5" fmla="*/ 552 h 21600"/>
                <a:gd name="T6" fmla="*/ 60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800 w 21600"/>
                <a:gd name="T13" fmla="*/ 1800 h 21600"/>
                <a:gd name="T14" fmla="*/ 19800 w 21600"/>
                <a:gd name="T15" fmla="*/ 198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rgbClr val="B2B2B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37892" name="Form 28674">
              <a:extLst>
                <a:ext uri="{FF2B5EF4-FFF2-40B4-BE49-F238E27FC236}">
                  <a16:creationId xmlns:a16="http://schemas.microsoft.com/office/drawing/2014/main" id="{2CF7FD0A-2294-4901-93FB-008C0BCFCA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4272" y="1968"/>
              <a:ext cx="624" cy="720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bg2"/>
                </a:gs>
                <a:gs pos="50000">
                  <a:srgbClr val="B2B2B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37893" name="Gerade Verbindung 28675">
              <a:extLst>
                <a:ext uri="{FF2B5EF4-FFF2-40B4-BE49-F238E27FC236}">
                  <a16:creationId xmlns:a16="http://schemas.microsoft.com/office/drawing/2014/main" id="{4FAAB5AE-0E5F-4435-BA62-F8C4B95EF4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152"/>
              <a:ext cx="1056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894" name="Gerade Verbindung 28676">
              <a:extLst>
                <a:ext uri="{FF2B5EF4-FFF2-40B4-BE49-F238E27FC236}">
                  <a16:creationId xmlns:a16="http://schemas.microsoft.com/office/drawing/2014/main" id="{44BB9738-6F93-4D6F-849C-5A38A22DC2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1488"/>
              <a:ext cx="864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895" name="Gerade Verbindung 28677">
              <a:extLst>
                <a:ext uri="{FF2B5EF4-FFF2-40B4-BE49-F238E27FC236}">
                  <a16:creationId xmlns:a16="http://schemas.microsoft.com/office/drawing/2014/main" id="{452B2DCD-D743-4E7E-931E-2E2F130FF0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1824"/>
              <a:ext cx="624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896" name="Gerade Verbindung 28678">
              <a:extLst>
                <a:ext uri="{FF2B5EF4-FFF2-40B4-BE49-F238E27FC236}">
                  <a16:creationId xmlns:a16="http://schemas.microsoft.com/office/drawing/2014/main" id="{8D4C760C-5E27-4F4E-81AA-0F90B99410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2112"/>
              <a:ext cx="432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897" name="Gerade Verbindung 28679">
              <a:extLst>
                <a:ext uri="{FF2B5EF4-FFF2-40B4-BE49-F238E27FC236}">
                  <a16:creationId xmlns:a16="http://schemas.microsoft.com/office/drawing/2014/main" id="{BD637B0B-63A0-4DA1-800B-8C8FBDD566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400"/>
              <a:ext cx="24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898" name="Gerade Verbindung 28680">
              <a:extLst>
                <a:ext uri="{FF2B5EF4-FFF2-40B4-BE49-F238E27FC236}">
                  <a16:creationId xmlns:a16="http://schemas.microsoft.com/office/drawing/2014/main" id="{20A607DB-613B-4461-86FF-8ABD200421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488"/>
              <a:ext cx="0" cy="24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899" name="Gerade Verbindung 28681">
              <a:extLst>
                <a:ext uri="{FF2B5EF4-FFF2-40B4-BE49-F238E27FC236}">
                  <a16:creationId xmlns:a16="http://schemas.microsoft.com/office/drawing/2014/main" id="{E52B5004-C6D0-4FE3-872C-091314F5A2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1488"/>
              <a:ext cx="0" cy="24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00" name="Gerade Verbindung 28682">
              <a:extLst>
                <a:ext uri="{FF2B5EF4-FFF2-40B4-BE49-F238E27FC236}">
                  <a16:creationId xmlns:a16="http://schemas.microsoft.com/office/drawing/2014/main" id="{9ABAA9C2-9470-41CC-AAA5-B998B8F921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" y="1488"/>
              <a:ext cx="0" cy="24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01" name="Gerade Verbindung 28683">
              <a:extLst>
                <a:ext uri="{FF2B5EF4-FFF2-40B4-BE49-F238E27FC236}">
                  <a16:creationId xmlns:a16="http://schemas.microsoft.com/office/drawing/2014/main" id="{2A29FC49-6C1D-4441-A1F5-5B448C2A6B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1824"/>
              <a:ext cx="0" cy="24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02" name="Gerade Verbindung 28684">
              <a:extLst>
                <a:ext uri="{FF2B5EF4-FFF2-40B4-BE49-F238E27FC236}">
                  <a16:creationId xmlns:a16="http://schemas.microsoft.com/office/drawing/2014/main" id="{1EC5C965-76F9-4F1C-9870-F5083CB847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1824"/>
              <a:ext cx="0" cy="24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03" name="Gerade Verbindung 28685">
              <a:extLst>
                <a:ext uri="{FF2B5EF4-FFF2-40B4-BE49-F238E27FC236}">
                  <a16:creationId xmlns:a16="http://schemas.microsoft.com/office/drawing/2014/main" id="{FD3F6CE8-04A3-4BEE-A306-318EA62C50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824"/>
              <a:ext cx="0" cy="24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04" name="Gerade Verbindung 28686">
              <a:extLst>
                <a:ext uri="{FF2B5EF4-FFF2-40B4-BE49-F238E27FC236}">
                  <a16:creationId xmlns:a16="http://schemas.microsoft.com/office/drawing/2014/main" id="{DBFB68D8-69EE-4F17-A502-3776FF7841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1488"/>
              <a:ext cx="0" cy="24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05" name="Gerade Verbindung 28687">
              <a:extLst>
                <a:ext uri="{FF2B5EF4-FFF2-40B4-BE49-F238E27FC236}">
                  <a16:creationId xmlns:a16="http://schemas.microsoft.com/office/drawing/2014/main" id="{2AE8DE58-5C5D-4D85-AFFF-34E2F67503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488"/>
              <a:ext cx="0" cy="24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06" name="Gerade Verbindung 28688">
              <a:extLst>
                <a:ext uri="{FF2B5EF4-FFF2-40B4-BE49-F238E27FC236}">
                  <a16:creationId xmlns:a16="http://schemas.microsoft.com/office/drawing/2014/main" id="{5D33943D-6CE0-413E-9670-E1B702DC8F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2112"/>
              <a:ext cx="0" cy="24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07" name="Gerade Verbindung 28689">
              <a:extLst>
                <a:ext uri="{FF2B5EF4-FFF2-40B4-BE49-F238E27FC236}">
                  <a16:creationId xmlns:a16="http://schemas.microsoft.com/office/drawing/2014/main" id="{853A704F-30C0-40DD-8E55-73427078C9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2112"/>
              <a:ext cx="0" cy="24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08" name="Gerade Verbindung 28690">
              <a:extLst>
                <a:ext uri="{FF2B5EF4-FFF2-40B4-BE49-F238E27FC236}">
                  <a16:creationId xmlns:a16="http://schemas.microsoft.com/office/drawing/2014/main" id="{9F9D49F9-B726-4C1C-8434-38CC08F194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8" y="2016"/>
              <a:ext cx="0" cy="672"/>
            </a:xfrm>
            <a:prstGeom prst="line">
              <a:avLst/>
            </a:prstGeom>
            <a:noFill/>
            <a:ln w="12700" algn="ctr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09" name="Form 28691">
              <a:extLst>
                <a:ext uri="{FF2B5EF4-FFF2-40B4-BE49-F238E27FC236}">
                  <a16:creationId xmlns:a16="http://schemas.microsoft.com/office/drawing/2014/main" id="{70C3DB02-4EC2-4F70-88F4-3A9681D58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208"/>
              <a:ext cx="193" cy="96"/>
            </a:xfrm>
            <a:custGeom>
              <a:avLst/>
              <a:gdLst>
                <a:gd name="T0" fmla="*/ 0 w 21712"/>
                <a:gd name="T1" fmla="*/ 0 h 21600"/>
                <a:gd name="T2" fmla="*/ 193 w 21712"/>
                <a:gd name="T3" fmla="*/ 96 h 21600"/>
                <a:gd name="T4" fmla="*/ 1 w 21712"/>
                <a:gd name="T5" fmla="*/ 96 h 21600"/>
                <a:gd name="T6" fmla="*/ 0 60000 65536"/>
                <a:gd name="T7" fmla="*/ 0 60000 65536"/>
                <a:gd name="T8" fmla="*/ 0 60000 65536"/>
                <a:gd name="T9" fmla="*/ 0 w 21712"/>
                <a:gd name="T10" fmla="*/ 0 h 21600"/>
                <a:gd name="T11" fmla="*/ 0 w 21712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12" h="21600" fill="none" extrusionOk="0">
                  <a:moveTo>
                    <a:pt x="0" y="0"/>
                  </a:moveTo>
                  <a:cubicBezTo>
                    <a:pt x="37" y="0"/>
                    <a:pt x="74" y="-1"/>
                    <a:pt x="112" y="0"/>
                  </a:cubicBezTo>
                  <a:cubicBezTo>
                    <a:pt x="12041" y="0"/>
                    <a:pt x="21712" y="9670"/>
                    <a:pt x="21712" y="21600"/>
                  </a:cubicBezTo>
                </a:path>
                <a:path w="21712" h="21600" stroke="0" extrusionOk="0">
                  <a:moveTo>
                    <a:pt x="0" y="0"/>
                  </a:moveTo>
                  <a:cubicBezTo>
                    <a:pt x="37" y="0"/>
                    <a:pt x="74" y="-1"/>
                    <a:pt x="112" y="0"/>
                  </a:cubicBezTo>
                  <a:cubicBezTo>
                    <a:pt x="12041" y="0"/>
                    <a:pt x="21712" y="9670"/>
                    <a:pt x="21712" y="21600"/>
                  </a:cubicBezTo>
                  <a:lnTo>
                    <a:pt x="112" y="21600"/>
                  </a:lnTo>
                  <a:close/>
                </a:path>
              </a:pathLst>
            </a:custGeom>
            <a:noFill/>
            <a:ln w="12700" cap="rnd" algn="ctr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8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Rechteck 29696">
            <a:extLst>
              <a:ext uri="{FF2B5EF4-FFF2-40B4-BE49-F238E27FC236}">
                <a16:creationId xmlns:a16="http://schemas.microsoft.com/office/drawing/2014/main" id="{969148B3-06DB-4559-8407-689960C50CC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65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31" name="Group 4">
            <a:extLst>
              <a:ext uri="{FF2B5EF4-FFF2-40B4-BE49-F238E27FC236}">
                <a16:creationId xmlns:a16="http://schemas.microsoft.com/office/drawing/2014/main" id="{A2FF8FDC-D2FD-44BE-8F20-299FC85B6A12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3435350"/>
            <a:ext cx="2133600" cy="2520950"/>
            <a:chOff x="672" y="2164"/>
            <a:chExt cx="1344" cy="1588"/>
          </a:xfrm>
        </p:grpSpPr>
        <p:sp>
          <p:nvSpPr>
            <p:cNvPr id="39945" name="Rechteck 30720">
              <a:extLst>
                <a:ext uri="{FF2B5EF4-FFF2-40B4-BE49-F238E27FC236}">
                  <a16:creationId xmlns:a16="http://schemas.microsoft.com/office/drawing/2014/main" id="{081BDBF3-99E8-4B70-91C3-6AE5DC8C7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" y="2344"/>
              <a:ext cx="1024" cy="1408"/>
            </a:xfrm>
            <a:prstGeom prst="rect">
              <a:avLst/>
            </a:prstGeom>
            <a:gradFill rotWithShape="0">
              <a:gsLst>
                <a:gs pos="0">
                  <a:srgbClr val="009900"/>
                </a:gs>
                <a:gs pos="50000">
                  <a:srgbClr val="CCFF66"/>
                </a:gs>
                <a:gs pos="100000">
                  <a:srgbClr val="009900"/>
                </a:gs>
              </a:gsLst>
              <a:lin ang="0" scaled="1"/>
            </a:gradFill>
            <a:ln w="1270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39946" name="Ellipse 30721">
              <a:extLst>
                <a:ext uri="{FF2B5EF4-FFF2-40B4-BE49-F238E27FC236}">
                  <a16:creationId xmlns:a16="http://schemas.microsoft.com/office/drawing/2014/main" id="{B09A86BE-E33C-493D-A55D-69E5A70AA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" y="2164"/>
              <a:ext cx="1048" cy="328"/>
            </a:xfrm>
            <a:prstGeom prst="ellipse">
              <a:avLst/>
            </a:prstGeom>
            <a:solidFill>
              <a:srgbClr val="B2B2B2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30723" name="Rechteck 30722">
              <a:extLst>
                <a:ext uri="{FF2B5EF4-FFF2-40B4-BE49-F238E27FC236}">
                  <a16:creationId xmlns:a16="http://schemas.microsoft.com/office/drawing/2014/main" id="{FDAE0961-09D4-408E-A2B6-850D34BE9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928"/>
              <a:ext cx="13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Götterspeise</a:t>
              </a:r>
            </a:p>
          </p:txBody>
        </p:sp>
      </p:grpSp>
      <p:sp>
        <p:nvSpPr>
          <p:cNvPr id="30725" name="Form 30724">
            <a:extLst>
              <a:ext uri="{FF2B5EF4-FFF2-40B4-BE49-F238E27FC236}">
                <a16:creationId xmlns:a16="http://schemas.microsoft.com/office/drawing/2014/main" id="{8CCA2F69-4F8C-4A16-B7C4-B6F32B51C40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6788150" y="2597150"/>
            <a:ext cx="368300" cy="2273300"/>
          </a:xfrm>
          <a:custGeom>
            <a:avLst/>
            <a:gdLst>
              <a:gd name="T0" fmla="*/ 322263 w 21600"/>
              <a:gd name="T1" fmla="*/ 1136650 h 21600"/>
              <a:gd name="T2" fmla="*/ 184150 w 21600"/>
              <a:gd name="T3" fmla="*/ 2273300 h 21600"/>
              <a:gd name="T4" fmla="*/ 46038 w 21600"/>
              <a:gd name="T5" fmla="*/ 1136650 h 21600"/>
              <a:gd name="T6" fmla="*/ 18415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00 w 21600"/>
              <a:gd name="T13" fmla="*/ 1800 h 21600"/>
              <a:gd name="T14" fmla="*/ 19800 w 21600"/>
              <a:gd name="T15" fmla="*/ 198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5E5E5E"/>
              </a:gs>
              <a:gs pos="50000">
                <a:schemeClr val="bg2"/>
              </a:gs>
              <a:gs pos="100000">
                <a:srgbClr val="5E5E5E"/>
              </a:gs>
            </a:gsLst>
            <a:lin ang="0" scaled="1"/>
          </a:gradFill>
          <a:ln w="12700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30726" name="Form 30725">
            <a:extLst>
              <a:ext uri="{FF2B5EF4-FFF2-40B4-BE49-F238E27FC236}">
                <a16:creationId xmlns:a16="http://schemas.microsoft.com/office/drawing/2014/main" id="{81942625-B96D-4A54-A024-70152282C7F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7778750" y="2673350"/>
            <a:ext cx="1130300" cy="2197100"/>
          </a:xfrm>
          <a:custGeom>
            <a:avLst/>
            <a:gdLst>
              <a:gd name="T0" fmla="*/ 989013 w 21600"/>
              <a:gd name="T1" fmla="*/ 1098550 h 21600"/>
              <a:gd name="T2" fmla="*/ 565150 w 21600"/>
              <a:gd name="T3" fmla="*/ 2197100 h 21600"/>
              <a:gd name="T4" fmla="*/ 141288 w 21600"/>
              <a:gd name="T5" fmla="*/ 1098550 h 21600"/>
              <a:gd name="T6" fmla="*/ 56515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00 w 21600"/>
              <a:gd name="T13" fmla="*/ 1800 h 21600"/>
              <a:gd name="T14" fmla="*/ 19800 w 21600"/>
              <a:gd name="T15" fmla="*/ 198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5E5E5E"/>
              </a:gs>
              <a:gs pos="50000">
                <a:schemeClr val="bg2"/>
              </a:gs>
              <a:gs pos="100000">
                <a:srgbClr val="5E5E5E"/>
              </a:gs>
            </a:gsLst>
            <a:lin ang="0" scaled="1"/>
          </a:gradFill>
          <a:ln w="12700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grpSp>
        <p:nvGrpSpPr>
          <p:cNvPr id="28583" name="Group 10">
            <a:extLst>
              <a:ext uri="{FF2B5EF4-FFF2-40B4-BE49-F238E27FC236}">
                <a16:creationId xmlns:a16="http://schemas.microsoft.com/office/drawing/2014/main" id="{70D0C335-D016-4CA0-B770-CEFF2124AB3C}"/>
              </a:ext>
            </a:extLst>
          </p:cNvPr>
          <p:cNvGrpSpPr>
            <a:grpSpLocks/>
          </p:cNvGrpSpPr>
          <p:nvPr/>
        </p:nvGrpSpPr>
        <p:grpSpPr bwMode="auto">
          <a:xfrm>
            <a:off x="4197350" y="2825750"/>
            <a:ext cx="1441450" cy="3263900"/>
            <a:chOff x="2644" y="1780"/>
            <a:chExt cx="908" cy="2056"/>
          </a:xfrm>
        </p:grpSpPr>
        <p:sp>
          <p:nvSpPr>
            <p:cNvPr id="39942" name="Würfel 30726">
              <a:extLst>
                <a:ext uri="{FF2B5EF4-FFF2-40B4-BE49-F238E27FC236}">
                  <a16:creationId xmlns:a16="http://schemas.microsoft.com/office/drawing/2014/main" id="{A38BAA84-9EB3-4992-9E49-8C66980FB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4" y="1780"/>
              <a:ext cx="904" cy="2056"/>
            </a:xfrm>
            <a:prstGeom prst="cube">
              <a:avLst>
                <a:gd name="adj" fmla="val 24995"/>
              </a:avLst>
            </a:prstGeom>
            <a:solidFill>
              <a:srgbClr val="0066FF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30728" name="Rechteck 30727">
              <a:extLst>
                <a:ext uri="{FF2B5EF4-FFF2-40B4-BE49-F238E27FC236}">
                  <a16:creationId xmlns:a16="http://schemas.microsoft.com/office/drawing/2014/main" id="{E27D282B-C3A2-43A5-AAC5-31B163ED5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3024"/>
              <a:ext cx="8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 b="1">
                  <a:solidFill>
                    <a:srgbClr val="FFFFFF"/>
                  </a:solidFill>
                  <a:effectLst>
                    <a:outerShdw blurRad="38100" dist="38100" dir="2700000" algn="tl">
                      <a:srgbClr val="868686"/>
                    </a:outerShdw>
                  </a:effectLst>
                  <a:latin typeface="Times New Roman" panose="02020603050405020304" pitchFamily="18" charset="0"/>
                </a:rPr>
                <a:t>Milch</a:t>
              </a:r>
            </a:p>
          </p:txBody>
        </p:sp>
        <p:sp>
          <p:nvSpPr>
            <p:cNvPr id="39944" name="Ellipse 30728">
              <a:extLst>
                <a:ext uri="{FF2B5EF4-FFF2-40B4-BE49-F238E27FC236}">
                  <a16:creationId xmlns:a16="http://schemas.microsoft.com/office/drawing/2014/main" id="{AA063BC4-5ED7-42AA-8086-362298463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" y="2308"/>
              <a:ext cx="328" cy="520"/>
            </a:xfrm>
            <a:prstGeom prst="ellipse">
              <a:avLst/>
            </a:prstGeom>
            <a:pattFill prst="lgConfetti">
              <a:fgClr>
                <a:srgbClr val="0066FF"/>
              </a:fgClr>
              <a:bgClr>
                <a:schemeClr val="accent2"/>
              </a:bgClr>
            </a:pattFill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sp>
        <p:nvSpPr>
          <p:cNvPr id="30731" name="Form 30730">
            <a:extLst>
              <a:ext uri="{FF2B5EF4-FFF2-40B4-BE49-F238E27FC236}">
                <a16:creationId xmlns:a16="http://schemas.microsoft.com/office/drawing/2014/main" id="{DD20F06A-D816-40AA-AD62-E68759AB07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Fluß in Abhängigkeit von Viskosität und Trichtergröße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3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8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  <p:bldP spid="30726" grpId="0" animBg="1"/>
      <p:bldP spid="3073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Rechteck 31744">
            <a:extLst>
              <a:ext uri="{FF2B5EF4-FFF2-40B4-BE49-F238E27FC236}">
                <a16:creationId xmlns:a16="http://schemas.microsoft.com/office/drawing/2014/main" id="{38409D17-F923-4059-BEA1-CA36BDA85B5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588"/>
            <a:ext cx="821848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rm 32768">
            <a:extLst>
              <a:ext uri="{FF2B5EF4-FFF2-40B4-BE49-F238E27FC236}">
                <a16:creationId xmlns:a16="http://schemas.microsoft.com/office/drawing/2014/main" id="{7CB5D804-166E-4C1C-B03A-014CFCA16D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7772400" cy="1143000"/>
          </a:xfrm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Lagern von Flüssigkeiten</a:t>
            </a:r>
          </a:p>
        </p:txBody>
      </p:sp>
      <p:sp>
        <p:nvSpPr>
          <p:cNvPr id="32770" name="Form 32769">
            <a:extLst>
              <a:ext uri="{FF2B5EF4-FFF2-40B4-BE49-F238E27FC236}">
                <a16:creationId xmlns:a16="http://schemas.microsoft.com/office/drawing/2014/main" id="{E71F626D-069D-4092-B503-C7B445E8B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4114800"/>
          </a:xfrm>
          <a:noFill/>
        </p:spPr>
        <p:txBody>
          <a:bodyPr/>
          <a:lstStyle/>
          <a:p>
            <a:pPr defTabSz="914400">
              <a:buClr>
                <a:schemeClr val="hlink"/>
              </a:buClr>
              <a:buSzPct val="75000"/>
              <a:buFont typeface="Monotype Sorts" charset="2"/>
              <a:buChar char="u"/>
            </a:pP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Größe nach DIN - Norm</a:t>
            </a:r>
          </a:p>
          <a:p>
            <a:pPr defTabSz="914400">
              <a:buClr>
                <a:schemeClr val="hlink"/>
              </a:buClr>
              <a:buSzPct val="75000"/>
              <a:buFont typeface="Monotype Sorts" charset="2"/>
              <a:buChar char="u"/>
            </a:pP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Volumina 10 m³ - 100 000 m³</a:t>
            </a:r>
          </a:p>
          <a:p>
            <a:pPr defTabSz="914400">
              <a:buClr>
                <a:schemeClr val="hlink"/>
              </a:buClr>
              <a:buSzPct val="75000"/>
              <a:buFont typeface="Monotype Sorts" charset="2"/>
              <a:buChar char="u"/>
            </a:pP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Form</a:t>
            </a:r>
          </a:p>
          <a:p>
            <a:pPr lvl="1" defTabSz="914400">
              <a:buClr>
                <a:schemeClr val="tx1"/>
              </a:buClr>
            </a:pP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Zylinder</a:t>
            </a:r>
          </a:p>
          <a:p>
            <a:pPr lvl="2" defTabSz="914400">
              <a:buClr>
                <a:schemeClr val="hlink"/>
              </a:buClr>
              <a:buSzPct val="65000"/>
              <a:buFont typeface="Monotype Sorts" charset="2"/>
              <a:buChar char="t"/>
            </a:pP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stehend</a:t>
            </a:r>
          </a:p>
          <a:p>
            <a:pPr lvl="2" defTabSz="914400">
              <a:buClr>
                <a:schemeClr val="hlink"/>
              </a:buClr>
              <a:buSzPct val="65000"/>
              <a:buFont typeface="Monotype Sorts" charset="2"/>
              <a:buChar char="t"/>
            </a:pP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liegend</a:t>
            </a:r>
          </a:p>
          <a:p>
            <a:pPr lvl="1" defTabSz="914400">
              <a:buClr>
                <a:schemeClr val="tx1"/>
              </a:buClr>
            </a:pP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Kugel</a:t>
            </a:r>
          </a:p>
          <a:p>
            <a:pPr lvl="2" defTabSz="914400">
              <a:buClr>
                <a:schemeClr val="hlink"/>
              </a:buClr>
              <a:buSzPct val="65000"/>
              <a:buFont typeface="Monotype Sorts" charset="2"/>
              <a:buChar char="t"/>
            </a:pP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Vorteile bei hohen Drücken</a:t>
            </a:r>
          </a:p>
          <a:p>
            <a:pPr defTabSz="914400">
              <a:buClr>
                <a:schemeClr val="hlink"/>
              </a:buClr>
              <a:buSzPct val="75000"/>
              <a:buFont typeface="Monotype Sorts" charset="2"/>
              <a:buChar char="u"/>
            </a:pP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Sicherheitsauflagen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 autoUpdateAnimBg="0"/>
      <p:bldP spid="32770" grpId="0" build="p" bldLvl="4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hteck 5120">
            <a:extLst>
              <a:ext uri="{FF2B5EF4-FFF2-40B4-BE49-F238E27FC236}">
                <a16:creationId xmlns:a16="http://schemas.microsoft.com/office/drawing/2014/main" id="{62C9ACF2-022C-4577-A42A-30395D4F1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14400"/>
            <a:ext cx="815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320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Aufgabe:</a:t>
            </a:r>
          </a:p>
        </p:txBody>
      </p:sp>
      <p:graphicFrame>
        <p:nvGraphicFramePr>
          <p:cNvPr id="5122" name="Object 2">
            <a:extLst>
              <a:ext uri="{FF2B5EF4-FFF2-40B4-BE49-F238E27FC236}">
                <a16:creationId xmlns:a16="http://schemas.microsoft.com/office/drawing/2014/main" id="{7C1D8031-7EB8-4A0A-8371-B65D5D1E3A47}"/>
              </a:ext>
            </a:extLst>
          </p:cNvPr>
          <p:cNvGraphicFramePr>
            <a:graphicFrameLocks/>
          </p:cNvGraphicFramePr>
          <p:nvPr/>
        </p:nvGraphicFramePr>
        <p:xfrm>
          <a:off x="2725738" y="1849438"/>
          <a:ext cx="5808662" cy="401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244520" imgH="863280" progId="Equation.2">
                  <p:embed/>
                </p:oleObj>
              </mc:Choice>
              <mc:Fallback>
                <p:oleObj name="Formel" r:id="rId4" imgW="1244520" imgH="863280" progId="Equation.2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1849438"/>
                        <a:ext cx="5808662" cy="401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Rechteck 33792">
            <a:extLst>
              <a:ext uri="{FF2B5EF4-FFF2-40B4-BE49-F238E27FC236}">
                <a16:creationId xmlns:a16="http://schemas.microsoft.com/office/drawing/2014/main" id="{1687CE9F-27A1-4F81-A94E-FF1D12DDCBA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Rechteck 34816">
            <a:extLst>
              <a:ext uri="{FF2B5EF4-FFF2-40B4-BE49-F238E27FC236}">
                <a16:creationId xmlns:a16="http://schemas.microsoft.com/office/drawing/2014/main" id="{074CD7E5-32BD-442A-9D74-A4822D290F2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2413" cy="379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Rechteck 35840">
            <a:extLst>
              <a:ext uri="{FF2B5EF4-FFF2-40B4-BE49-F238E27FC236}">
                <a16:creationId xmlns:a16="http://schemas.microsoft.com/office/drawing/2014/main" id="{AFEFF2D4-C997-40B5-B9E2-B16B7A7722A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5975"/>
            <a:ext cx="9142413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Rechteck 36864">
            <a:extLst>
              <a:ext uri="{FF2B5EF4-FFF2-40B4-BE49-F238E27FC236}">
                <a16:creationId xmlns:a16="http://schemas.microsoft.com/office/drawing/2014/main" id="{E28D7FD2-8355-4F34-A5DD-5C27A63EB52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6238"/>
            <a:ext cx="9142413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Rechteck 37888">
            <a:extLst>
              <a:ext uri="{FF2B5EF4-FFF2-40B4-BE49-F238E27FC236}">
                <a16:creationId xmlns:a16="http://schemas.microsoft.com/office/drawing/2014/main" id="{972505EB-1C32-4E94-A82B-C00954F0A54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42413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rm 38912">
            <a:extLst>
              <a:ext uri="{FF2B5EF4-FFF2-40B4-BE49-F238E27FC236}">
                <a16:creationId xmlns:a16="http://schemas.microsoft.com/office/drawing/2014/main" id="{791E22F6-8C24-4D13-9074-D8332ED2B3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Lagern von Gasen</a:t>
            </a:r>
          </a:p>
        </p:txBody>
      </p:sp>
      <p:sp>
        <p:nvSpPr>
          <p:cNvPr id="38914" name="Rechteck 38913">
            <a:extLst>
              <a:ext uri="{FF2B5EF4-FFF2-40B4-BE49-F238E27FC236}">
                <a16:creationId xmlns:a16="http://schemas.microsoft.com/office/drawing/2014/main" id="{8DDE7295-91A8-4FA0-AB02-E4BEA7A68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981200"/>
            <a:ext cx="80010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Bei hohen drücken verwendet man kugelbehälter oder zylindrische Behälter !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Bei niedrigen Drücken Glocken oder Scheibengasbehälter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Rechteck 39936">
            <a:extLst>
              <a:ext uri="{FF2B5EF4-FFF2-40B4-BE49-F238E27FC236}">
                <a16:creationId xmlns:a16="http://schemas.microsoft.com/office/drawing/2014/main" id="{2B37D1CE-7B3C-483A-A703-3846D232560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8" name="Rechteck 39937">
            <a:extLst>
              <a:ext uri="{FF2B5EF4-FFF2-40B4-BE49-F238E27FC236}">
                <a16:creationId xmlns:a16="http://schemas.microsoft.com/office/drawing/2014/main" id="{63DE11FC-DDDE-4379-B7F0-697C7A62E86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2538"/>
            <a:ext cx="9142413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Rechteck 40960">
            <a:extLst>
              <a:ext uri="{FF2B5EF4-FFF2-40B4-BE49-F238E27FC236}">
                <a16:creationId xmlns:a16="http://schemas.microsoft.com/office/drawing/2014/main" id="{F193BD35-18FD-4584-9EAB-62B60FBF60A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4538"/>
            <a:ext cx="9142413" cy="53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Rechteck 41984">
            <a:extLst>
              <a:ext uri="{FF2B5EF4-FFF2-40B4-BE49-F238E27FC236}">
                <a16:creationId xmlns:a16="http://schemas.microsoft.com/office/drawing/2014/main" id="{42A37823-5DEC-40E0-95FE-82A09729189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7838"/>
            <a:ext cx="9142413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Form 41985">
            <a:extLst>
              <a:ext uri="{FF2B5EF4-FFF2-40B4-BE49-F238E27FC236}">
                <a16:creationId xmlns:a16="http://schemas.microsoft.com/office/drawing/2014/main" id="{09D8965A-C7C7-4D56-B8C4-E91B76D2A8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Aufgaben zur Lagerung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Rechteck 43008">
            <a:extLst>
              <a:ext uri="{FF2B5EF4-FFF2-40B4-BE49-F238E27FC236}">
                <a16:creationId xmlns:a16="http://schemas.microsoft.com/office/drawing/2014/main" id="{433BDC6F-CF49-41DE-98EC-246F16541F5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hteck 6144">
            <a:extLst>
              <a:ext uri="{FF2B5EF4-FFF2-40B4-BE49-F238E27FC236}">
                <a16:creationId xmlns:a16="http://schemas.microsoft.com/office/drawing/2014/main" id="{1CCBF635-1A19-4E73-84A5-15C46187E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1. Fließbild zeichnen</a:t>
            </a:r>
          </a:p>
        </p:txBody>
      </p:sp>
      <p:grpSp>
        <p:nvGrpSpPr>
          <p:cNvPr id="874" name="Group 12">
            <a:extLst>
              <a:ext uri="{FF2B5EF4-FFF2-40B4-BE49-F238E27FC236}">
                <a16:creationId xmlns:a16="http://schemas.microsoft.com/office/drawing/2014/main" id="{ED3731EE-61C5-4750-B827-11E179A0FBB2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066800"/>
            <a:ext cx="3962400" cy="3505200"/>
            <a:chOff x="672" y="672"/>
            <a:chExt cx="2496" cy="2208"/>
          </a:xfrm>
        </p:grpSpPr>
        <p:sp>
          <p:nvSpPr>
            <p:cNvPr id="2065" name="Ellipse 6145">
              <a:extLst>
                <a:ext uri="{FF2B5EF4-FFF2-40B4-BE49-F238E27FC236}">
                  <a16:creationId xmlns:a16="http://schemas.microsoft.com/office/drawing/2014/main" id="{88BEA108-FF5B-40CB-9E95-830860257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964"/>
              <a:ext cx="712" cy="1528"/>
            </a:xfrm>
            <a:prstGeom prst="ellipse">
              <a:avLst/>
            </a:prstGeom>
            <a:solidFill>
              <a:schemeClr val="accent2"/>
            </a:solidFill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066" name="Gerade Verbindung 6146">
              <a:extLst>
                <a:ext uri="{FF2B5EF4-FFF2-40B4-BE49-F238E27FC236}">
                  <a16:creationId xmlns:a16="http://schemas.microsoft.com/office/drawing/2014/main" id="{EC0FE4F8-2265-42F2-BB25-6265E8BF5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632"/>
              <a:ext cx="720" cy="0"/>
            </a:xfrm>
            <a:prstGeom prst="line">
              <a:avLst/>
            </a:prstGeom>
            <a:noFill/>
            <a:ln w="50800" algn="ctr">
              <a:solidFill>
                <a:schemeClr val="bg2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7" name="Gerade Verbindung 6147">
              <a:extLst>
                <a:ext uri="{FF2B5EF4-FFF2-40B4-BE49-F238E27FC236}">
                  <a16:creationId xmlns:a16="http://schemas.microsoft.com/office/drawing/2014/main" id="{6286CA3A-0FF2-4E64-9AA1-756F2781CE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2" y="1488"/>
              <a:ext cx="960" cy="0"/>
            </a:xfrm>
            <a:prstGeom prst="line">
              <a:avLst/>
            </a:prstGeom>
            <a:noFill/>
            <a:ln w="50800" algn="ctr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8" name="Gerade Verbindung 6148">
              <a:extLst>
                <a:ext uri="{FF2B5EF4-FFF2-40B4-BE49-F238E27FC236}">
                  <a16:creationId xmlns:a16="http://schemas.microsoft.com/office/drawing/2014/main" id="{A6BECBE8-DF8D-4C79-B7E4-0FEBFDEC7E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1488"/>
              <a:ext cx="144" cy="192"/>
            </a:xfrm>
            <a:prstGeom prst="line">
              <a:avLst/>
            </a:prstGeom>
            <a:noFill/>
            <a:ln w="50800" algn="ctr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9" name="Gerade Verbindung 6149">
              <a:extLst>
                <a:ext uri="{FF2B5EF4-FFF2-40B4-BE49-F238E27FC236}">
                  <a16:creationId xmlns:a16="http://schemas.microsoft.com/office/drawing/2014/main" id="{D63E6A23-E649-49FB-8DC3-A0A6791472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2" y="1680"/>
              <a:ext cx="96" cy="96"/>
            </a:xfrm>
            <a:prstGeom prst="line">
              <a:avLst/>
            </a:prstGeom>
            <a:noFill/>
            <a:ln w="50800" algn="ctr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70" name="Gerade Verbindung 6150">
              <a:extLst>
                <a:ext uri="{FF2B5EF4-FFF2-40B4-BE49-F238E27FC236}">
                  <a16:creationId xmlns:a16="http://schemas.microsoft.com/office/drawing/2014/main" id="{37DE9BA5-5B21-4A0D-9713-F12445B80A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1776"/>
              <a:ext cx="1008" cy="0"/>
            </a:xfrm>
            <a:prstGeom prst="line">
              <a:avLst/>
            </a:prstGeom>
            <a:noFill/>
            <a:ln w="50800" algn="ctr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71" name="Gerade Verbindung 6151">
              <a:extLst>
                <a:ext uri="{FF2B5EF4-FFF2-40B4-BE49-F238E27FC236}">
                  <a16:creationId xmlns:a16="http://schemas.microsoft.com/office/drawing/2014/main" id="{07B25B3B-BFD4-4CB6-945A-673A27DEC7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496"/>
              <a:ext cx="0" cy="384"/>
            </a:xfrm>
            <a:prstGeom prst="line">
              <a:avLst/>
            </a:prstGeom>
            <a:noFill/>
            <a:ln w="76200" algn="ctr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72" name="Gerade Verbindung 6152">
              <a:extLst>
                <a:ext uri="{FF2B5EF4-FFF2-40B4-BE49-F238E27FC236}">
                  <a16:creationId xmlns:a16="http://schemas.microsoft.com/office/drawing/2014/main" id="{1B741509-10DE-4ACF-9266-9F2ACF225F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880"/>
              <a:ext cx="1680" cy="0"/>
            </a:xfrm>
            <a:prstGeom prst="line">
              <a:avLst/>
            </a:prstGeom>
            <a:noFill/>
            <a:ln w="76200" algn="ctr">
              <a:solidFill>
                <a:schemeClr val="bg2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73" name="Gerade Verbindung 6153">
              <a:extLst>
                <a:ext uri="{FF2B5EF4-FFF2-40B4-BE49-F238E27FC236}">
                  <a16:creationId xmlns:a16="http://schemas.microsoft.com/office/drawing/2014/main" id="{0404C5F3-2363-4919-B90F-69547A727A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6" y="672"/>
              <a:ext cx="0" cy="336"/>
            </a:xfrm>
            <a:prstGeom prst="line">
              <a:avLst/>
            </a:prstGeom>
            <a:noFill/>
            <a:ln w="76200" algn="ctr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74" name="Gerade Verbindung 6154">
              <a:extLst>
                <a:ext uri="{FF2B5EF4-FFF2-40B4-BE49-F238E27FC236}">
                  <a16:creationId xmlns:a16="http://schemas.microsoft.com/office/drawing/2014/main" id="{3E0B5E7D-9F28-4357-BECD-50FD776700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672"/>
              <a:ext cx="1584" cy="0"/>
            </a:xfrm>
            <a:prstGeom prst="line">
              <a:avLst/>
            </a:prstGeom>
            <a:noFill/>
            <a:ln w="76200" algn="ctr">
              <a:solidFill>
                <a:schemeClr val="bg2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157" name="Rechteck 6156">
            <a:extLst>
              <a:ext uri="{FF2B5EF4-FFF2-40B4-BE49-F238E27FC236}">
                <a16:creationId xmlns:a16="http://schemas.microsoft.com/office/drawing/2014/main" id="{DC8CD735-AA28-44C9-BCD7-0885CE7E5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600200"/>
            <a:ext cx="3124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2. Bilanzgrenzen festlegen</a:t>
            </a:r>
          </a:p>
        </p:txBody>
      </p:sp>
      <p:sp>
        <p:nvSpPr>
          <p:cNvPr id="6158" name="Rechteck 6157">
            <a:extLst>
              <a:ext uri="{FF2B5EF4-FFF2-40B4-BE49-F238E27FC236}">
                <a16:creationId xmlns:a16="http://schemas.microsoft.com/office/drawing/2014/main" id="{F268D644-33DA-4796-BAAF-BCA4C4645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0" y="863600"/>
            <a:ext cx="2997200" cy="4064000"/>
          </a:xfrm>
          <a:prstGeom prst="rect">
            <a:avLst/>
          </a:prstGeom>
          <a:noFill/>
          <a:ln w="50800" algn="ctr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6159" name="Gerade Verbindung 6158">
            <a:extLst>
              <a:ext uri="{FF2B5EF4-FFF2-40B4-BE49-F238E27FC236}">
                <a16:creationId xmlns:a16="http://schemas.microsoft.com/office/drawing/2014/main" id="{D3D9A8D2-6346-46C8-B88B-D5DD90B299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1828800"/>
            <a:ext cx="1371600" cy="152400"/>
          </a:xfrm>
          <a:prstGeom prst="line">
            <a:avLst/>
          </a:prstGeom>
          <a:noFill/>
          <a:ln w="12700" algn="ctr">
            <a:solidFill>
              <a:srgbClr val="FFFF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60" name="Rechteck 6159">
            <a:extLst>
              <a:ext uri="{FF2B5EF4-FFF2-40B4-BE49-F238E27FC236}">
                <a16:creationId xmlns:a16="http://schemas.microsoft.com/office/drawing/2014/main" id="{C30EEC24-CFAB-43A4-A90A-30640EAEA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590800"/>
            <a:ext cx="2971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3. Wahl der Bezugsbasis</a:t>
            </a:r>
          </a:p>
        </p:txBody>
      </p:sp>
      <p:grpSp>
        <p:nvGrpSpPr>
          <p:cNvPr id="6710" name="Group 20">
            <a:extLst>
              <a:ext uri="{FF2B5EF4-FFF2-40B4-BE49-F238E27FC236}">
                <a16:creationId xmlns:a16="http://schemas.microsoft.com/office/drawing/2014/main" id="{2EDDA7E3-BC9E-4F35-A995-06C0E2B345CF}"/>
              </a:ext>
            </a:extLst>
          </p:cNvPr>
          <p:cNvGrpSpPr>
            <a:grpSpLocks/>
          </p:cNvGrpSpPr>
          <p:nvPr/>
        </p:nvGrpSpPr>
        <p:grpSpPr bwMode="auto">
          <a:xfrm>
            <a:off x="0" y="609600"/>
            <a:ext cx="4572000" cy="2509838"/>
            <a:chOff x="0" y="384"/>
            <a:chExt cx="2880" cy="1581"/>
          </a:xfrm>
        </p:grpSpPr>
        <p:graphicFrame>
          <p:nvGraphicFramePr>
            <p:cNvPr id="2052" name="Object 17">
              <a:extLst>
                <a:ext uri="{FF2B5EF4-FFF2-40B4-BE49-F238E27FC236}">
                  <a16:creationId xmlns:a16="http://schemas.microsoft.com/office/drawing/2014/main" id="{42F3198D-164F-4455-B897-059BB87C119E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1200"/>
            <a:ext cx="1150" cy="4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el" r:id="rId4" imgW="1104840" imgH="393480" progId="Equation.2">
                    <p:embed/>
                  </p:oleObj>
                </mc:Choice>
                <mc:Fallback>
                  <p:oleObj name="Formel" r:id="rId4" imgW="1104840" imgH="393480" progId="Equation.2">
                    <p:embed/>
                    <p:pic>
                      <p:nvPicPr>
                        <p:cNvPr id="0" name="Object 1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00"/>
                          <a:ext cx="1150" cy="4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3" name="Object 18">
              <a:extLst>
                <a:ext uri="{FF2B5EF4-FFF2-40B4-BE49-F238E27FC236}">
                  <a16:creationId xmlns:a16="http://schemas.microsoft.com/office/drawing/2014/main" id="{AEDF62DD-76AA-48E5-AB90-64744DCDF19B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33" y="1709"/>
            <a:ext cx="827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el" r:id="rId6" imgW="634680" imgH="203040" progId="Equation.2">
                    <p:embed/>
                  </p:oleObj>
                </mc:Choice>
                <mc:Fallback>
                  <p:oleObj name="Formel" r:id="rId6" imgW="634680" imgH="203040" progId="Equation.2">
                    <p:embed/>
                    <p:pic>
                      <p:nvPicPr>
                        <p:cNvPr id="0" name="Object 1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" y="1709"/>
                          <a:ext cx="827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3" name="Rechteck 6162">
              <a:extLst>
                <a:ext uri="{FF2B5EF4-FFF2-40B4-BE49-F238E27FC236}">
                  <a16:creationId xmlns:a16="http://schemas.microsoft.com/office/drawing/2014/main" id="{AF3DEC55-6FD4-4756-871D-214605A91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84"/>
              <a:ext cx="9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 b="1">
                  <a:solidFill>
                    <a:schemeClr val="folHlin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Brüden</a:t>
              </a:r>
            </a:p>
          </p:txBody>
        </p:sp>
      </p:grpSp>
      <p:graphicFrame>
        <p:nvGraphicFramePr>
          <p:cNvPr id="6165" name="Object 21">
            <a:extLst>
              <a:ext uri="{FF2B5EF4-FFF2-40B4-BE49-F238E27FC236}">
                <a16:creationId xmlns:a16="http://schemas.microsoft.com/office/drawing/2014/main" id="{30BD529D-EF5B-42A1-8EC3-B33DE70705DA}"/>
              </a:ext>
            </a:extLst>
          </p:cNvPr>
          <p:cNvGraphicFramePr>
            <a:graphicFrameLocks/>
          </p:cNvGraphicFramePr>
          <p:nvPr/>
        </p:nvGraphicFramePr>
        <p:xfrm>
          <a:off x="4611688" y="107950"/>
          <a:ext cx="1103312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8" imgW="520560" imgH="444240" progId="Equation.2">
                  <p:embed/>
                </p:oleObj>
              </mc:Choice>
              <mc:Fallback>
                <p:oleObj name="Formel" r:id="rId8" imgW="520560" imgH="444240" progId="Equation.2">
                  <p:embed/>
                  <p:pic>
                    <p:nvPicPr>
                      <p:cNvPr id="0" name="Object 2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688" y="107950"/>
                        <a:ext cx="1103312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60" name="Group 24">
            <a:extLst>
              <a:ext uri="{FF2B5EF4-FFF2-40B4-BE49-F238E27FC236}">
                <a16:creationId xmlns:a16="http://schemas.microsoft.com/office/drawing/2014/main" id="{D59605E9-2D05-43FB-9A5E-5619EFA632B3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3962400"/>
            <a:ext cx="1981200" cy="1333500"/>
            <a:chOff x="2880" y="2496"/>
            <a:chExt cx="1248" cy="840"/>
          </a:xfrm>
        </p:grpSpPr>
        <p:sp>
          <p:nvSpPr>
            <p:cNvPr id="6166" name="Rechteck 6165">
              <a:extLst>
                <a:ext uri="{FF2B5EF4-FFF2-40B4-BE49-F238E27FC236}">
                  <a16:creationId xmlns:a16="http://schemas.microsoft.com/office/drawing/2014/main" id="{C2DB75DE-E480-4365-A1E0-E41F9D131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496"/>
              <a:ext cx="1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>
                  <a:solidFill>
                    <a:schemeClr val="folHlin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Konzentrat</a:t>
              </a:r>
            </a:p>
          </p:txBody>
        </p:sp>
        <p:graphicFrame>
          <p:nvGraphicFramePr>
            <p:cNvPr id="2051" name="Object 23">
              <a:extLst>
                <a:ext uri="{FF2B5EF4-FFF2-40B4-BE49-F238E27FC236}">
                  <a16:creationId xmlns:a16="http://schemas.microsoft.com/office/drawing/2014/main" id="{F01C1D0C-A6C2-4FE6-B79E-40BF8703220F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070" y="2984"/>
            <a:ext cx="698" cy="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el" r:id="rId10" imgW="380880" imgH="203040" progId="Equation.2">
                    <p:embed/>
                  </p:oleObj>
                </mc:Choice>
                <mc:Fallback>
                  <p:oleObj name="Formel" r:id="rId10" imgW="380880" imgH="203040" progId="Equation.2">
                    <p:embed/>
                    <p:pic>
                      <p:nvPicPr>
                        <p:cNvPr id="0" name="Object 2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0" y="2984"/>
                          <a:ext cx="698" cy="3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69" name="Rechteck 6168">
            <a:extLst>
              <a:ext uri="{FF2B5EF4-FFF2-40B4-BE49-F238E27FC236}">
                <a16:creationId xmlns:a16="http://schemas.microsoft.com/office/drawing/2014/main" id="{448C8FCA-D547-4CE0-816F-E1B53F64F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5052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4. Basisdimension</a:t>
            </a:r>
          </a:p>
        </p:txBody>
      </p:sp>
      <p:graphicFrame>
        <p:nvGraphicFramePr>
          <p:cNvPr id="6170" name="Object 26">
            <a:extLst>
              <a:ext uri="{FF2B5EF4-FFF2-40B4-BE49-F238E27FC236}">
                <a16:creationId xmlns:a16="http://schemas.microsoft.com/office/drawing/2014/main" id="{A11F0C2F-A520-4860-A181-4831FCF74679}"/>
              </a:ext>
            </a:extLst>
          </p:cNvPr>
          <p:cNvGraphicFramePr>
            <a:graphicFrameLocks/>
          </p:cNvGraphicFramePr>
          <p:nvPr/>
        </p:nvGraphicFramePr>
        <p:xfrm>
          <a:off x="6732588" y="4268788"/>
          <a:ext cx="1878012" cy="152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2" imgW="545760" imgH="444240" progId="Equation.2">
                  <p:embed/>
                </p:oleObj>
              </mc:Choice>
              <mc:Fallback>
                <p:oleObj name="Formel" r:id="rId12" imgW="545760" imgH="444240" progId="Equation.2">
                  <p:embed/>
                  <p:pic>
                    <p:nvPicPr>
                      <p:cNvPr id="0" name="Object 26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4268788"/>
                        <a:ext cx="1878012" cy="152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67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utoUpdateAnimBg="0"/>
      <p:bldP spid="6157" grpId="0" autoUpdateAnimBg="0"/>
      <p:bldP spid="6158" grpId="0" animBg="1"/>
      <p:bldP spid="6160" grpId="0" autoUpdateAnimBg="0"/>
      <p:bldP spid="6169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Rechteck 44032">
            <a:extLst>
              <a:ext uri="{FF2B5EF4-FFF2-40B4-BE49-F238E27FC236}">
                <a16:creationId xmlns:a16="http://schemas.microsoft.com/office/drawing/2014/main" id="{8F270772-4C6F-4301-A413-7D1ED25E9A6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938"/>
            <a:ext cx="9142413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Rechteck 45056">
            <a:extLst>
              <a:ext uri="{FF2B5EF4-FFF2-40B4-BE49-F238E27FC236}">
                <a16:creationId xmlns:a16="http://schemas.microsoft.com/office/drawing/2014/main" id="{33E372BF-BF1A-4D89-AF12-3127B94E89A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Rechteck 46080">
            <a:extLst>
              <a:ext uri="{FF2B5EF4-FFF2-40B4-BE49-F238E27FC236}">
                <a16:creationId xmlns:a16="http://schemas.microsoft.com/office/drawing/2014/main" id="{463FADE7-F9CE-47E5-9838-D806D542D42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29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orm 47104">
            <a:extLst>
              <a:ext uri="{FF2B5EF4-FFF2-40B4-BE49-F238E27FC236}">
                <a16:creationId xmlns:a16="http://schemas.microsoft.com/office/drawing/2014/main" id="{333B0995-2473-4DF4-BB85-90625CD7BC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Technische Strömungsvorgänge</a:t>
            </a:r>
          </a:p>
        </p:txBody>
      </p:sp>
      <p:sp>
        <p:nvSpPr>
          <p:cNvPr id="47106" name="Rechteck 47105">
            <a:extLst>
              <a:ext uri="{FF2B5EF4-FFF2-40B4-BE49-F238E27FC236}">
                <a16:creationId xmlns:a16="http://schemas.microsoft.com/office/drawing/2014/main" id="{561FBB6B-5842-4B60-88FF-6CB9FDD45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124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Teilgebiete</a:t>
            </a:r>
          </a:p>
        </p:txBody>
      </p:sp>
      <p:sp>
        <p:nvSpPr>
          <p:cNvPr id="47107" name="Gerade Verbindung 47106">
            <a:extLst>
              <a:ext uri="{FF2B5EF4-FFF2-40B4-BE49-F238E27FC236}">
                <a16:creationId xmlns:a16="http://schemas.microsoft.com/office/drawing/2014/main" id="{99E1975A-1044-4D9F-80D7-6788FC69F8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2362200"/>
            <a:ext cx="3276600" cy="990600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08" name="Gerade Verbindung 47107">
            <a:extLst>
              <a:ext uri="{FF2B5EF4-FFF2-40B4-BE49-F238E27FC236}">
                <a16:creationId xmlns:a16="http://schemas.microsoft.com/office/drawing/2014/main" id="{C8F92F15-5E18-4D6B-9644-41A7EED5A55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3505200"/>
            <a:ext cx="3276600" cy="914400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09" name="Rechteck 47108">
            <a:extLst>
              <a:ext uri="{FF2B5EF4-FFF2-40B4-BE49-F238E27FC236}">
                <a16:creationId xmlns:a16="http://schemas.microsoft.com/office/drawing/2014/main" id="{AEED3275-A990-4EBE-81CE-E80D131B3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057400"/>
            <a:ext cx="32766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Hydrostatik / Aerostatik</a:t>
            </a:r>
          </a:p>
          <a:p>
            <a:pPr>
              <a:spcBef>
                <a:spcPct val="50000"/>
              </a:spcBef>
            </a:pPr>
            <a:endParaRPr lang="de-DE" altLang="de-DE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de-DE" altLang="de-DE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de-DE" altLang="de-DE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de-DE" altLang="de-DE" u="sng">
                <a:solidFill>
                  <a:schemeClr val="folHlink"/>
                </a:solidFill>
                <a:latin typeface="Times New Roman" panose="02020603050405020304" pitchFamily="18" charset="0"/>
              </a:rPr>
              <a:t>Hydrodynamik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Aerodynamik</a:t>
            </a:r>
          </a:p>
        </p:txBody>
      </p:sp>
      <p:sp>
        <p:nvSpPr>
          <p:cNvPr id="47110" name="Rechteck 47109">
            <a:extLst>
              <a:ext uri="{FF2B5EF4-FFF2-40B4-BE49-F238E27FC236}">
                <a16:creationId xmlns:a16="http://schemas.microsoft.com/office/drawing/2014/main" id="{3CCAE564-0AA0-4DBE-8F0C-46873BB79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410200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FLUID : </a:t>
            </a:r>
            <a:r>
              <a:rPr lang="de-DE" altLang="de-DE" sz="320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maze" charset="0"/>
              </a:rPr>
              <a:t>Flüssigkeiten und Gase :</a:t>
            </a:r>
          </a:p>
        </p:txBody>
      </p:sp>
      <p:graphicFrame>
        <p:nvGraphicFramePr>
          <p:cNvPr id="47111" name="Object 7">
            <a:extLst>
              <a:ext uri="{FF2B5EF4-FFF2-40B4-BE49-F238E27FC236}">
                <a16:creationId xmlns:a16="http://schemas.microsoft.com/office/drawing/2014/main" id="{98203E0D-3A7E-46EB-A771-B3459ED4812E}"/>
              </a:ext>
            </a:extLst>
          </p:cNvPr>
          <p:cNvGraphicFramePr>
            <a:graphicFrameLocks/>
          </p:cNvGraphicFramePr>
          <p:nvPr/>
        </p:nvGraphicFramePr>
        <p:xfrm>
          <a:off x="5748338" y="5380038"/>
          <a:ext cx="1533525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5" imgW="685440" imgH="660240" progId="Equation.2">
                  <p:embed/>
                </p:oleObj>
              </mc:Choice>
              <mc:Fallback>
                <p:oleObj name="Formel" r:id="rId5" imgW="685440" imgH="660240" progId="Equation.2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8338" y="5380038"/>
                        <a:ext cx="1533525" cy="147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7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  <p:bldP spid="47109" grpId="0" build="p" autoUpdateAnimBg="0"/>
      <p:bldP spid="47110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Rechteck 48128">
            <a:extLst>
              <a:ext uri="{FF2B5EF4-FFF2-40B4-BE49-F238E27FC236}">
                <a16:creationId xmlns:a16="http://schemas.microsoft.com/office/drawing/2014/main" id="{29624A53-09A9-4BBD-A757-13B18042336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588"/>
            <a:ext cx="850265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hteck 49152">
            <a:extLst>
              <a:ext uri="{FF2B5EF4-FFF2-40B4-BE49-F238E27FC236}">
                <a16:creationId xmlns:a16="http://schemas.microsoft.com/office/drawing/2014/main" id="{A031CB33-75AE-4495-B201-51ED6EAFF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Ideale Flüssigkeit : </a:t>
            </a:r>
            <a:r>
              <a:rPr lang="de-DE" altLang="de-DE">
                <a:latin typeface="Symbol" panose="05050102010706020507" pitchFamily="18" charset="2"/>
              </a:rPr>
              <a:t>D</a:t>
            </a:r>
            <a:r>
              <a:rPr lang="de-DE" altLang="de-DE">
                <a:latin typeface="Times New Roman" panose="02020603050405020304" pitchFamily="18" charset="0"/>
              </a:rPr>
              <a:t>V=0</a:t>
            </a:r>
          </a:p>
        </p:txBody>
      </p:sp>
      <p:sp>
        <p:nvSpPr>
          <p:cNvPr id="49154" name="Gerade Verbindung 49153">
            <a:extLst>
              <a:ext uri="{FF2B5EF4-FFF2-40B4-BE49-F238E27FC236}">
                <a16:creationId xmlns:a16="http://schemas.microsoft.com/office/drawing/2014/main" id="{E19D2309-AE89-47DA-8362-5EE8D699EC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1676400"/>
            <a:ext cx="685800" cy="609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155" name="Gerade Verbindung 49154">
            <a:extLst>
              <a:ext uri="{FF2B5EF4-FFF2-40B4-BE49-F238E27FC236}">
                <a16:creationId xmlns:a16="http://schemas.microsoft.com/office/drawing/2014/main" id="{40BBB194-0AFF-4933-97F8-2A191F4864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1600200"/>
            <a:ext cx="838200" cy="6858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156" name="Rechteck 49155">
            <a:extLst>
              <a:ext uri="{FF2B5EF4-FFF2-40B4-BE49-F238E27FC236}">
                <a16:creationId xmlns:a16="http://schemas.microsoft.com/office/drawing/2014/main" id="{6D2AF331-74FD-4C88-83B5-629F38F1E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14600"/>
            <a:ext cx="8534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Wärmeausdehnung		mechanische Pressung</a:t>
            </a:r>
          </a:p>
          <a:p>
            <a:pPr>
              <a:spcBef>
                <a:spcPct val="50000"/>
              </a:spcBef>
            </a:pPr>
            <a:endParaRPr lang="de-DE" altLang="de-DE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keine innere Reibung ( keine Viskosität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3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Rechteck 50176">
            <a:extLst>
              <a:ext uri="{FF2B5EF4-FFF2-40B4-BE49-F238E27FC236}">
                <a16:creationId xmlns:a16="http://schemas.microsoft.com/office/drawing/2014/main" id="{C1B9BAD8-EAFB-45BE-853D-EB3BFD6EAD4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Rechteck 51200">
            <a:extLst>
              <a:ext uri="{FF2B5EF4-FFF2-40B4-BE49-F238E27FC236}">
                <a16:creationId xmlns:a16="http://schemas.microsoft.com/office/drawing/2014/main" id="{3B2A214F-C9A7-4682-946B-F1E8C8B833C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Rechteck 52224">
            <a:extLst>
              <a:ext uri="{FF2B5EF4-FFF2-40B4-BE49-F238E27FC236}">
                <a16:creationId xmlns:a16="http://schemas.microsoft.com/office/drawing/2014/main" id="{1A1B2E9C-B330-4FD7-ACFB-E41EF76ADE1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3"/>
            <a:ext cx="9142413" cy="654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Rechteck 53248">
            <a:extLst>
              <a:ext uri="{FF2B5EF4-FFF2-40B4-BE49-F238E27FC236}">
                <a16:creationId xmlns:a16="http://schemas.microsoft.com/office/drawing/2014/main" id="{BA93462F-FD53-4D65-B8E7-671C9FF6CCF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0" name="Rechteck 53249">
            <a:extLst>
              <a:ext uri="{FF2B5EF4-FFF2-40B4-BE49-F238E27FC236}">
                <a16:creationId xmlns:a16="http://schemas.microsoft.com/office/drawing/2014/main" id="{CDF098BD-FF63-41E0-B7E9-DF6E22F1EA5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9825"/>
            <a:ext cx="9142413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hteck 7168">
            <a:extLst>
              <a:ext uri="{FF2B5EF4-FFF2-40B4-BE49-F238E27FC236}">
                <a16:creationId xmlns:a16="http://schemas.microsoft.com/office/drawing/2014/main" id="{EC082387-ACC3-42E8-A50D-90A4FCF15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8382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5. Bilanzgleichungen</a:t>
            </a:r>
          </a:p>
        </p:txBody>
      </p:sp>
      <p:graphicFrame>
        <p:nvGraphicFramePr>
          <p:cNvPr id="7170" name="Object 2">
            <a:extLst>
              <a:ext uri="{FF2B5EF4-FFF2-40B4-BE49-F238E27FC236}">
                <a16:creationId xmlns:a16="http://schemas.microsoft.com/office/drawing/2014/main" id="{781872D4-C8AE-4E56-96C4-66434CD47620}"/>
              </a:ext>
            </a:extLst>
          </p:cNvPr>
          <p:cNvGraphicFramePr>
            <a:graphicFrameLocks/>
          </p:cNvGraphicFramePr>
          <p:nvPr/>
        </p:nvGraphicFramePr>
        <p:xfrm>
          <a:off x="3690938" y="433388"/>
          <a:ext cx="2835275" cy="360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990360" imgH="1257120" progId="Equation.2">
                  <p:embed/>
                </p:oleObj>
              </mc:Choice>
              <mc:Fallback>
                <p:oleObj name="Formel" r:id="rId4" imgW="990360" imgH="1257120" progId="Equation.2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938" y="433388"/>
                        <a:ext cx="2835275" cy="360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Rechteck 7170">
            <a:extLst>
              <a:ext uri="{FF2B5EF4-FFF2-40B4-BE49-F238E27FC236}">
                <a16:creationId xmlns:a16="http://schemas.microsoft.com/office/drawing/2014/main" id="{EA1CE189-B992-4217-9BFD-F00686590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6. Lösen der Gleichung</a:t>
            </a:r>
          </a:p>
        </p:txBody>
      </p:sp>
      <p:graphicFrame>
        <p:nvGraphicFramePr>
          <p:cNvPr id="7172" name="Object 4">
            <a:extLst>
              <a:ext uri="{FF2B5EF4-FFF2-40B4-BE49-F238E27FC236}">
                <a16:creationId xmlns:a16="http://schemas.microsoft.com/office/drawing/2014/main" id="{66ABE6E1-C3C6-4D9D-9543-2CFB1DD4D928}"/>
              </a:ext>
            </a:extLst>
          </p:cNvPr>
          <p:cNvGraphicFramePr>
            <a:graphicFrameLocks/>
          </p:cNvGraphicFramePr>
          <p:nvPr/>
        </p:nvGraphicFramePr>
        <p:xfrm>
          <a:off x="3817938" y="4008438"/>
          <a:ext cx="4868862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1193760" imgH="203040" progId="Equation.2">
                  <p:embed/>
                </p:oleObj>
              </mc:Choice>
              <mc:Fallback>
                <p:oleObj name="Formel" r:id="rId6" imgW="1193760" imgH="203040" progId="Equation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7938" y="4008438"/>
                        <a:ext cx="4868862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utoUpdateAnimBg="0"/>
      <p:bldP spid="7171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Rechteck 54272">
            <a:extLst>
              <a:ext uri="{FF2B5EF4-FFF2-40B4-BE49-F238E27FC236}">
                <a16:creationId xmlns:a16="http://schemas.microsoft.com/office/drawing/2014/main" id="{A93646CE-7F11-42AE-AC61-6CB36A180E5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Rechteck 55296">
            <a:extLst>
              <a:ext uri="{FF2B5EF4-FFF2-40B4-BE49-F238E27FC236}">
                <a16:creationId xmlns:a16="http://schemas.microsoft.com/office/drawing/2014/main" id="{EE9015DB-E509-464C-B32E-4FC87EE10DC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5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Rechteck 56320">
            <a:extLst>
              <a:ext uri="{FF2B5EF4-FFF2-40B4-BE49-F238E27FC236}">
                <a16:creationId xmlns:a16="http://schemas.microsoft.com/office/drawing/2014/main" id="{86DD9724-28C3-4D4A-A1BB-500BFD8C6B3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113"/>
            <a:ext cx="549275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6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Form 57344">
            <a:extLst>
              <a:ext uri="{FF2B5EF4-FFF2-40B4-BE49-F238E27FC236}">
                <a16:creationId xmlns:a16="http://schemas.microsoft.com/office/drawing/2014/main" id="{C6BA7769-4C4E-4D06-910B-2669BC7D03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Kontinuitätsgleichung</a:t>
            </a:r>
          </a:p>
        </p:txBody>
      </p:sp>
      <p:sp>
        <p:nvSpPr>
          <p:cNvPr id="57346" name="Rechteck 57345">
            <a:extLst>
              <a:ext uri="{FF2B5EF4-FFF2-40B4-BE49-F238E27FC236}">
                <a16:creationId xmlns:a16="http://schemas.microsoft.com/office/drawing/2014/main" id="{125C6927-04F6-47F5-BA8B-6EF0302E2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76400"/>
            <a:ext cx="800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32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= Massenerhaltungsgesetz</a:t>
            </a:r>
          </a:p>
        </p:txBody>
      </p:sp>
      <p:sp>
        <p:nvSpPr>
          <p:cNvPr id="57347" name="Rechteck 57346">
            <a:extLst>
              <a:ext uri="{FF2B5EF4-FFF2-40B4-BE49-F238E27FC236}">
                <a16:creationId xmlns:a16="http://schemas.microsoft.com/office/drawing/2014/main" id="{6021B12E-BE50-421E-876A-3C97DDDAF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6670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Strömungen in Rohrleitungen</a:t>
            </a:r>
          </a:p>
        </p:txBody>
      </p:sp>
      <p:graphicFrame>
        <p:nvGraphicFramePr>
          <p:cNvPr id="57348" name="Object 4">
            <a:extLst>
              <a:ext uri="{FF2B5EF4-FFF2-40B4-BE49-F238E27FC236}">
                <a16:creationId xmlns:a16="http://schemas.microsoft.com/office/drawing/2014/main" id="{5EE29CE3-D33A-4E10-AEBB-EC748DD24B12}"/>
              </a:ext>
            </a:extLst>
          </p:cNvPr>
          <p:cNvGraphicFramePr>
            <a:graphicFrameLocks/>
          </p:cNvGraphicFramePr>
          <p:nvPr/>
        </p:nvGraphicFramePr>
        <p:xfrm>
          <a:off x="5030788" y="2332038"/>
          <a:ext cx="3046412" cy="367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054080" imgH="1269720" progId="Equation.2">
                  <p:embed/>
                </p:oleObj>
              </mc:Choice>
              <mc:Fallback>
                <p:oleObj name="Formel" r:id="rId4" imgW="1054080" imgH="1269720" progId="Equation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0788" y="2332038"/>
                        <a:ext cx="3046412" cy="367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5" grpId="0" autoUpdateAnimBg="0"/>
      <p:bldP spid="57346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23" name="Group 5">
            <a:extLst>
              <a:ext uri="{FF2B5EF4-FFF2-40B4-BE49-F238E27FC236}">
                <a16:creationId xmlns:a16="http://schemas.microsoft.com/office/drawing/2014/main" id="{269C6D92-1FFA-4315-83D8-218E4434EB32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444750"/>
            <a:ext cx="2438400" cy="2813050"/>
            <a:chOff x="384" y="1540"/>
            <a:chExt cx="1536" cy="1772"/>
          </a:xfrm>
        </p:grpSpPr>
        <p:sp>
          <p:nvSpPr>
            <p:cNvPr id="11279" name="Rechteck 58368">
              <a:extLst>
                <a:ext uri="{FF2B5EF4-FFF2-40B4-BE49-F238E27FC236}">
                  <a16:creationId xmlns:a16="http://schemas.microsoft.com/office/drawing/2014/main" id="{80CFB4A6-49D1-47E0-88FF-74ED8B5A2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824"/>
              <a:ext cx="1536" cy="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11280" name="Ellipse 58369">
              <a:extLst>
                <a:ext uri="{FF2B5EF4-FFF2-40B4-BE49-F238E27FC236}">
                  <a16:creationId xmlns:a16="http://schemas.microsoft.com/office/drawing/2014/main" id="{06938AFF-E7F2-45B7-B9CE-43B0EEF72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" y="1540"/>
              <a:ext cx="1528" cy="568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11281" name="Form 58370">
              <a:extLst>
                <a:ext uri="{FF2B5EF4-FFF2-40B4-BE49-F238E27FC236}">
                  <a16:creationId xmlns:a16="http://schemas.microsoft.com/office/drawing/2014/main" id="{38E0FB4E-E0E1-49B2-8A0C-078DA4171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" y="3024"/>
              <a:ext cx="720" cy="288"/>
            </a:xfrm>
            <a:custGeom>
              <a:avLst/>
              <a:gdLst>
                <a:gd name="T0" fmla="*/ 720 w 21600"/>
                <a:gd name="T1" fmla="*/ 288 h 21600"/>
                <a:gd name="T2" fmla="*/ 0 w 21600"/>
                <a:gd name="T3" fmla="*/ 0 h 21600"/>
                <a:gd name="T4" fmla="*/ 72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0 w 21600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11282" name="Form 58371">
              <a:extLst>
                <a:ext uri="{FF2B5EF4-FFF2-40B4-BE49-F238E27FC236}">
                  <a16:creationId xmlns:a16="http://schemas.microsoft.com/office/drawing/2014/main" id="{31DB2071-213D-403F-9872-0D6CE9950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976"/>
              <a:ext cx="864" cy="336"/>
            </a:xfrm>
            <a:custGeom>
              <a:avLst/>
              <a:gdLst>
                <a:gd name="T0" fmla="*/ 864 w 21600"/>
                <a:gd name="T1" fmla="*/ 0 h 21600"/>
                <a:gd name="T2" fmla="*/ 0 w 21600"/>
                <a:gd name="T3" fmla="*/ 33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0 w 21600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sp>
        <p:nvSpPr>
          <p:cNvPr id="58374" name="Rechteck 58373">
            <a:extLst>
              <a:ext uri="{FF2B5EF4-FFF2-40B4-BE49-F238E27FC236}">
                <a16:creationId xmlns:a16="http://schemas.microsoft.com/office/drawing/2014/main" id="{5D4A5A13-7D4F-4FDD-BA4D-2725EE007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21920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Wir betrachten </a:t>
            </a:r>
            <a:r>
              <a:rPr lang="de-DE" altLang="de-DE">
                <a:latin typeface="Symbol" panose="05050102010706020507" pitchFamily="18" charset="2"/>
              </a:rPr>
              <a:t>D</a:t>
            </a:r>
            <a:r>
              <a:rPr lang="de-DE" altLang="de-DE">
                <a:latin typeface="Times New Roman" panose="02020603050405020304" pitchFamily="18" charset="0"/>
              </a:rPr>
              <a:t>t</a:t>
            </a:r>
          </a:p>
        </p:txBody>
      </p:sp>
      <p:grpSp>
        <p:nvGrpSpPr>
          <p:cNvPr id="22018" name="Group 10">
            <a:extLst>
              <a:ext uri="{FF2B5EF4-FFF2-40B4-BE49-F238E27FC236}">
                <a16:creationId xmlns:a16="http://schemas.microsoft.com/office/drawing/2014/main" id="{2C331003-7D75-429A-A419-F4345ED5517E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1905000"/>
            <a:ext cx="1219200" cy="1828800"/>
            <a:chOff x="720" y="1200"/>
            <a:chExt cx="768" cy="1152"/>
          </a:xfrm>
        </p:grpSpPr>
        <p:sp>
          <p:nvSpPr>
            <p:cNvPr id="11276" name="Gerade Verbindung 58374">
              <a:extLst>
                <a:ext uri="{FF2B5EF4-FFF2-40B4-BE49-F238E27FC236}">
                  <a16:creationId xmlns:a16="http://schemas.microsoft.com/office/drawing/2014/main" id="{F0706070-606A-4B22-8467-C26482AA77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0" y="1200"/>
              <a:ext cx="0" cy="1152"/>
            </a:xfrm>
            <a:prstGeom prst="line">
              <a:avLst/>
            </a:prstGeom>
            <a:noFill/>
            <a:ln w="76200" algn="ctr">
              <a:solidFill>
                <a:srgbClr val="CCFF66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77" name="Gerade Verbindung 58375">
              <a:extLst>
                <a:ext uri="{FF2B5EF4-FFF2-40B4-BE49-F238E27FC236}">
                  <a16:creationId xmlns:a16="http://schemas.microsoft.com/office/drawing/2014/main" id="{B2F20790-CE21-4E02-BD4A-0424558A68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4" y="1200"/>
              <a:ext cx="0" cy="1152"/>
            </a:xfrm>
            <a:prstGeom prst="line">
              <a:avLst/>
            </a:prstGeom>
            <a:noFill/>
            <a:ln w="76200" algn="ctr">
              <a:solidFill>
                <a:srgbClr val="CCFF66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78" name="Gerade Verbindung 58376">
              <a:extLst>
                <a:ext uri="{FF2B5EF4-FFF2-40B4-BE49-F238E27FC236}">
                  <a16:creationId xmlns:a16="http://schemas.microsoft.com/office/drawing/2014/main" id="{889937B5-4989-488B-AD4D-6F647F7F6A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8" y="1200"/>
              <a:ext cx="0" cy="1152"/>
            </a:xfrm>
            <a:prstGeom prst="line">
              <a:avLst/>
            </a:prstGeom>
            <a:noFill/>
            <a:ln w="76200" algn="ctr">
              <a:solidFill>
                <a:srgbClr val="CCFF66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220" name="Group 14">
            <a:extLst>
              <a:ext uri="{FF2B5EF4-FFF2-40B4-BE49-F238E27FC236}">
                <a16:creationId xmlns:a16="http://schemas.microsoft.com/office/drawing/2014/main" id="{F740537C-F5D9-4933-B871-C214AAB327FB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1905000"/>
            <a:ext cx="990600" cy="1676400"/>
            <a:chOff x="3216" y="1200"/>
            <a:chExt cx="624" cy="1056"/>
          </a:xfrm>
        </p:grpSpPr>
        <p:sp>
          <p:nvSpPr>
            <p:cNvPr id="11273" name="Gerade Verbindung 58378">
              <a:extLst>
                <a:ext uri="{FF2B5EF4-FFF2-40B4-BE49-F238E27FC236}">
                  <a16:creationId xmlns:a16="http://schemas.microsoft.com/office/drawing/2014/main" id="{2533CC66-1352-4248-9034-2AE558511E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1200"/>
              <a:ext cx="624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74" name="Gerade Verbindung 58379">
              <a:extLst>
                <a:ext uri="{FF2B5EF4-FFF2-40B4-BE49-F238E27FC236}">
                  <a16:creationId xmlns:a16="http://schemas.microsoft.com/office/drawing/2014/main" id="{1DCCBF67-4CDE-4AA9-BDE0-842D31DC53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2256"/>
              <a:ext cx="624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75" name="Gerade Verbindung 58380">
              <a:extLst>
                <a:ext uri="{FF2B5EF4-FFF2-40B4-BE49-F238E27FC236}">
                  <a16:creationId xmlns:a16="http://schemas.microsoft.com/office/drawing/2014/main" id="{FDB34ECC-5B05-4D36-AF66-F6E4E42E5D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1200"/>
              <a:ext cx="0" cy="1056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8383" name="Rechteck 58382">
            <a:extLst>
              <a:ext uri="{FF2B5EF4-FFF2-40B4-BE49-F238E27FC236}">
                <a16:creationId xmlns:a16="http://schemas.microsoft.com/office/drawing/2014/main" id="{14120E5D-5488-4848-908A-8AE46C121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3622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t = 1 sec.</a:t>
            </a:r>
          </a:p>
        </p:txBody>
      </p:sp>
      <p:sp>
        <p:nvSpPr>
          <p:cNvPr id="58384" name="Rechteck 58383">
            <a:extLst>
              <a:ext uri="{FF2B5EF4-FFF2-40B4-BE49-F238E27FC236}">
                <a16:creationId xmlns:a16="http://schemas.microsoft.com/office/drawing/2014/main" id="{EF393671-36DC-4AFB-85F4-F7F40F786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191000"/>
            <a:ext cx="50292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z.B. 	w = 2 m/s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	A = 1 m²</a:t>
            </a:r>
          </a:p>
        </p:txBody>
      </p:sp>
      <p:sp>
        <p:nvSpPr>
          <p:cNvPr id="58385" name="Rechteck 58384">
            <a:extLst>
              <a:ext uri="{FF2B5EF4-FFF2-40B4-BE49-F238E27FC236}">
                <a16:creationId xmlns:a16="http://schemas.microsoft.com/office/drawing/2014/main" id="{BEA727A9-B128-46FA-8770-91BC4F58B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886200"/>
            <a:ext cx="6096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9600">
                <a:latin typeface="Times New Roman" panose="02020603050405020304" pitchFamily="18" charset="0"/>
              </a:rPr>
              <a:t>}</a:t>
            </a:r>
          </a:p>
        </p:txBody>
      </p:sp>
      <p:graphicFrame>
        <p:nvGraphicFramePr>
          <p:cNvPr id="58386" name="Object 18">
            <a:extLst>
              <a:ext uri="{FF2B5EF4-FFF2-40B4-BE49-F238E27FC236}">
                <a16:creationId xmlns:a16="http://schemas.microsoft.com/office/drawing/2014/main" id="{FDDDF915-9DEC-4591-88CA-F3AA9A9ABBAF}"/>
              </a:ext>
            </a:extLst>
          </p:cNvPr>
          <p:cNvGraphicFramePr>
            <a:graphicFrameLocks/>
          </p:cNvGraphicFramePr>
          <p:nvPr/>
        </p:nvGraphicFramePr>
        <p:xfrm>
          <a:off x="6807200" y="4257675"/>
          <a:ext cx="21844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015920" imgH="482400" progId="Equation.2">
                  <p:embed/>
                </p:oleObj>
              </mc:Choice>
              <mc:Fallback>
                <p:oleObj name="Formel" r:id="rId4" imgW="1015920" imgH="482400" progId="Equation.2">
                  <p:embed/>
                  <p:pic>
                    <p:nvPicPr>
                      <p:cNvPr id="0" name="Object 1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200" y="4257675"/>
                        <a:ext cx="2184400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4" grpId="0" autoUpdateAnimBg="0"/>
      <p:bldP spid="58385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Rechteck 59392">
            <a:extLst>
              <a:ext uri="{FF2B5EF4-FFF2-40B4-BE49-F238E27FC236}">
                <a16:creationId xmlns:a16="http://schemas.microsoft.com/office/drawing/2014/main" id="{99E6D5EA-30CF-42AB-B2F9-D344B3FF175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3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Rechteck 60416">
            <a:extLst>
              <a:ext uri="{FF2B5EF4-FFF2-40B4-BE49-F238E27FC236}">
                <a16:creationId xmlns:a16="http://schemas.microsoft.com/office/drawing/2014/main" id="{D682E98D-FBBC-44F6-B3B2-6828B24B4BB5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6246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hteck 60417">
            <a:extLst>
              <a:ext uri="{FF2B5EF4-FFF2-40B4-BE49-F238E27FC236}">
                <a16:creationId xmlns:a16="http://schemas.microsoft.com/office/drawing/2014/main" id="{8BE4E751-D80E-4D29-A422-61FF56985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990600"/>
            <a:ext cx="441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3600" u="sng">
                <a:solidFill>
                  <a:srgbClr val="00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Herleitung</a:t>
            </a:r>
          </a:p>
        </p:txBody>
      </p:sp>
      <p:graphicFrame>
        <p:nvGraphicFramePr>
          <p:cNvPr id="60419" name="Object 3">
            <a:extLst>
              <a:ext uri="{FF2B5EF4-FFF2-40B4-BE49-F238E27FC236}">
                <a16:creationId xmlns:a16="http://schemas.microsoft.com/office/drawing/2014/main" id="{65974E8C-851D-4DEA-ACB6-1DE14DC24E26}"/>
              </a:ext>
            </a:extLst>
          </p:cNvPr>
          <p:cNvGraphicFramePr>
            <a:graphicFrameLocks/>
          </p:cNvGraphicFramePr>
          <p:nvPr/>
        </p:nvGraphicFramePr>
        <p:xfrm>
          <a:off x="4789488" y="2122488"/>
          <a:ext cx="4200525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5" imgW="1079280" imgH="1079280" progId="Equation.2">
                  <p:embed/>
                </p:oleObj>
              </mc:Choice>
              <mc:Fallback>
                <p:oleObj name="Formel" r:id="rId5" imgW="1079280" imgH="1079280" progId="Equation.2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2122488"/>
                        <a:ext cx="4200525" cy="420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hteck 61440">
            <a:extLst>
              <a:ext uri="{FF2B5EF4-FFF2-40B4-BE49-F238E27FC236}">
                <a16:creationId xmlns:a16="http://schemas.microsoft.com/office/drawing/2014/main" id="{CA3B9400-6384-4004-9456-4C91EE342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" y="1968500"/>
            <a:ext cx="8331200" cy="3911600"/>
          </a:xfrm>
          <a:prstGeom prst="rect">
            <a:avLst/>
          </a:prstGeom>
          <a:solidFill>
            <a:schemeClr val="hlink"/>
          </a:solidFill>
          <a:ln w="127000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61442" name="Form 61441">
            <a:extLst>
              <a:ext uri="{FF2B5EF4-FFF2-40B4-BE49-F238E27FC236}">
                <a16:creationId xmlns:a16="http://schemas.microsoft.com/office/drawing/2014/main" id="{7622337C-5826-45E4-9075-7DC538C29D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Kontinuitätsgleichung</a:t>
            </a:r>
            <a:b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(FORMEL)</a:t>
            </a:r>
          </a:p>
        </p:txBody>
      </p:sp>
      <p:graphicFrame>
        <p:nvGraphicFramePr>
          <p:cNvPr id="61443" name="Object 3">
            <a:extLst>
              <a:ext uri="{FF2B5EF4-FFF2-40B4-BE49-F238E27FC236}">
                <a16:creationId xmlns:a16="http://schemas.microsoft.com/office/drawing/2014/main" id="{540EFEB2-DF2E-4D89-A4C4-592FFEAAFCD1}"/>
              </a:ext>
            </a:extLst>
          </p:cNvPr>
          <p:cNvGraphicFramePr>
            <a:graphicFrameLocks/>
          </p:cNvGraphicFramePr>
          <p:nvPr/>
        </p:nvGraphicFramePr>
        <p:xfrm>
          <a:off x="777875" y="1981200"/>
          <a:ext cx="7604125" cy="380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790640" imgH="901440" progId="Equation.2">
                  <p:embed/>
                </p:oleObj>
              </mc:Choice>
              <mc:Fallback>
                <p:oleObj name="Formel" r:id="rId4" imgW="1790640" imgH="901440" progId="Equation.2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1981200"/>
                        <a:ext cx="7604125" cy="380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1" grpId="0" animBg="1"/>
      <p:bldP spid="61442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Rechteck 62464">
            <a:extLst>
              <a:ext uri="{FF2B5EF4-FFF2-40B4-BE49-F238E27FC236}">
                <a16:creationId xmlns:a16="http://schemas.microsoft.com/office/drawing/2014/main" id="{EC69EA0B-C7F9-480E-B4D4-B6C2F8E86E7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2413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24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Rechteck 63488">
            <a:extLst>
              <a:ext uri="{FF2B5EF4-FFF2-40B4-BE49-F238E27FC236}">
                <a16:creationId xmlns:a16="http://schemas.microsoft.com/office/drawing/2014/main" id="{1FA3E103-7A12-4332-BFD3-267DED3B62C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988"/>
            <a:ext cx="746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34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hteck 9216">
            <a:extLst>
              <a:ext uri="{FF2B5EF4-FFF2-40B4-BE49-F238E27FC236}">
                <a16:creationId xmlns:a16="http://schemas.microsoft.com/office/drawing/2014/main" id="{66FAA0B6-4CF5-4907-826C-B54348F33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838200"/>
            <a:ext cx="64008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 Gesamtbilanz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Was bleibt konstant ?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			Komponentenbilanz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		  /				    \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	       für Salz				H</a:t>
            </a:r>
            <a:r>
              <a:rPr lang="de-DE" altLang="de-DE" baseline="-25000">
                <a:latin typeface="Times New Roman" panose="02020603050405020304" pitchFamily="18" charset="0"/>
              </a:rPr>
              <a:t>2</a:t>
            </a:r>
            <a:r>
              <a:rPr lang="de-DE" altLang="de-DE">
                <a:latin typeface="Times New Roman" panose="02020603050405020304" pitchFamily="18" charset="0"/>
              </a:rPr>
              <a:t>O</a:t>
            </a:r>
          </a:p>
          <a:p>
            <a:pPr>
              <a:spcBef>
                <a:spcPct val="50000"/>
              </a:spcBef>
            </a:pPr>
            <a:r>
              <a:rPr lang="de-DE" altLang="de-DE" b="1" u="sng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Salzbilanz :</a:t>
            </a:r>
            <a:r>
              <a:rPr lang="de-DE" altLang="de-DE" u="sng">
                <a:latin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9218" name="Object 2">
            <a:extLst>
              <a:ext uri="{FF2B5EF4-FFF2-40B4-BE49-F238E27FC236}">
                <a16:creationId xmlns:a16="http://schemas.microsoft.com/office/drawing/2014/main" id="{84AE48CB-7910-4324-9595-581357AFF383}"/>
              </a:ext>
            </a:extLst>
          </p:cNvPr>
          <p:cNvGraphicFramePr>
            <a:graphicFrameLocks/>
          </p:cNvGraphicFramePr>
          <p:nvPr/>
        </p:nvGraphicFramePr>
        <p:xfrm>
          <a:off x="2884488" y="3652838"/>
          <a:ext cx="1611312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927000" imgH="609480" progId="Equation.2">
                  <p:embed/>
                </p:oleObj>
              </mc:Choice>
              <mc:Fallback>
                <p:oleObj name="Formel" r:id="rId4" imgW="927000" imgH="609480" progId="Equation.2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488" y="3652838"/>
                        <a:ext cx="1611312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>
            <a:extLst>
              <a:ext uri="{FF2B5EF4-FFF2-40B4-BE49-F238E27FC236}">
                <a16:creationId xmlns:a16="http://schemas.microsoft.com/office/drawing/2014/main" id="{1503F348-3B43-4EE3-8822-C0DE6E6C08EB}"/>
              </a:ext>
            </a:extLst>
          </p:cNvPr>
          <p:cNvGraphicFramePr>
            <a:graphicFrameLocks/>
          </p:cNvGraphicFramePr>
          <p:nvPr/>
        </p:nvGraphicFramePr>
        <p:xfrm>
          <a:off x="528638" y="4789488"/>
          <a:ext cx="7218362" cy="145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2285640" imgH="469800" progId="Equation.2">
                  <p:embed/>
                </p:oleObj>
              </mc:Choice>
              <mc:Fallback>
                <p:oleObj name="Formel" r:id="rId6" imgW="2285640" imgH="469800" progId="Equation.2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4789488"/>
                        <a:ext cx="7218362" cy="1458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Rechteck 64512">
            <a:extLst>
              <a:ext uri="{FF2B5EF4-FFF2-40B4-BE49-F238E27FC236}">
                <a16:creationId xmlns:a16="http://schemas.microsoft.com/office/drawing/2014/main" id="{FB232E4F-1342-4601-B460-B54A534C9DC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3950"/>
            <a:ext cx="9142413" cy="434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Rechteck 65536">
            <a:extLst>
              <a:ext uri="{FF2B5EF4-FFF2-40B4-BE49-F238E27FC236}">
                <a16:creationId xmlns:a16="http://schemas.microsoft.com/office/drawing/2014/main" id="{A37129FA-20F6-4792-84B6-331513D08CF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"/>
            <a:ext cx="91424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8" name="Rechteck 65537">
            <a:extLst>
              <a:ext uri="{FF2B5EF4-FFF2-40B4-BE49-F238E27FC236}">
                <a16:creationId xmlns:a16="http://schemas.microsoft.com/office/drawing/2014/main" id="{4697072E-6C81-44CD-8673-FCF48D90257D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8488"/>
            <a:ext cx="9142413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55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Form 66560">
            <a:extLst>
              <a:ext uri="{FF2B5EF4-FFF2-40B4-BE49-F238E27FC236}">
                <a16:creationId xmlns:a16="http://schemas.microsoft.com/office/drawing/2014/main" id="{E027998F-014D-4726-A541-CE1829CF8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BERNOULLI</a:t>
            </a:r>
          </a:p>
        </p:txBody>
      </p:sp>
      <p:sp>
        <p:nvSpPr>
          <p:cNvPr id="66562" name="Rechteck 66561">
            <a:extLst>
              <a:ext uri="{FF2B5EF4-FFF2-40B4-BE49-F238E27FC236}">
                <a16:creationId xmlns:a16="http://schemas.microsoft.com/office/drawing/2014/main" id="{4B79930E-FA0E-4216-A35F-E129F0FB7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70866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Die Gleichung aus der Strömungslehre :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( bekannt vom Prandtl ‘ schen staurohr und vom Venturi - Rohr )</a:t>
            </a:r>
          </a:p>
          <a:p>
            <a:pPr>
              <a:spcBef>
                <a:spcPct val="50000"/>
              </a:spcBef>
            </a:pPr>
            <a:endParaRPr lang="de-DE" altLang="de-D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1" grpId="0" autoUpdateAnimBg="0"/>
      <p:bldP spid="66562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Rechteck 67584">
            <a:extLst>
              <a:ext uri="{FF2B5EF4-FFF2-40B4-BE49-F238E27FC236}">
                <a16:creationId xmlns:a16="http://schemas.microsoft.com/office/drawing/2014/main" id="{2C1E3190-F1F6-4472-8955-68D863C1C31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9975"/>
            <a:ext cx="9142413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hteck 67585">
            <a:extLst>
              <a:ext uri="{FF2B5EF4-FFF2-40B4-BE49-F238E27FC236}">
                <a16:creationId xmlns:a16="http://schemas.microsoft.com/office/drawing/2014/main" id="{60835272-44C1-44FD-9F59-E16110E79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Wiederholung aus der Physik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7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Rechteck 68608">
            <a:extLst>
              <a:ext uri="{FF2B5EF4-FFF2-40B4-BE49-F238E27FC236}">
                <a16:creationId xmlns:a16="http://schemas.microsoft.com/office/drawing/2014/main" id="{751E144A-27EE-4B6C-A37F-C5ABAEF565C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2413" cy="56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86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Rechteck 69632">
            <a:extLst>
              <a:ext uri="{FF2B5EF4-FFF2-40B4-BE49-F238E27FC236}">
                <a16:creationId xmlns:a16="http://schemas.microsoft.com/office/drawing/2014/main" id="{7F30EBE6-4E47-4178-AAFA-C69AA543B7E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2413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9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Rechteck 70656">
            <a:extLst>
              <a:ext uri="{FF2B5EF4-FFF2-40B4-BE49-F238E27FC236}">
                <a16:creationId xmlns:a16="http://schemas.microsoft.com/office/drawing/2014/main" id="{F6EC0009-D146-4F44-A1A2-8A60E914F63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2413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06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Form 71680">
            <a:extLst>
              <a:ext uri="{FF2B5EF4-FFF2-40B4-BE49-F238E27FC236}">
                <a16:creationId xmlns:a16="http://schemas.microsoft.com/office/drawing/2014/main" id="{3A98F590-E9B8-4780-AAAA-E681206A26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Energie</a:t>
            </a:r>
          </a:p>
        </p:txBody>
      </p:sp>
      <p:sp>
        <p:nvSpPr>
          <p:cNvPr id="71682" name="Rechteck 71681">
            <a:extLst>
              <a:ext uri="{FF2B5EF4-FFF2-40B4-BE49-F238E27FC236}">
                <a16:creationId xmlns:a16="http://schemas.microsoft.com/office/drawing/2014/main" id="{A6C8FD80-8490-4DCA-B06F-C0EC9D94C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828800"/>
            <a:ext cx="44196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a) potentielle Energie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b) kinetische Energie</a:t>
            </a:r>
          </a:p>
        </p:txBody>
      </p:sp>
      <p:graphicFrame>
        <p:nvGraphicFramePr>
          <p:cNvPr id="71683" name="Object 3">
            <a:extLst>
              <a:ext uri="{FF2B5EF4-FFF2-40B4-BE49-F238E27FC236}">
                <a16:creationId xmlns:a16="http://schemas.microsoft.com/office/drawing/2014/main" id="{28F9989D-18E2-4ECF-9C16-B41A977D4BF2}"/>
              </a:ext>
            </a:extLst>
          </p:cNvPr>
          <p:cNvGraphicFramePr>
            <a:graphicFrameLocks/>
          </p:cNvGraphicFramePr>
          <p:nvPr/>
        </p:nvGraphicFramePr>
        <p:xfrm>
          <a:off x="3989388" y="1633538"/>
          <a:ext cx="2413000" cy="164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002960" imgH="685440" progId="Equation.2">
                  <p:embed/>
                </p:oleObj>
              </mc:Choice>
              <mc:Fallback>
                <p:oleObj name="Formel" r:id="rId4" imgW="1002960" imgH="685440" progId="Equation.2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9388" y="1633538"/>
                        <a:ext cx="2413000" cy="164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Rechteck 71683">
            <a:extLst>
              <a:ext uri="{FF2B5EF4-FFF2-40B4-BE49-F238E27FC236}">
                <a16:creationId xmlns:a16="http://schemas.microsoft.com/office/drawing/2014/main" id="{5881790D-1375-40EC-BD78-F21E794AF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038600"/>
            <a:ext cx="8305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Diese 2 Arten von Energie lassen sich speichern !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Im Gegensatz dazu die Druckenergie , die alles unter Spannung setzt !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Bei Entspannung =&gt; Druckverlust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utoUpdateAnimBg="0"/>
      <p:bldP spid="71684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Rechteck 72704">
            <a:extLst>
              <a:ext uri="{FF2B5EF4-FFF2-40B4-BE49-F238E27FC236}">
                <a16:creationId xmlns:a16="http://schemas.microsoft.com/office/drawing/2014/main" id="{6B3DB692-3B80-4E6A-9E4E-85EF8FD9181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71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27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29" name="Object 1">
            <a:extLst>
              <a:ext uri="{FF2B5EF4-FFF2-40B4-BE49-F238E27FC236}">
                <a16:creationId xmlns:a16="http://schemas.microsoft.com/office/drawing/2014/main" id="{6A24F86C-36D1-4624-8810-ECACDB0938C0}"/>
              </a:ext>
            </a:extLst>
          </p:cNvPr>
          <p:cNvGraphicFramePr>
            <a:graphicFrameLocks/>
          </p:cNvGraphicFramePr>
          <p:nvPr/>
        </p:nvGraphicFramePr>
        <p:xfrm>
          <a:off x="1527175" y="533400"/>
          <a:ext cx="6321425" cy="527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" imgW="1002960" imgH="838080" progId="Equation.2">
                  <p:embed/>
                </p:oleObj>
              </mc:Choice>
              <mc:Fallback>
                <p:oleObj name="Formel" r:id="rId3" imgW="1002960" imgH="838080" progId="Equation.2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533400"/>
                        <a:ext cx="6321425" cy="527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37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1" name="Object 1">
            <a:extLst>
              <a:ext uri="{FF2B5EF4-FFF2-40B4-BE49-F238E27FC236}">
                <a16:creationId xmlns:a16="http://schemas.microsoft.com/office/drawing/2014/main" id="{AC36C7B5-8256-40BC-BECF-F1DFE1A46354}"/>
              </a:ext>
            </a:extLst>
          </p:cNvPr>
          <p:cNvGraphicFramePr>
            <a:graphicFrameLocks/>
          </p:cNvGraphicFramePr>
          <p:nvPr/>
        </p:nvGraphicFramePr>
        <p:xfrm>
          <a:off x="304800" y="984250"/>
          <a:ext cx="8304213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2806560" imgH="533160" progId="Equation.2">
                  <p:embed/>
                </p:oleObj>
              </mc:Choice>
              <mc:Fallback>
                <p:oleObj name="Formel" r:id="rId4" imgW="2806560" imgH="533160" progId="Equation.2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84250"/>
                        <a:ext cx="8304213" cy="155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72" name="Group 4">
            <a:extLst>
              <a:ext uri="{FF2B5EF4-FFF2-40B4-BE49-F238E27FC236}">
                <a16:creationId xmlns:a16="http://schemas.microsoft.com/office/drawing/2014/main" id="{CCF93476-67AB-4C65-972A-7BCDDB910336}"/>
              </a:ext>
            </a:extLst>
          </p:cNvPr>
          <p:cNvGrpSpPr>
            <a:grpSpLocks/>
          </p:cNvGrpSpPr>
          <p:nvPr/>
        </p:nvGrpSpPr>
        <p:grpSpPr bwMode="auto">
          <a:xfrm>
            <a:off x="463550" y="2901950"/>
            <a:ext cx="749300" cy="749300"/>
            <a:chOff x="292" y="1828"/>
            <a:chExt cx="472" cy="472"/>
          </a:xfrm>
        </p:grpSpPr>
        <p:sp>
          <p:nvSpPr>
            <p:cNvPr id="6152" name="Ellipse 10241">
              <a:extLst>
                <a:ext uri="{FF2B5EF4-FFF2-40B4-BE49-F238E27FC236}">
                  <a16:creationId xmlns:a16="http://schemas.microsoft.com/office/drawing/2014/main" id="{656CCFD7-3C82-45FF-8FAE-B657F341D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" y="1828"/>
              <a:ext cx="472" cy="472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10243" name="Rechteck 10242">
              <a:extLst>
                <a:ext uri="{FF2B5EF4-FFF2-40B4-BE49-F238E27FC236}">
                  <a16:creationId xmlns:a16="http://schemas.microsoft.com/office/drawing/2014/main" id="{47AFCC99-DD25-411A-85C4-216F69B4B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872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 sz="3600">
                  <a:latin typeface="Times New Roman" panose="02020603050405020304" pitchFamily="18" charset="0"/>
                </a:rPr>
                <a:t>1</a:t>
              </a:r>
            </a:p>
          </p:txBody>
        </p:sp>
      </p:grpSp>
      <p:graphicFrame>
        <p:nvGraphicFramePr>
          <p:cNvPr id="10245" name="Object 5">
            <a:extLst>
              <a:ext uri="{FF2B5EF4-FFF2-40B4-BE49-F238E27FC236}">
                <a16:creationId xmlns:a16="http://schemas.microsoft.com/office/drawing/2014/main" id="{08AF1BD9-9E24-4E32-9B03-1B0BB15DD26A}"/>
              </a:ext>
            </a:extLst>
          </p:cNvPr>
          <p:cNvGraphicFramePr>
            <a:graphicFrameLocks/>
          </p:cNvGraphicFramePr>
          <p:nvPr/>
        </p:nvGraphicFramePr>
        <p:xfrm>
          <a:off x="1735138" y="2941638"/>
          <a:ext cx="5197475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1244520" imgH="203040" progId="Equation.2">
                  <p:embed/>
                </p:oleObj>
              </mc:Choice>
              <mc:Fallback>
                <p:oleObj name="Formel" r:id="rId6" imgW="1244520" imgH="203040" progId="Equation.2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5138" y="2941638"/>
                        <a:ext cx="5197475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738" name="Group 8">
            <a:extLst>
              <a:ext uri="{FF2B5EF4-FFF2-40B4-BE49-F238E27FC236}">
                <a16:creationId xmlns:a16="http://schemas.microsoft.com/office/drawing/2014/main" id="{5880E03C-3B8F-4192-A92A-1F6AC885954B}"/>
              </a:ext>
            </a:extLst>
          </p:cNvPr>
          <p:cNvGrpSpPr>
            <a:grpSpLocks/>
          </p:cNvGrpSpPr>
          <p:nvPr/>
        </p:nvGrpSpPr>
        <p:grpSpPr bwMode="auto">
          <a:xfrm>
            <a:off x="463550" y="4121150"/>
            <a:ext cx="831850" cy="825500"/>
            <a:chOff x="292" y="2596"/>
            <a:chExt cx="524" cy="520"/>
          </a:xfrm>
        </p:grpSpPr>
        <p:sp>
          <p:nvSpPr>
            <p:cNvPr id="6150" name="Ellipse 10245">
              <a:extLst>
                <a:ext uri="{FF2B5EF4-FFF2-40B4-BE49-F238E27FC236}">
                  <a16:creationId xmlns:a16="http://schemas.microsoft.com/office/drawing/2014/main" id="{EB0DD8A6-67AF-4EF5-B5D6-CDA8ED7AD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" y="2596"/>
              <a:ext cx="520" cy="52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10247" name="Rechteck 10246">
              <a:extLst>
                <a:ext uri="{FF2B5EF4-FFF2-40B4-BE49-F238E27FC236}">
                  <a16:creationId xmlns:a16="http://schemas.microsoft.com/office/drawing/2014/main" id="{9FBB275F-2E7F-488D-A7F4-87E4BBEE6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640"/>
              <a:ext cx="38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 sz="3600">
                  <a:latin typeface="Times New Roman" panose="02020603050405020304" pitchFamily="18" charset="0"/>
                </a:rPr>
                <a:t>2</a:t>
              </a:r>
            </a:p>
          </p:txBody>
        </p:sp>
      </p:grpSp>
      <p:graphicFrame>
        <p:nvGraphicFramePr>
          <p:cNvPr id="10249" name="Object 9">
            <a:extLst>
              <a:ext uri="{FF2B5EF4-FFF2-40B4-BE49-F238E27FC236}">
                <a16:creationId xmlns:a16="http://schemas.microsoft.com/office/drawing/2014/main" id="{9EF849D8-B8ED-4125-B5B9-F1760A0095D6}"/>
              </a:ext>
            </a:extLst>
          </p:cNvPr>
          <p:cNvGraphicFramePr>
            <a:graphicFrameLocks/>
          </p:cNvGraphicFramePr>
          <p:nvPr/>
        </p:nvGraphicFramePr>
        <p:xfrm>
          <a:off x="1722438" y="4027488"/>
          <a:ext cx="5480050" cy="214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8" imgW="1574640" imgH="622080" progId="Equation.2">
                  <p:embed/>
                </p:oleObj>
              </mc:Choice>
              <mc:Fallback>
                <p:oleObj name="Formel" r:id="rId8" imgW="1574640" imgH="622080" progId="Equation.2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438" y="4027488"/>
                        <a:ext cx="5480050" cy="214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9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97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Form 74752">
            <a:extLst>
              <a:ext uri="{FF2B5EF4-FFF2-40B4-BE49-F238E27FC236}">
                <a16:creationId xmlns:a16="http://schemas.microsoft.com/office/drawing/2014/main" id="{8811BC99-73B7-4D62-BC0E-1A0BCE5C86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Bernoulli nach Vollhardt</a:t>
            </a:r>
          </a:p>
        </p:txBody>
      </p:sp>
      <p:pic>
        <p:nvPicPr>
          <p:cNvPr id="74754" name="Rechteck 74753">
            <a:extLst>
              <a:ext uri="{FF2B5EF4-FFF2-40B4-BE49-F238E27FC236}">
                <a16:creationId xmlns:a16="http://schemas.microsoft.com/office/drawing/2014/main" id="{69943ED0-BACB-45CA-9787-284E32EB5523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2413" cy="45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3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Rechteck 75776">
            <a:extLst>
              <a:ext uri="{FF2B5EF4-FFF2-40B4-BE49-F238E27FC236}">
                <a16:creationId xmlns:a16="http://schemas.microsoft.com/office/drawing/2014/main" id="{C44F5BF4-6D57-44FE-A490-6B2D7C2CFA9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0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57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Rechteck 76800">
            <a:extLst>
              <a:ext uri="{FF2B5EF4-FFF2-40B4-BE49-F238E27FC236}">
                <a16:creationId xmlns:a16="http://schemas.microsoft.com/office/drawing/2014/main" id="{93681778-70D8-4CF4-89F1-DD87F4D9A09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2413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6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5" name="Object 1">
            <a:extLst>
              <a:ext uri="{FF2B5EF4-FFF2-40B4-BE49-F238E27FC236}">
                <a16:creationId xmlns:a16="http://schemas.microsoft.com/office/drawing/2014/main" id="{3B28B3BC-1BEE-43C7-9712-4F5FB9DAE4DA}"/>
              </a:ext>
            </a:extLst>
          </p:cNvPr>
          <p:cNvGraphicFramePr>
            <a:graphicFrameLocks/>
          </p:cNvGraphicFramePr>
          <p:nvPr/>
        </p:nvGraphicFramePr>
        <p:xfrm>
          <a:off x="1381125" y="0"/>
          <a:ext cx="6378575" cy="685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" imgW="2717640" imgH="2920680" progId="Equation.2">
                  <p:embed/>
                </p:oleObj>
              </mc:Choice>
              <mc:Fallback>
                <p:oleObj name="Formel" r:id="rId3" imgW="2717640" imgH="2920680" progId="Equation.2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5" y="0"/>
                        <a:ext cx="6378575" cy="685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78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Rechteck 78848">
            <a:extLst>
              <a:ext uri="{FF2B5EF4-FFF2-40B4-BE49-F238E27FC236}">
                <a16:creationId xmlns:a16="http://schemas.microsoft.com/office/drawing/2014/main" id="{D1750724-88D6-45F1-82CE-38A149AD87F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1675"/>
            <a:ext cx="9142413" cy="544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88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Rechteck 79872">
            <a:extLst>
              <a:ext uri="{FF2B5EF4-FFF2-40B4-BE49-F238E27FC236}">
                <a16:creationId xmlns:a16="http://schemas.microsoft.com/office/drawing/2014/main" id="{BD8A8D64-3757-4E39-8F17-A798E0E6089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2413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98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Rechteck 80896">
            <a:extLst>
              <a:ext uri="{FF2B5EF4-FFF2-40B4-BE49-F238E27FC236}">
                <a16:creationId xmlns:a16="http://schemas.microsoft.com/office/drawing/2014/main" id="{29A82122-690B-47C2-949B-873F26BB599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54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08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hteck 81920">
            <a:extLst>
              <a:ext uri="{FF2B5EF4-FFF2-40B4-BE49-F238E27FC236}">
                <a16:creationId xmlns:a16="http://schemas.microsoft.com/office/drawing/2014/main" id="{833DF7A0-AB56-46A6-B9D8-4339B6326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24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Bernoulli nach Bohl</a:t>
            </a:r>
          </a:p>
        </p:txBody>
      </p:sp>
      <p:pic>
        <p:nvPicPr>
          <p:cNvPr id="81922" name="Rechteck 81921">
            <a:extLst>
              <a:ext uri="{FF2B5EF4-FFF2-40B4-BE49-F238E27FC236}">
                <a16:creationId xmlns:a16="http://schemas.microsoft.com/office/drawing/2014/main" id="{541AE7FF-408D-45F1-B295-DA7EF9F7947A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2413" cy="594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1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Rechteck 82944">
            <a:extLst>
              <a:ext uri="{FF2B5EF4-FFF2-40B4-BE49-F238E27FC236}">
                <a16:creationId xmlns:a16="http://schemas.microsoft.com/office/drawing/2014/main" id="{6CD4F6B2-ED8B-49CD-8C79-73DC2A4B164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29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Rechteck 83968">
            <a:extLst>
              <a:ext uri="{FF2B5EF4-FFF2-40B4-BE49-F238E27FC236}">
                <a16:creationId xmlns:a16="http://schemas.microsoft.com/office/drawing/2014/main" id="{B5A2A9DB-B914-4EB7-8B97-61497FB3F1A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0"/>
            <a:ext cx="730885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39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5" name="Object 1">
            <a:extLst>
              <a:ext uri="{FF2B5EF4-FFF2-40B4-BE49-F238E27FC236}">
                <a16:creationId xmlns:a16="http://schemas.microsoft.com/office/drawing/2014/main" id="{F8367695-05AF-42D6-9AE9-D9B856B8F40A}"/>
              </a:ext>
            </a:extLst>
          </p:cNvPr>
          <p:cNvGraphicFramePr>
            <a:graphicFrameLocks/>
          </p:cNvGraphicFramePr>
          <p:nvPr/>
        </p:nvGraphicFramePr>
        <p:xfrm>
          <a:off x="1828800" y="835025"/>
          <a:ext cx="6019800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" imgW="1079280" imgH="850680" progId="Equation.2">
                  <p:embed/>
                </p:oleObj>
              </mc:Choice>
              <mc:Fallback>
                <p:oleObj name="Formel" r:id="rId3" imgW="1079280" imgH="850680" progId="Equation.2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835025"/>
                        <a:ext cx="6019800" cy="473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hteck 84992">
            <a:extLst>
              <a:ext uri="{FF2B5EF4-FFF2-40B4-BE49-F238E27FC236}">
                <a16:creationId xmlns:a16="http://schemas.microsoft.com/office/drawing/2014/main" id="{BBA03947-C09D-4A75-A557-6FA829A36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1663700"/>
            <a:ext cx="8026400" cy="2235200"/>
          </a:xfrm>
          <a:prstGeom prst="rect">
            <a:avLst/>
          </a:prstGeom>
          <a:solidFill>
            <a:schemeClr val="hlink"/>
          </a:solidFill>
          <a:ln w="127000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graphicFrame>
        <p:nvGraphicFramePr>
          <p:cNvPr id="84994" name="Object 2">
            <a:extLst>
              <a:ext uri="{FF2B5EF4-FFF2-40B4-BE49-F238E27FC236}">
                <a16:creationId xmlns:a16="http://schemas.microsoft.com/office/drawing/2014/main" id="{41B92E16-C052-4B99-B054-F20CA6FDB2A7}"/>
              </a:ext>
            </a:extLst>
          </p:cNvPr>
          <p:cNvGraphicFramePr>
            <a:graphicFrameLocks/>
          </p:cNvGraphicFramePr>
          <p:nvPr/>
        </p:nvGraphicFramePr>
        <p:xfrm>
          <a:off x="960438" y="1855788"/>
          <a:ext cx="7345362" cy="164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" imgW="1726920" imgH="393480" progId="Equation.2">
                  <p:embed/>
                </p:oleObj>
              </mc:Choice>
              <mc:Fallback>
                <p:oleObj name="Formel" r:id="rId3" imgW="1726920" imgH="393480" progId="Equation.2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1855788"/>
                        <a:ext cx="7345362" cy="164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5" name="Rechteck 84994">
            <a:extLst>
              <a:ext uri="{FF2B5EF4-FFF2-40B4-BE49-F238E27FC236}">
                <a16:creationId xmlns:a16="http://schemas.microsoft.com/office/drawing/2014/main" id="{1ECF2ADC-9A68-447B-9396-5430B9E81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419600"/>
            <a:ext cx="86106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Veränderung der einen Größe zu Lasten der anderen Größe !</a:t>
            </a:r>
          </a:p>
          <a:p>
            <a:pPr>
              <a:spcBef>
                <a:spcPct val="50000"/>
              </a:spcBef>
            </a:pPr>
            <a:endParaRPr lang="de-DE" altLang="de-D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49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Rechteck 86016">
            <a:extLst>
              <a:ext uri="{FF2B5EF4-FFF2-40B4-BE49-F238E27FC236}">
                <a16:creationId xmlns:a16="http://schemas.microsoft.com/office/drawing/2014/main" id="{B0F48DE8-EE9A-44B9-B443-29222A85AD1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7488"/>
            <a:ext cx="9142413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Rechteck 87040">
            <a:extLst>
              <a:ext uri="{FF2B5EF4-FFF2-40B4-BE49-F238E27FC236}">
                <a16:creationId xmlns:a16="http://schemas.microsoft.com/office/drawing/2014/main" id="{F3BEF565-BB94-42EC-A43F-313E73EC2AF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26988"/>
            <a:ext cx="66786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7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Rechteck 88064">
            <a:extLst>
              <a:ext uri="{FF2B5EF4-FFF2-40B4-BE49-F238E27FC236}">
                <a16:creationId xmlns:a16="http://schemas.microsoft.com/office/drawing/2014/main" id="{41DF1926-804D-4593-AC8F-99AACC02761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11988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6" name="Rechteck 88065">
            <a:extLst>
              <a:ext uri="{FF2B5EF4-FFF2-40B4-BE49-F238E27FC236}">
                <a16:creationId xmlns:a16="http://schemas.microsoft.com/office/drawing/2014/main" id="{7FFE820D-F420-4747-A554-E4E45DDC3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762000"/>
            <a:ext cx="1903413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aus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Hammer &amp; Hammer 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physikalische Formel-sammlung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4. Auflage 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S. 13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Rechteck 89088">
            <a:extLst>
              <a:ext uri="{FF2B5EF4-FFF2-40B4-BE49-F238E27FC236}">
                <a16:creationId xmlns:a16="http://schemas.microsoft.com/office/drawing/2014/main" id="{3E6A81AC-F069-4311-BE51-4D6C4961DE2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9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rm 12288">
            <a:extLst>
              <a:ext uri="{FF2B5EF4-FFF2-40B4-BE49-F238E27FC236}">
                <a16:creationId xmlns:a16="http://schemas.microsoft.com/office/drawing/2014/main" id="{4F411903-51B1-400A-94DB-9BE4ADCB73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7.Darstellung der Ergebnisse</a:t>
            </a:r>
          </a:p>
        </p:txBody>
      </p:sp>
      <p:graphicFrame>
        <p:nvGraphicFramePr>
          <p:cNvPr id="12290" name="Object 2">
            <a:extLst>
              <a:ext uri="{FF2B5EF4-FFF2-40B4-BE49-F238E27FC236}">
                <a16:creationId xmlns:a16="http://schemas.microsoft.com/office/drawing/2014/main" id="{6EE5A430-3AE5-40F6-8436-09793167D443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688975" y="1981200"/>
          <a:ext cx="7745413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7772040" imgH="4114440" progId="Word.Document.6">
                  <p:embed/>
                </p:oleObj>
              </mc:Choice>
              <mc:Fallback>
                <p:oleObj name="Dokument" r:id="rId3" imgW="7772040" imgH="4114440" progId="Word.Document.6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" y="1981200"/>
                        <a:ext cx="7745413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eiecke und Punkte">
  <a:themeElements>
    <a:clrScheme name="Dreiecke und Punkte 1">
      <a:dk1>
        <a:srgbClr val="868686"/>
      </a:dk1>
      <a:lt1>
        <a:srgbClr val="FFCC99"/>
      </a:lt1>
      <a:dk2>
        <a:srgbClr val="000000"/>
      </a:dk2>
      <a:lt2>
        <a:srgbClr val="FF9966"/>
      </a:lt2>
      <a:accent1>
        <a:srgbClr val="669900"/>
      </a:accent1>
      <a:accent2>
        <a:srgbClr val="99CCFF"/>
      </a:accent2>
      <a:accent3>
        <a:srgbClr val="AAAAAA"/>
      </a:accent3>
      <a:accent4>
        <a:srgbClr val="DAAE82"/>
      </a:accent4>
      <a:accent5>
        <a:srgbClr val="B8CAAA"/>
      </a:accent5>
      <a:accent6>
        <a:srgbClr val="8AB9E7"/>
      </a:accent6>
      <a:hlink>
        <a:srgbClr val="FF6633"/>
      </a:hlink>
      <a:folHlink>
        <a:srgbClr val="CC3300"/>
      </a:folHlink>
    </a:clrScheme>
    <a:fontScheme name="Dreiecke und Punkte">
      <a:majorFont>
        <a:latin typeface="+mj-lt"/>
        <a:ea typeface="+mj-ea"/>
        <a:cs typeface="+mj-cs"/>
      </a:majorFont>
      <a:minorFont>
        <a:latin typeface="+mn-lt"/>
        <a:ea typeface="+mn-ea"/>
        <a:cs typeface="+mn-c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chemeClr val="tx1">
                <a:alpha val="100000"/>
              </a:schemeClr>
            </a:solidFill>
            <a:effectLst/>
            <a:latin typeface="Times New Roman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chemeClr val="tx1">
                <a:alpha val="100000"/>
              </a:schemeClr>
            </a:solidFill>
            <a:effectLst/>
            <a:latin typeface="Times New Roman"/>
            <a:cs typeface="Arial"/>
          </a:defRPr>
        </a:defPPr>
      </a:lstStyle>
    </a:lnDef>
  </a:objectDefaults>
  <a:extraClrSchemeLst>
    <a:extraClrScheme>
      <a:clrScheme name="Dreiecke und Punkte 1">
        <a:dk1>
          <a:srgbClr val="868686"/>
        </a:dk1>
        <a:lt1>
          <a:srgbClr val="FFCC99"/>
        </a:lt1>
        <a:dk2>
          <a:srgbClr val="000000"/>
        </a:dk2>
        <a:lt2>
          <a:srgbClr val="FF9966"/>
        </a:lt2>
        <a:accent1>
          <a:srgbClr val="669900"/>
        </a:accent1>
        <a:accent2>
          <a:srgbClr val="99CCFF"/>
        </a:accent2>
        <a:accent3>
          <a:srgbClr val="AAAAAA"/>
        </a:accent3>
        <a:accent4>
          <a:srgbClr val="DAAE82"/>
        </a:accent4>
        <a:accent5>
          <a:srgbClr val="B8CAAA"/>
        </a:accent5>
        <a:accent6>
          <a:srgbClr val="8AB9E7"/>
        </a:accent6>
        <a:hlink>
          <a:srgbClr val="FF66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eiecke und Punkte 2">
        <a:dk1>
          <a:srgbClr val="000000"/>
        </a:dk1>
        <a:lt1>
          <a:srgbClr val="FDE3BA"/>
        </a:lt1>
        <a:dk2>
          <a:srgbClr val="000000"/>
        </a:dk2>
        <a:lt2>
          <a:srgbClr val="FF9933"/>
        </a:lt2>
        <a:accent1>
          <a:srgbClr val="FF3300"/>
        </a:accent1>
        <a:accent2>
          <a:srgbClr val="99CCFF"/>
        </a:accent2>
        <a:accent3>
          <a:srgbClr val="FEEFD9"/>
        </a:accent3>
        <a:accent4>
          <a:srgbClr val="000000"/>
        </a:accent4>
        <a:accent5>
          <a:srgbClr val="FFADAA"/>
        </a:accent5>
        <a:accent6>
          <a:srgbClr val="8AB9E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eiecke und Punkt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C:\MSOFFICE\VORLAGEN\Präsentationslayouts\Dreiecke und Punkte.pot</Template>
  <TotalTime>0</TotalTime>
  <Words>585</Words>
  <Application>Microsoft Office PowerPoint</Application>
  <PresentationFormat>Bildschirmpräsentation (4:3)</PresentationFormat>
  <Paragraphs>137</Paragraphs>
  <Slides>84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84</vt:i4>
      </vt:variant>
    </vt:vector>
  </HeadingPairs>
  <TitlesOfParts>
    <vt:vector size="93" baseType="lpstr">
      <vt:lpstr>Amaze</vt:lpstr>
      <vt:lpstr>Arial</vt:lpstr>
      <vt:lpstr>Calibri</vt:lpstr>
      <vt:lpstr>Monotype Sorts</vt:lpstr>
      <vt:lpstr>Symbol</vt:lpstr>
      <vt:lpstr>Times New Roman</vt:lpstr>
      <vt:lpstr>Dreiecke und Punkte</vt:lpstr>
      <vt:lpstr>Formel</vt:lpstr>
      <vt:lpstr>Dokument</vt:lpstr>
      <vt:lpstr>Mechanische Verfahrenstechnik &amp; Strömungslehre 2 </vt:lpstr>
      <vt:lpstr>Allgemeine Vorgehensweise bei Bilanzierungen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7.Darstellung der Ergebnisse</vt:lpstr>
      <vt:lpstr>7.2. Sankey - Diagramm</vt:lpstr>
      <vt:lpstr>Lagern und speichern von Feststoffen, Flüssigkeiten und Gasen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Möglichkeiten der Lagerung</vt:lpstr>
      <vt:lpstr> </vt:lpstr>
      <vt:lpstr>PowerPoint-Präsentation</vt:lpstr>
      <vt:lpstr>PowerPoint-Präsentation</vt:lpstr>
      <vt:lpstr>PowerPoint-Präsentation</vt:lpstr>
      <vt:lpstr>Bunkerauslegung</vt:lpstr>
      <vt:lpstr>PowerPoint-Präsentation</vt:lpstr>
      <vt:lpstr>PowerPoint-Präsentation</vt:lpstr>
      <vt:lpstr>PowerPoint-Präsentation</vt:lpstr>
      <vt:lpstr>Fluß in Abhängigkeit von Viskosität und Trichtergröße</vt:lpstr>
      <vt:lpstr>PowerPoint-Präsentation</vt:lpstr>
      <vt:lpstr>Lagern von Flüssigkeiten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Lagern von Gasen</vt:lpstr>
      <vt:lpstr>PowerPoint-Präsentation</vt:lpstr>
      <vt:lpstr>PowerPoint-Präsentation</vt:lpstr>
      <vt:lpstr>Aufgaben zur Lagerung</vt:lpstr>
      <vt:lpstr>PowerPoint-Präsentation</vt:lpstr>
      <vt:lpstr>PowerPoint-Präsentation</vt:lpstr>
      <vt:lpstr>PowerPoint-Präsentation</vt:lpstr>
      <vt:lpstr>PowerPoint-Präsentation</vt:lpstr>
      <vt:lpstr>Technische Strömungsvorgänge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Kontinuitätsgleichung</vt:lpstr>
      <vt:lpstr>PowerPoint-Präsentation</vt:lpstr>
      <vt:lpstr>PowerPoint-Präsentation</vt:lpstr>
      <vt:lpstr>PowerPoint-Präsentation</vt:lpstr>
      <vt:lpstr>Kontinuitätsgleichung (FORMEL)</vt:lpstr>
      <vt:lpstr>PowerPoint-Präsentation</vt:lpstr>
      <vt:lpstr>PowerPoint-Präsentation</vt:lpstr>
      <vt:lpstr>PowerPoint-Präsentation</vt:lpstr>
      <vt:lpstr>PowerPoint-Präsentation</vt:lpstr>
      <vt:lpstr>BERNOULLI</vt:lpstr>
      <vt:lpstr>PowerPoint-Präsentation</vt:lpstr>
      <vt:lpstr>PowerPoint-Präsentation</vt:lpstr>
      <vt:lpstr>PowerPoint-Präsentation</vt:lpstr>
      <vt:lpstr>PowerPoint-Präsentation</vt:lpstr>
      <vt:lpstr>Energie</vt:lpstr>
      <vt:lpstr>PowerPoint-Präsentation</vt:lpstr>
      <vt:lpstr>PowerPoint-Präsentation</vt:lpstr>
      <vt:lpstr>Bernoulli nach Vollhardt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Mechanische Verfahrenstechnik &amp; Strömungslehre 2</dc:title>
  <dc:creator>Alexander Voigts</dc:creator>
  <cp:lastModifiedBy>Alexander Voigts</cp:lastModifiedBy>
  <cp:revision>33</cp:revision>
  <dcterms:created xsi:type="dcterms:W3CDTF">2000-04-07T07:08:12Z</dcterms:created>
  <dcterms:modified xsi:type="dcterms:W3CDTF">2024-02-08T20:57:35Z</dcterms:modified>
</cp:coreProperties>
</file>