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91" r:id="rId31"/>
    <p:sldId id="286" r:id="rId32"/>
    <p:sldId id="287" r:id="rId33"/>
    <p:sldId id="288" r:id="rId34"/>
    <p:sldId id="289" r:id="rId35"/>
    <p:sldId id="290" r:id="rId36"/>
    <p:sldId id="292"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9144000" cy="6858000" type="screen4x3"/>
  <p:notesSz cx="6761163" cy="9296400"/>
  <p:defaultTextStyle>
    <a:defPPr>
      <a:defRPr lang="de-DE"/>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33"/>
    <a:srgbClr val="FFFF6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hteck 2049">
            <a:extLst>
              <a:ext uri="{FF2B5EF4-FFF2-40B4-BE49-F238E27FC236}">
                <a16:creationId xmlns:a16="http://schemas.microsoft.com/office/drawing/2014/main" id="{A4026765-A510-40D9-B907-D61A385067CF}"/>
              </a:ext>
            </a:extLst>
          </p:cNvPr>
          <p:cNvSpPr>
            <a:spLocks noGrp="1" noChangeArrowheads="1"/>
          </p:cNvSpPr>
          <p:nvPr>
            <p:ph type="hdr" sz="quarter"/>
          </p:nvPr>
        </p:nvSpPr>
        <p:spPr bwMode="auto">
          <a:xfrm>
            <a:off x="-1588" y="0"/>
            <a:ext cx="2930526"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vl1pPr>
          </a:lstStyle>
          <a:p>
            <a:endParaRPr lang="de-DE" altLang="de-DE"/>
          </a:p>
        </p:txBody>
      </p:sp>
      <p:sp>
        <p:nvSpPr>
          <p:cNvPr id="55299" name="Rechteck 2050">
            <a:extLst>
              <a:ext uri="{FF2B5EF4-FFF2-40B4-BE49-F238E27FC236}">
                <a16:creationId xmlns:a16="http://schemas.microsoft.com/office/drawing/2014/main" id="{6F2CD77F-F657-4246-B6DF-79F76A718645}"/>
              </a:ext>
            </a:extLst>
          </p:cNvPr>
          <p:cNvSpPr>
            <a:spLocks noGrp="1" noChangeArrowheads="1"/>
          </p:cNvSpPr>
          <p:nvPr>
            <p:ph type="dt" idx="1"/>
          </p:nvPr>
        </p:nvSpPr>
        <p:spPr bwMode="auto">
          <a:xfrm>
            <a:off x="3830638" y="0"/>
            <a:ext cx="29305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vl1pPr>
          </a:lstStyle>
          <a:p>
            <a:endParaRPr lang="de-DE" altLang="de-DE"/>
          </a:p>
        </p:txBody>
      </p:sp>
      <p:sp>
        <p:nvSpPr>
          <p:cNvPr id="55300" name="Rechteck 2051">
            <a:extLst>
              <a:ext uri="{FF2B5EF4-FFF2-40B4-BE49-F238E27FC236}">
                <a16:creationId xmlns:a16="http://schemas.microsoft.com/office/drawing/2014/main" id="{9EC7537B-7D2C-4798-9CFB-B36CC7F76B55}"/>
              </a:ext>
            </a:extLst>
          </p:cNvPr>
          <p:cNvSpPr>
            <a:spLocks noRot="1" noChangeArrowheads="1" noTextEdit="1"/>
          </p:cNvSpPr>
          <p:nvPr>
            <p:ph type="sldImg" idx="2"/>
          </p:nvPr>
        </p:nvSpPr>
        <p:spPr bwMode="auto">
          <a:xfrm>
            <a:off x="1062038" y="703263"/>
            <a:ext cx="4635500" cy="3473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hteck 2052">
            <a:extLst>
              <a:ext uri="{FF2B5EF4-FFF2-40B4-BE49-F238E27FC236}">
                <a16:creationId xmlns:a16="http://schemas.microsoft.com/office/drawing/2014/main" id="{5DC7CFDF-C5E7-40E0-A10D-40917133D532}"/>
              </a:ext>
            </a:extLst>
          </p:cNvPr>
          <p:cNvSpPr>
            <a:spLocks noGrp="1" noChangeArrowheads="1"/>
          </p:cNvSpPr>
          <p:nvPr>
            <p:ph type="body" sz="quarter" idx="3"/>
          </p:nvPr>
        </p:nvSpPr>
        <p:spPr bwMode="auto">
          <a:xfrm>
            <a:off x="900113" y="4416425"/>
            <a:ext cx="49593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5302" name="Rechteck 2053">
            <a:extLst>
              <a:ext uri="{FF2B5EF4-FFF2-40B4-BE49-F238E27FC236}">
                <a16:creationId xmlns:a16="http://schemas.microsoft.com/office/drawing/2014/main" id="{D478AF0B-C205-487C-9CAE-06FA2C79A996}"/>
              </a:ext>
            </a:extLst>
          </p:cNvPr>
          <p:cNvSpPr>
            <a:spLocks noGrp="1" noChangeArrowheads="1"/>
          </p:cNvSpPr>
          <p:nvPr>
            <p:ph type="ftr" sz="quarter" idx="4"/>
          </p:nvPr>
        </p:nvSpPr>
        <p:spPr bwMode="auto">
          <a:xfrm>
            <a:off x="-1588" y="8831263"/>
            <a:ext cx="293052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vl1pPr>
          </a:lstStyle>
          <a:p>
            <a:endParaRPr lang="de-DE" altLang="de-DE"/>
          </a:p>
        </p:txBody>
      </p:sp>
      <p:sp>
        <p:nvSpPr>
          <p:cNvPr id="2055" name="Rechteck 2054">
            <a:extLst>
              <a:ext uri="{FF2B5EF4-FFF2-40B4-BE49-F238E27FC236}">
                <a16:creationId xmlns:a16="http://schemas.microsoft.com/office/drawing/2014/main" id="{B4DC66F4-8EEA-493B-B9FB-ECF46ED36953}"/>
              </a:ext>
            </a:extLst>
          </p:cNvPr>
          <p:cNvSpPr>
            <a:spLocks noGrp="1" noChangeArrowheads="1"/>
          </p:cNvSpPr>
          <p:nvPr>
            <p:ph type="sldNum" sz="quarter" idx="5"/>
          </p:nvPr>
        </p:nvSpPr>
        <p:spPr bwMode="auto">
          <a:xfrm>
            <a:off x="3830638" y="8831263"/>
            <a:ext cx="29305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vl1pPr>
          </a:lstStyle>
          <a:p>
            <a:fld id="{7CAAD60F-DDA1-4BE8-BC3E-535A362CC2D7}"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rm 1"/>
          <p:cNvSpPr>
            <a:spLocks noGrp="1"/>
          </p:cNvSpPr>
          <p:nvPr>
            <p:ph type="ctrTitle"/>
          </p:nvPr>
        </p:nvSpPr>
        <p:spPr>
          <a:xfrm>
            <a:off x="685800" y="2130425"/>
            <a:ext cx="7772400" cy="1470025"/>
          </a:xfrm>
        </p:spPr>
        <p:txBody>
          <a:bodyPr rtlCol="0"/>
          <a:lstStyle/>
          <a:p>
            <a:r>
              <a:rPr lang="de-DE"/>
              <a:t>Titelmasterformat durch Klicken bearbeiten</a:t>
            </a:r>
          </a:p>
        </p:txBody>
      </p:sp>
      <p:sp>
        <p:nvSpPr>
          <p:cNvPr id="3" name="Form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Rechteck 3">
            <a:extLst>
              <a:ext uri="{FF2B5EF4-FFF2-40B4-BE49-F238E27FC236}">
                <a16:creationId xmlns:a16="http://schemas.microsoft.com/office/drawing/2014/main" id="{70975984-EC3D-44A7-A920-FC6C031E0DAC}"/>
              </a:ext>
            </a:extLst>
          </p:cNvPr>
          <p:cNvSpPr>
            <a:spLocks noGrp="1" noChangeArrowheads="1"/>
          </p:cNvSpPr>
          <p:nvPr>
            <p:ph type="dt" sz="half" idx="10"/>
          </p:nvPr>
        </p:nvSpPr>
        <p:spPr>
          <a:ln/>
        </p:spPr>
        <p:txBody>
          <a:bodyPr/>
          <a:lstStyle>
            <a:lvl1pPr>
              <a:defRPr/>
            </a:lvl1pPr>
          </a:lstStyle>
          <a:p>
            <a:fld id="{D16B1C7A-C7BC-48D6-9C9D-12E0FF4A8090}" type="datetimeFigureOut">
              <a:rPr lang="de-DE" altLang="de-DE"/>
              <a:pPr/>
              <a:t>26.01.2020</a:t>
            </a:fld>
            <a:endParaRPr lang="de-DE" altLang="de-DE"/>
          </a:p>
        </p:txBody>
      </p:sp>
      <p:sp>
        <p:nvSpPr>
          <p:cNvPr id="5" name="Rechteck 1028">
            <a:extLst>
              <a:ext uri="{FF2B5EF4-FFF2-40B4-BE49-F238E27FC236}">
                <a16:creationId xmlns:a16="http://schemas.microsoft.com/office/drawing/2014/main" id="{314169A2-9648-47F5-A5D3-0898AB6E9A23}"/>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5BE9AE1D-DEA9-402F-A826-189129F5E671}"/>
              </a:ext>
            </a:extLst>
          </p:cNvPr>
          <p:cNvSpPr>
            <a:spLocks noGrp="1" noChangeArrowheads="1"/>
          </p:cNvSpPr>
          <p:nvPr>
            <p:ph type="sldNum" sz="quarter" idx="12"/>
          </p:nvPr>
        </p:nvSpPr>
        <p:spPr>
          <a:ln/>
        </p:spPr>
        <p:txBody>
          <a:bodyPr/>
          <a:lstStyle>
            <a:lvl1pPr>
              <a:defRPr/>
            </a:lvl1pPr>
          </a:lstStyle>
          <a:p>
            <a:fld id="{AE028667-5F7C-4A9B-920F-F52CC399FD3C}" type="slidenum">
              <a:rPr lang="de-DE" altLang="de-DE"/>
              <a:pPr/>
              <a:t>‹Nr.›</a:t>
            </a:fld>
            <a:endParaRPr lang="de-DE" altLang="de-DE"/>
          </a:p>
        </p:txBody>
      </p:sp>
    </p:spTree>
    <p:extLst>
      <p:ext uri="{BB962C8B-B14F-4D97-AF65-F5344CB8AC3E}">
        <p14:creationId xmlns:p14="http://schemas.microsoft.com/office/powerpoint/2010/main" val="24743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tbl" idx="1"/>
          </p:nvPr>
        </p:nvSpPr>
        <p:spPr/>
        <p:txBody>
          <a:bodyPr rtlCol="0"/>
          <a:lstStyle/>
          <a:p>
            <a:pPr lvl="0"/>
            <a:endParaRPr lang="de-DE" noProof="0"/>
          </a:p>
        </p:txBody>
      </p:sp>
      <p:sp>
        <p:nvSpPr>
          <p:cNvPr id="4" name="Rechteck 3">
            <a:extLst>
              <a:ext uri="{FF2B5EF4-FFF2-40B4-BE49-F238E27FC236}">
                <a16:creationId xmlns:a16="http://schemas.microsoft.com/office/drawing/2014/main" id="{8A114A6E-9C04-492B-B1B7-F7DB1BAB0907}"/>
              </a:ext>
            </a:extLst>
          </p:cNvPr>
          <p:cNvSpPr>
            <a:spLocks noGrp="1" noChangeArrowheads="1"/>
          </p:cNvSpPr>
          <p:nvPr>
            <p:ph type="dt" sz="half" idx="10"/>
          </p:nvPr>
        </p:nvSpPr>
        <p:spPr>
          <a:ln/>
        </p:spPr>
        <p:txBody>
          <a:bodyPr/>
          <a:lstStyle>
            <a:lvl1pPr>
              <a:defRPr/>
            </a:lvl1pPr>
          </a:lstStyle>
          <a:p>
            <a:fld id="{BE9670F7-BC41-42B7-A7DC-2C9CD42491AA}" type="datetimeFigureOut">
              <a:rPr lang="de-DE" altLang="de-DE"/>
              <a:pPr/>
              <a:t>26.01.2020</a:t>
            </a:fld>
            <a:endParaRPr lang="de-DE" altLang="de-DE"/>
          </a:p>
        </p:txBody>
      </p:sp>
      <p:sp>
        <p:nvSpPr>
          <p:cNvPr id="5" name="Rechteck 1028">
            <a:extLst>
              <a:ext uri="{FF2B5EF4-FFF2-40B4-BE49-F238E27FC236}">
                <a16:creationId xmlns:a16="http://schemas.microsoft.com/office/drawing/2014/main" id="{AAABF776-3314-4E68-83A8-C491FD98E204}"/>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A1279841-4056-4998-82FC-BBC54883DE8B}"/>
              </a:ext>
            </a:extLst>
          </p:cNvPr>
          <p:cNvSpPr>
            <a:spLocks noGrp="1" noChangeArrowheads="1"/>
          </p:cNvSpPr>
          <p:nvPr>
            <p:ph type="sldNum" sz="quarter" idx="12"/>
          </p:nvPr>
        </p:nvSpPr>
        <p:spPr>
          <a:ln/>
        </p:spPr>
        <p:txBody>
          <a:bodyPr/>
          <a:lstStyle>
            <a:lvl1pPr>
              <a:defRPr/>
            </a:lvl1pPr>
          </a:lstStyle>
          <a:p>
            <a:fld id="{C45B8C50-B8D9-4981-9E9F-BAB173646DEC}" type="slidenum">
              <a:rPr lang="de-DE" altLang="de-DE"/>
              <a:pPr/>
              <a:t>‹Nr.›</a:t>
            </a:fld>
            <a:endParaRPr lang="de-DE" altLang="de-DE"/>
          </a:p>
        </p:txBody>
      </p:sp>
    </p:spTree>
    <p:extLst>
      <p:ext uri="{BB962C8B-B14F-4D97-AF65-F5344CB8AC3E}">
        <p14:creationId xmlns:p14="http://schemas.microsoft.com/office/powerpoint/2010/main" val="198278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type="body" sz="half" idx="1"/>
          </p:nvPr>
        </p:nvSpPr>
        <p:spPr>
          <a:xfrm>
            <a:off x="685800" y="1981200"/>
            <a:ext cx="3810000" cy="4114800"/>
          </a:xfrm>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clipArt" sz="half" idx="2"/>
          </p:nvPr>
        </p:nvSpPr>
        <p:spPr>
          <a:xfrm>
            <a:off x="4648200" y="1981200"/>
            <a:ext cx="3810000" cy="4114800"/>
          </a:xfrm>
        </p:spPr>
        <p:txBody>
          <a:bodyPr rtlCol="0"/>
          <a:lstStyle/>
          <a:p>
            <a:pPr lvl="0"/>
            <a:endParaRPr lang="de-DE" noProof="0"/>
          </a:p>
        </p:txBody>
      </p:sp>
      <p:sp>
        <p:nvSpPr>
          <p:cNvPr id="5" name="Rechteck 4">
            <a:extLst>
              <a:ext uri="{FF2B5EF4-FFF2-40B4-BE49-F238E27FC236}">
                <a16:creationId xmlns:a16="http://schemas.microsoft.com/office/drawing/2014/main" id="{35FD894A-40A6-4F0E-9139-22B1BF1DDCC5}"/>
              </a:ext>
            </a:extLst>
          </p:cNvPr>
          <p:cNvSpPr>
            <a:spLocks noGrp="1" noChangeArrowheads="1"/>
          </p:cNvSpPr>
          <p:nvPr>
            <p:ph type="dt" sz="half" idx="10"/>
          </p:nvPr>
        </p:nvSpPr>
        <p:spPr>
          <a:ln/>
        </p:spPr>
        <p:txBody>
          <a:bodyPr/>
          <a:lstStyle>
            <a:lvl1pPr>
              <a:defRPr/>
            </a:lvl1pPr>
          </a:lstStyle>
          <a:p>
            <a:fld id="{A09EE6A7-4882-4A12-B768-43863422A4C3}" type="datetimeFigureOut">
              <a:rPr lang="de-DE" altLang="de-DE"/>
              <a:pPr/>
              <a:t>26.01.2020</a:t>
            </a:fld>
            <a:endParaRPr lang="de-DE" altLang="de-DE"/>
          </a:p>
        </p:txBody>
      </p:sp>
      <p:sp>
        <p:nvSpPr>
          <p:cNvPr id="6" name="Rechteck 1028">
            <a:extLst>
              <a:ext uri="{FF2B5EF4-FFF2-40B4-BE49-F238E27FC236}">
                <a16:creationId xmlns:a16="http://schemas.microsoft.com/office/drawing/2014/main" id="{68E2A70D-CA07-4168-A1ED-8E915F85982B}"/>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90854F0E-F2DE-4797-BD85-C7F53739FA01}"/>
              </a:ext>
            </a:extLst>
          </p:cNvPr>
          <p:cNvSpPr>
            <a:spLocks noGrp="1" noChangeArrowheads="1"/>
          </p:cNvSpPr>
          <p:nvPr>
            <p:ph type="sldNum" sz="quarter" idx="12"/>
          </p:nvPr>
        </p:nvSpPr>
        <p:spPr>
          <a:ln/>
        </p:spPr>
        <p:txBody>
          <a:bodyPr/>
          <a:lstStyle>
            <a:lvl1pPr>
              <a:defRPr/>
            </a:lvl1pPr>
          </a:lstStyle>
          <a:p>
            <a:fld id="{1E4EF1AA-98E4-4E9F-A55B-C92F57F3BDFE}" type="slidenum">
              <a:rPr lang="de-DE" altLang="de-DE"/>
              <a:pPr/>
              <a:t>‹Nr.›</a:t>
            </a:fld>
            <a:endParaRPr lang="de-DE" altLang="de-DE"/>
          </a:p>
        </p:txBody>
      </p:sp>
    </p:spTree>
    <p:extLst>
      <p:ext uri="{BB962C8B-B14F-4D97-AF65-F5344CB8AC3E}">
        <p14:creationId xmlns:p14="http://schemas.microsoft.com/office/powerpoint/2010/main" val="30940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D63D1DA1-045B-4D24-BDB3-5E80325804B1}"/>
              </a:ext>
            </a:extLst>
          </p:cNvPr>
          <p:cNvSpPr>
            <a:spLocks noGrp="1" noChangeArrowheads="1"/>
          </p:cNvSpPr>
          <p:nvPr>
            <p:ph type="dt" sz="half" idx="10"/>
          </p:nvPr>
        </p:nvSpPr>
        <p:spPr>
          <a:ln/>
        </p:spPr>
        <p:txBody>
          <a:bodyPr/>
          <a:lstStyle>
            <a:lvl1pPr>
              <a:defRPr/>
            </a:lvl1pPr>
          </a:lstStyle>
          <a:p>
            <a:fld id="{583609A3-F908-4D3B-9D70-073807626A4F}" type="datetimeFigureOut">
              <a:rPr lang="de-DE" altLang="de-DE"/>
              <a:pPr/>
              <a:t>26.01.2020</a:t>
            </a:fld>
            <a:endParaRPr lang="de-DE" altLang="de-DE"/>
          </a:p>
        </p:txBody>
      </p:sp>
      <p:sp>
        <p:nvSpPr>
          <p:cNvPr id="5" name="Rechteck 1028">
            <a:extLst>
              <a:ext uri="{FF2B5EF4-FFF2-40B4-BE49-F238E27FC236}">
                <a16:creationId xmlns:a16="http://schemas.microsoft.com/office/drawing/2014/main" id="{CEC61423-628D-4FA7-896D-BAA0795EEC8B}"/>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89DA42F2-966E-45B6-BA0C-0C97FADAF888}"/>
              </a:ext>
            </a:extLst>
          </p:cNvPr>
          <p:cNvSpPr>
            <a:spLocks noGrp="1" noChangeArrowheads="1"/>
          </p:cNvSpPr>
          <p:nvPr>
            <p:ph type="sldNum" sz="quarter" idx="12"/>
          </p:nvPr>
        </p:nvSpPr>
        <p:spPr>
          <a:ln/>
        </p:spPr>
        <p:txBody>
          <a:bodyPr/>
          <a:lstStyle>
            <a:lvl1pPr>
              <a:defRPr/>
            </a:lvl1pPr>
          </a:lstStyle>
          <a:p>
            <a:fld id="{B08015FF-F6DE-4739-8DA1-BE99CC653498}" type="slidenum">
              <a:rPr lang="de-DE" altLang="de-DE"/>
              <a:pPr/>
              <a:t>‹Nr.›</a:t>
            </a:fld>
            <a:endParaRPr lang="de-DE" altLang="de-DE"/>
          </a:p>
        </p:txBody>
      </p:sp>
    </p:spTree>
    <p:extLst>
      <p:ext uri="{BB962C8B-B14F-4D97-AF65-F5344CB8AC3E}">
        <p14:creationId xmlns:p14="http://schemas.microsoft.com/office/powerpoint/2010/main" val="2227321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4CE2DBFB-EF94-4520-A88C-63BD815555D7}"/>
              </a:ext>
            </a:extLst>
          </p:cNvPr>
          <p:cNvSpPr>
            <a:spLocks noGrp="1" noChangeArrowheads="1"/>
          </p:cNvSpPr>
          <p:nvPr>
            <p:ph type="dt" sz="half" idx="10"/>
          </p:nvPr>
        </p:nvSpPr>
        <p:spPr>
          <a:ln/>
        </p:spPr>
        <p:txBody>
          <a:bodyPr/>
          <a:lstStyle>
            <a:lvl1pPr>
              <a:defRPr/>
            </a:lvl1pPr>
          </a:lstStyle>
          <a:p>
            <a:fld id="{C6AC75F1-E54F-4053-94A0-0D69D25B81EC}" type="datetimeFigureOut">
              <a:rPr lang="de-DE" altLang="de-DE"/>
              <a:pPr/>
              <a:t>26.01.2020</a:t>
            </a:fld>
            <a:endParaRPr lang="de-DE" altLang="de-DE"/>
          </a:p>
        </p:txBody>
      </p:sp>
      <p:sp>
        <p:nvSpPr>
          <p:cNvPr id="5" name="Rechteck 1028">
            <a:extLst>
              <a:ext uri="{FF2B5EF4-FFF2-40B4-BE49-F238E27FC236}">
                <a16:creationId xmlns:a16="http://schemas.microsoft.com/office/drawing/2014/main" id="{3589D84F-60B9-4517-9B9F-D30E00647D88}"/>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DB3AB440-35BD-4418-9E2D-C4E7B40B4B11}"/>
              </a:ext>
            </a:extLst>
          </p:cNvPr>
          <p:cNvSpPr>
            <a:spLocks noGrp="1" noChangeArrowheads="1"/>
          </p:cNvSpPr>
          <p:nvPr>
            <p:ph type="sldNum" sz="quarter" idx="12"/>
          </p:nvPr>
        </p:nvSpPr>
        <p:spPr>
          <a:ln/>
        </p:spPr>
        <p:txBody>
          <a:bodyPr/>
          <a:lstStyle>
            <a:lvl1pPr>
              <a:defRPr/>
            </a:lvl1pPr>
          </a:lstStyle>
          <a:p>
            <a:fld id="{C0948DC9-B17A-4862-A611-B0CC2A9BE217}" type="slidenum">
              <a:rPr lang="de-DE" altLang="de-DE"/>
              <a:pPr/>
              <a:t>‹Nr.›</a:t>
            </a:fld>
            <a:endParaRPr lang="de-DE" altLang="de-DE"/>
          </a:p>
        </p:txBody>
      </p:sp>
    </p:spTree>
    <p:extLst>
      <p:ext uri="{BB962C8B-B14F-4D97-AF65-F5344CB8AC3E}">
        <p14:creationId xmlns:p14="http://schemas.microsoft.com/office/powerpoint/2010/main" val="254861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6858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74C5D443-F567-4C4D-BE60-401BC7D0991F}"/>
              </a:ext>
            </a:extLst>
          </p:cNvPr>
          <p:cNvSpPr>
            <a:spLocks noGrp="1" noChangeArrowheads="1"/>
          </p:cNvSpPr>
          <p:nvPr>
            <p:ph type="dt" sz="half" idx="10"/>
          </p:nvPr>
        </p:nvSpPr>
        <p:spPr>
          <a:ln/>
        </p:spPr>
        <p:txBody>
          <a:bodyPr/>
          <a:lstStyle>
            <a:lvl1pPr>
              <a:defRPr/>
            </a:lvl1pPr>
          </a:lstStyle>
          <a:p>
            <a:fld id="{17976E86-91A5-4FC9-B46E-5CEE88D3848F}" type="datetimeFigureOut">
              <a:rPr lang="de-DE" altLang="de-DE"/>
              <a:pPr/>
              <a:t>26.01.2020</a:t>
            </a:fld>
            <a:endParaRPr lang="de-DE" altLang="de-DE"/>
          </a:p>
        </p:txBody>
      </p:sp>
      <p:sp>
        <p:nvSpPr>
          <p:cNvPr id="6" name="Rechteck 1028">
            <a:extLst>
              <a:ext uri="{FF2B5EF4-FFF2-40B4-BE49-F238E27FC236}">
                <a16:creationId xmlns:a16="http://schemas.microsoft.com/office/drawing/2014/main" id="{FACE5A4B-C0C4-4BA9-8179-411E072A8A56}"/>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D72498AB-DA98-4CDC-8923-A9591CB8EDB8}"/>
              </a:ext>
            </a:extLst>
          </p:cNvPr>
          <p:cNvSpPr>
            <a:spLocks noGrp="1" noChangeArrowheads="1"/>
          </p:cNvSpPr>
          <p:nvPr>
            <p:ph type="sldNum" sz="quarter" idx="12"/>
          </p:nvPr>
        </p:nvSpPr>
        <p:spPr>
          <a:ln/>
        </p:spPr>
        <p:txBody>
          <a:bodyPr/>
          <a:lstStyle>
            <a:lvl1pPr>
              <a:defRPr/>
            </a:lvl1pPr>
          </a:lstStyle>
          <a:p>
            <a:fld id="{91577434-C409-40D7-8EC9-FB536B0348E8}" type="slidenum">
              <a:rPr lang="de-DE" altLang="de-DE"/>
              <a:pPr/>
              <a:t>‹Nr.›</a:t>
            </a:fld>
            <a:endParaRPr lang="de-DE" altLang="de-DE"/>
          </a:p>
        </p:txBody>
      </p:sp>
    </p:spTree>
    <p:extLst>
      <p:ext uri="{BB962C8B-B14F-4D97-AF65-F5344CB8AC3E}">
        <p14:creationId xmlns:p14="http://schemas.microsoft.com/office/powerpoint/2010/main" val="8248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740CD8A7-31F1-486B-A50C-F4C6BDF74D6B}"/>
              </a:ext>
            </a:extLst>
          </p:cNvPr>
          <p:cNvSpPr>
            <a:spLocks noGrp="1" noChangeArrowheads="1"/>
          </p:cNvSpPr>
          <p:nvPr>
            <p:ph type="dt" sz="half" idx="10"/>
          </p:nvPr>
        </p:nvSpPr>
        <p:spPr>
          <a:ln/>
        </p:spPr>
        <p:txBody>
          <a:bodyPr/>
          <a:lstStyle>
            <a:lvl1pPr>
              <a:defRPr/>
            </a:lvl1pPr>
          </a:lstStyle>
          <a:p>
            <a:fld id="{6E7FB6D1-5BDC-427C-80D6-212B1C37EE26}" type="datetimeFigureOut">
              <a:rPr lang="de-DE" altLang="de-DE"/>
              <a:pPr/>
              <a:t>26.01.2020</a:t>
            </a:fld>
            <a:endParaRPr lang="de-DE" altLang="de-DE"/>
          </a:p>
        </p:txBody>
      </p:sp>
      <p:sp>
        <p:nvSpPr>
          <p:cNvPr id="8" name="Rechteck 1028">
            <a:extLst>
              <a:ext uri="{FF2B5EF4-FFF2-40B4-BE49-F238E27FC236}">
                <a16:creationId xmlns:a16="http://schemas.microsoft.com/office/drawing/2014/main" id="{800C799F-A94F-4532-A1E3-3ECB550ADF05}"/>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3FBD2B94-671D-478F-8F4C-C47B28360BA4}"/>
              </a:ext>
            </a:extLst>
          </p:cNvPr>
          <p:cNvSpPr>
            <a:spLocks noGrp="1" noChangeArrowheads="1"/>
          </p:cNvSpPr>
          <p:nvPr>
            <p:ph type="sldNum" sz="quarter" idx="12"/>
          </p:nvPr>
        </p:nvSpPr>
        <p:spPr>
          <a:ln/>
        </p:spPr>
        <p:txBody>
          <a:bodyPr/>
          <a:lstStyle>
            <a:lvl1pPr>
              <a:defRPr/>
            </a:lvl1pPr>
          </a:lstStyle>
          <a:p>
            <a:fld id="{19188739-5F0C-451E-B603-7C056E09AB52}" type="slidenum">
              <a:rPr lang="de-DE" altLang="de-DE"/>
              <a:pPr/>
              <a:t>‹Nr.›</a:t>
            </a:fld>
            <a:endParaRPr lang="de-DE" altLang="de-DE"/>
          </a:p>
        </p:txBody>
      </p:sp>
    </p:spTree>
    <p:extLst>
      <p:ext uri="{BB962C8B-B14F-4D97-AF65-F5344CB8AC3E}">
        <p14:creationId xmlns:p14="http://schemas.microsoft.com/office/powerpoint/2010/main" val="208258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16DA42C5-74CC-40C9-9D76-0EAE7E5F57D2}"/>
              </a:ext>
            </a:extLst>
          </p:cNvPr>
          <p:cNvSpPr>
            <a:spLocks noGrp="1" noChangeArrowheads="1"/>
          </p:cNvSpPr>
          <p:nvPr>
            <p:ph type="dt" sz="half" idx="10"/>
          </p:nvPr>
        </p:nvSpPr>
        <p:spPr>
          <a:ln/>
        </p:spPr>
        <p:txBody>
          <a:bodyPr/>
          <a:lstStyle>
            <a:lvl1pPr>
              <a:defRPr/>
            </a:lvl1pPr>
          </a:lstStyle>
          <a:p>
            <a:fld id="{F3331EDC-01B9-4437-B0F7-0389DD24B133}" type="datetimeFigureOut">
              <a:rPr lang="de-DE" altLang="de-DE"/>
              <a:pPr/>
              <a:t>26.01.2020</a:t>
            </a:fld>
            <a:endParaRPr lang="de-DE" altLang="de-DE"/>
          </a:p>
        </p:txBody>
      </p:sp>
      <p:sp>
        <p:nvSpPr>
          <p:cNvPr id="4" name="Rechteck 1028">
            <a:extLst>
              <a:ext uri="{FF2B5EF4-FFF2-40B4-BE49-F238E27FC236}">
                <a16:creationId xmlns:a16="http://schemas.microsoft.com/office/drawing/2014/main" id="{C77EF1FF-0FEE-47E3-9E34-819D47D5FC6F}"/>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B5DDFBC7-C102-48C1-AAA9-CBE3FB53CB79}"/>
              </a:ext>
            </a:extLst>
          </p:cNvPr>
          <p:cNvSpPr>
            <a:spLocks noGrp="1" noChangeArrowheads="1"/>
          </p:cNvSpPr>
          <p:nvPr>
            <p:ph type="sldNum" sz="quarter" idx="12"/>
          </p:nvPr>
        </p:nvSpPr>
        <p:spPr>
          <a:ln/>
        </p:spPr>
        <p:txBody>
          <a:bodyPr/>
          <a:lstStyle>
            <a:lvl1pPr>
              <a:defRPr/>
            </a:lvl1pPr>
          </a:lstStyle>
          <a:p>
            <a:fld id="{6C38173D-289A-42B0-B4AC-F03D42A4B740}" type="slidenum">
              <a:rPr lang="de-DE" altLang="de-DE"/>
              <a:pPr/>
              <a:t>‹Nr.›</a:t>
            </a:fld>
            <a:endParaRPr lang="de-DE" altLang="de-DE"/>
          </a:p>
        </p:txBody>
      </p:sp>
    </p:spTree>
    <p:extLst>
      <p:ext uri="{BB962C8B-B14F-4D97-AF65-F5344CB8AC3E}">
        <p14:creationId xmlns:p14="http://schemas.microsoft.com/office/powerpoint/2010/main" val="29941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3C4C59E-0B59-4DFD-9984-CA32E13DC546}"/>
              </a:ext>
            </a:extLst>
          </p:cNvPr>
          <p:cNvSpPr>
            <a:spLocks noGrp="1" noChangeArrowheads="1"/>
          </p:cNvSpPr>
          <p:nvPr>
            <p:ph type="dt" sz="half" idx="10"/>
          </p:nvPr>
        </p:nvSpPr>
        <p:spPr>
          <a:ln/>
        </p:spPr>
        <p:txBody>
          <a:bodyPr/>
          <a:lstStyle>
            <a:lvl1pPr>
              <a:defRPr/>
            </a:lvl1pPr>
          </a:lstStyle>
          <a:p>
            <a:fld id="{817BCA4B-AA06-4681-9A40-F87A2C1D8BF3}" type="datetimeFigureOut">
              <a:rPr lang="de-DE" altLang="de-DE"/>
              <a:pPr/>
              <a:t>26.01.2020</a:t>
            </a:fld>
            <a:endParaRPr lang="de-DE" altLang="de-DE"/>
          </a:p>
        </p:txBody>
      </p:sp>
      <p:sp>
        <p:nvSpPr>
          <p:cNvPr id="3" name="Rechteck 1028">
            <a:extLst>
              <a:ext uri="{FF2B5EF4-FFF2-40B4-BE49-F238E27FC236}">
                <a16:creationId xmlns:a16="http://schemas.microsoft.com/office/drawing/2014/main" id="{23CC526D-AC81-4A9A-B674-10C55969ADC4}"/>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7E484A8D-5F51-4A83-9220-794CB1A25E37}"/>
              </a:ext>
            </a:extLst>
          </p:cNvPr>
          <p:cNvSpPr>
            <a:spLocks noGrp="1" noChangeArrowheads="1"/>
          </p:cNvSpPr>
          <p:nvPr>
            <p:ph type="sldNum" sz="quarter" idx="12"/>
          </p:nvPr>
        </p:nvSpPr>
        <p:spPr>
          <a:ln/>
        </p:spPr>
        <p:txBody>
          <a:bodyPr/>
          <a:lstStyle>
            <a:lvl1pPr>
              <a:defRPr/>
            </a:lvl1pPr>
          </a:lstStyle>
          <a:p>
            <a:fld id="{00400721-0D64-477B-9A4A-1B87C2B18C0F}" type="slidenum">
              <a:rPr lang="de-DE" altLang="de-DE"/>
              <a:pPr/>
              <a:t>‹Nr.›</a:t>
            </a:fld>
            <a:endParaRPr lang="de-DE" altLang="de-DE"/>
          </a:p>
        </p:txBody>
      </p:sp>
    </p:spTree>
    <p:extLst>
      <p:ext uri="{BB962C8B-B14F-4D97-AF65-F5344CB8AC3E}">
        <p14:creationId xmlns:p14="http://schemas.microsoft.com/office/powerpoint/2010/main" val="413362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352B53F0-F8F3-4163-8D70-C95A6B4FD98D}"/>
              </a:ext>
            </a:extLst>
          </p:cNvPr>
          <p:cNvSpPr>
            <a:spLocks noGrp="1" noChangeArrowheads="1"/>
          </p:cNvSpPr>
          <p:nvPr>
            <p:ph type="dt" sz="half" idx="10"/>
          </p:nvPr>
        </p:nvSpPr>
        <p:spPr>
          <a:ln/>
        </p:spPr>
        <p:txBody>
          <a:bodyPr/>
          <a:lstStyle>
            <a:lvl1pPr>
              <a:defRPr/>
            </a:lvl1pPr>
          </a:lstStyle>
          <a:p>
            <a:fld id="{1AA16F25-1A58-40C2-B4CE-3EDFEFFE1869}" type="datetimeFigureOut">
              <a:rPr lang="de-DE" altLang="de-DE"/>
              <a:pPr/>
              <a:t>26.01.2020</a:t>
            </a:fld>
            <a:endParaRPr lang="de-DE" altLang="de-DE"/>
          </a:p>
        </p:txBody>
      </p:sp>
      <p:sp>
        <p:nvSpPr>
          <p:cNvPr id="6" name="Rechteck 1028">
            <a:extLst>
              <a:ext uri="{FF2B5EF4-FFF2-40B4-BE49-F238E27FC236}">
                <a16:creationId xmlns:a16="http://schemas.microsoft.com/office/drawing/2014/main" id="{56595D21-5547-4570-B281-9D0FF4517609}"/>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61AEEEC7-8236-49D5-B116-57704CB741B6}"/>
              </a:ext>
            </a:extLst>
          </p:cNvPr>
          <p:cNvSpPr>
            <a:spLocks noGrp="1" noChangeArrowheads="1"/>
          </p:cNvSpPr>
          <p:nvPr>
            <p:ph type="sldNum" sz="quarter" idx="12"/>
          </p:nvPr>
        </p:nvSpPr>
        <p:spPr>
          <a:ln/>
        </p:spPr>
        <p:txBody>
          <a:bodyPr/>
          <a:lstStyle>
            <a:lvl1pPr>
              <a:defRPr/>
            </a:lvl1pPr>
          </a:lstStyle>
          <a:p>
            <a:fld id="{4B20018B-4FEF-4AFD-93A9-30F7FB26066C}" type="slidenum">
              <a:rPr lang="de-DE" altLang="de-DE"/>
              <a:pPr/>
              <a:t>‹Nr.›</a:t>
            </a:fld>
            <a:endParaRPr lang="de-DE" altLang="de-DE"/>
          </a:p>
        </p:txBody>
      </p:sp>
    </p:spTree>
    <p:extLst>
      <p:ext uri="{BB962C8B-B14F-4D97-AF65-F5344CB8AC3E}">
        <p14:creationId xmlns:p14="http://schemas.microsoft.com/office/powerpoint/2010/main" val="322409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6DE0CFC9-78A8-4110-B567-3DB925C5A09F}"/>
              </a:ext>
            </a:extLst>
          </p:cNvPr>
          <p:cNvSpPr>
            <a:spLocks noGrp="1" noChangeArrowheads="1"/>
          </p:cNvSpPr>
          <p:nvPr>
            <p:ph type="dt" sz="half" idx="10"/>
          </p:nvPr>
        </p:nvSpPr>
        <p:spPr>
          <a:ln/>
        </p:spPr>
        <p:txBody>
          <a:bodyPr/>
          <a:lstStyle>
            <a:lvl1pPr>
              <a:defRPr/>
            </a:lvl1pPr>
          </a:lstStyle>
          <a:p>
            <a:fld id="{A4A16AC7-AE78-4D03-8B45-83573D46273C}" type="datetimeFigureOut">
              <a:rPr lang="de-DE" altLang="de-DE"/>
              <a:pPr/>
              <a:t>26.01.2020</a:t>
            </a:fld>
            <a:endParaRPr lang="de-DE" altLang="de-DE"/>
          </a:p>
        </p:txBody>
      </p:sp>
      <p:sp>
        <p:nvSpPr>
          <p:cNvPr id="6" name="Rechteck 1028">
            <a:extLst>
              <a:ext uri="{FF2B5EF4-FFF2-40B4-BE49-F238E27FC236}">
                <a16:creationId xmlns:a16="http://schemas.microsoft.com/office/drawing/2014/main" id="{980D86DA-A8CF-4415-AF08-98FE8F6FCD8D}"/>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7FDEE863-5EF9-4D92-B8EA-E06D4991FE25}"/>
              </a:ext>
            </a:extLst>
          </p:cNvPr>
          <p:cNvSpPr>
            <a:spLocks noGrp="1" noChangeArrowheads="1"/>
          </p:cNvSpPr>
          <p:nvPr>
            <p:ph type="sldNum" sz="quarter" idx="12"/>
          </p:nvPr>
        </p:nvSpPr>
        <p:spPr>
          <a:ln/>
        </p:spPr>
        <p:txBody>
          <a:bodyPr/>
          <a:lstStyle>
            <a:lvl1pPr>
              <a:defRPr/>
            </a:lvl1pPr>
          </a:lstStyle>
          <a:p>
            <a:fld id="{DB34BABE-362F-4179-84AA-4E26FDDF08E4}" type="slidenum">
              <a:rPr lang="de-DE" altLang="de-DE"/>
              <a:pPr/>
              <a:t>‹Nr.›</a:t>
            </a:fld>
            <a:endParaRPr lang="de-DE" altLang="de-DE"/>
          </a:p>
        </p:txBody>
      </p:sp>
    </p:spTree>
    <p:extLst>
      <p:ext uri="{BB962C8B-B14F-4D97-AF65-F5344CB8AC3E}">
        <p14:creationId xmlns:p14="http://schemas.microsoft.com/office/powerpoint/2010/main" val="1906950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hteck 1025">
            <a:extLst>
              <a:ext uri="{FF2B5EF4-FFF2-40B4-BE49-F238E27FC236}">
                <a16:creationId xmlns:a16="http://schemas.microsoft.com/office/drawing/2014/main" id="{4B596A38-DDA9-4BFC-923B-DB163782199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27" name="Rechteck 1026">
            <a:extLst>
              <a:ext uri="{FF2B5EF4-FFF2-40B4-BE49-F238E27FC236}">
                <a16:creationId xmlns:a16="http://schemas.microsoft.com/office/drawing/2014/main" id="{9C0FEB9B-A53E-4997-969B-9987E2E14A1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hteck 1027">
            <a:extLst>
              <a:ext uri="{FF2B5EF4-FFF2-40B4-BE49-F238E27FC236}">
                <a16:creationId xmlns:a16="http://schemas.microsoft.com/office/drawing/2014/main" id="{19144590-D638-4CDC-A0F1-9A45C77339F5}"/>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a:lvl1pPr>
          </a:lstStyle>
          <a:p>
            <a:fld id="{42FDEB1A-10A5-4B4C-85B9-784B1EA3B557}" type="datetimeFigureOut">
              <a:rPr lang="de-DE" altLang="de-DE"/>
              <a:pPr/>
              <a:t>26.01.2020</a:t>
            </a:fld>
            <a:endParaRPr lang="de-DE" altLang="de-DE"/>
          </a:p>
        </p:txBody>
      </p:sp>
      <p:sp>
        <p:nvSpPr>
          <p:cNvPr id="6149" name="Rechteck 1028">
            <a:extLst>
              <a:ext uri="{FF2B5EF4-FFF2-40B4-BE49-F238E27FC236}">
                <a16:creationId xmlns:a16="http://schemas.microsoft.com/office/drawing/2014/main" id="{2E671A77-0E28-4DEE-B521-BFD4A0741DF2}"/>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a:lvl1pPr>
          </a:lstStyle>
          <a:p>
            <a:endParaRPr lang="de-DE" altLang="de-DE"/>
          </a:p>
        </p:txBody>
      </p:sp>
      <p:sp>
        <p:nvSpPr>
          <p:cNvPr id="1030" name="Rechteck 1029">
            <a:extLst>
              <a:ext uri="{FF2B5EF4-FFF2-40B4-BE49-F238E27FC236}">
                <a16:creationId xmlns:a16="http://schemas.microsoft.com/office/drawing/2014/main" id="{965D9DC9-F650-4056-88D2-8194832E8C0F}"/>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a:lvl1pPr>
          </a:lstStyle>
          <a:p>
            <a:fld id="{1EDEF1BA-D03A-4BB6-B881-5E9A44174D1B}"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png"/><Relationship Id="rId4" Type="http://schemas.openxmlformats.org/officeDocument/2006/relationships/audio" Target="../media/audio2.wav"/><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1.wav"/><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25.wav"/><Relationship Id="rId1" Type="http://schemas.openxmlformats.org/officeDocument/2006/relationships/slideLayout" Target="../slideLayouts/slideLayout6.xml"/><Relationship Id="rId6" Type="http://schemas.openxmlformats.org/officeDocument/2006/relationships/audio" Target="../media/audio15.wav"/><Relationship Id="rId5" Type="http://schemas.openxmlformats.org/officeDocument/2006/relationships/audio" Target="../media/audio18.wav"/><Relationship Id="rId4" Type="http://schemas.openxmlformats.org/officeDocument/2006/relationships/audio" Target="../media/audio20.wav"/></Relationships>
</file>

<file path=ppt/slides/_rels/slide1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audio" Target="../media/audio8.wav"/></Relationships>
</file>

<file path=ppt/slides/_rels/slide1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9.wav"/><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audio" Target="../media/audio15.wav"/><Relationship Id="rId4" Type="http://schemas.openxmlformats.org/officeDocument/2006/relationships/audio" Target="../media/audio5.wav"/></Relationships>
</file>

<file path=ppt/slides/_rels/slide14.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2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28.wav"/><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27.wav"/><Relationship Id="rId5" Type="http://schemas.openxmlformats.org/officeDocument/2006/relationships/audio" Target="../media/audio9.wav"/><Relationship Id="rId4" Type="http://schemas.openxmlformats.org/officeDocument/2006/relationships/audio" Target="../media/audio26.wav"/></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7.wav"/><Relationship Id="rId7" Type="http://schemas.openxmlformats.org/officeDocument/2006/relationships/audio" Target="../media/audio27.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21.wav"/><Relationship Id="rId5" Type="http://schemas.openxmlformats.org/officeDocument/2006/relationships/audio" Target="../media/audio15.wav"/><Relationship Id="rId4" Type="http://schemas.openxmlformats.org/officeDocument/2006/relationships/audio" Target="../media/audio28.wav"/><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25.wav"/><Relationship Id="rId7" Type="http://schemas.openxmlformats.org/officeDocument/2006/relationships/audio" Target="../media/audio29.wav"/><Relationship Id="rId12"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audio" Target="../media/audio5.wav"/><Relationship Id="rId11" Type="http://schemas.openxmlformats.org/officeDocument/2006/relationships/oleObject" Target="../embeddings/oleObject2.bin"/><Relationship Id="rId5" Type="http://schemas.openxmlformats.org/officeDocument/2006/relationships/audio" Target="../media/audio6.wav"/><Relationship Id="rId10" Type="http://schemas.openxmlformats.org/officeDocument/2006/relationships/image" Target="../media/image14.png"/><Relationship Id="rId4" Type="http://schemas.openxmlformats.org/officeDocument/2006/relationships/audio" Target="../media/audio10.wav"/><Relationship Id="rId9" Type="http://schemas.openxmlformats.org/officeDocument/2006/relationships/audio" Target="../media/audio27.wav"/></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9.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2.wav"/><Relationship Id="rId5" Type="http://schemas.openxmlformats.org/officeDocument/2006/relationships/audio" Target="../media/audio6.wav"/><Relationship Id="rId4" Type="http://schemas.openxmlformats.org/officeDocument/2006/relationships/audio" Target="../media/audio7.wav"/></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7.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audio" Target="../media/audio9.wav"/><Relationship Id="rId4" Type="http://schemas.openxmlformats.org/officeDocument/2006/relationships/audio" Target="../media/audio8.wav"/></Relationships>
</file>

<file path=ppt/slides/_rels/slide2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image" Target="../media/image18.pn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20.wav"/><Relationship Id="rId5" Type="http://schemas.openxmlformats.org/officeDocument/2006/relationships/audio" Target="../media/audio28.wav"/><Relationship Id="rId4" Type="http://schemas.openxmlformats.org/officeDocument/2006/relationships/audio" Target="../media/audio27.wav"/></Relationships>
</file>

<file path=ppt/slides/_rels/slide2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0.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audio" Target="../media/audio18.wav"/></Relationships>
</file>

<file path=ppt/slides/_rels/slide26.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4.wav"/><Relationship Id="rId1" Type="http://schemas.openxmlformats.org/officeDocument/2006/relationships/slideLayout" Target="../slideLayouts/slideLayout6.xml"/><Relationship Id="rId5" Type="http://schemas.openxmlformats.org/officeDocument/2006/relationships/image" Target="../media/image20.wmf"/><Relationship Id="rId4" Type="http://schemas.openxmlformats.org/officeDocument/2006/relationships/audio" Target="../media/audio12.wav"/></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4.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audio" Target="../media/audio27.wav"/><Relationship Id="rId5" Type="http://schemas.openxmlformats.org/officeDocument/2006/relationships/audio" Target="../media/audio21.wav"/><Relationship Id="rId4" Type="http://schemas.openxmlformats.org/officeDocument/2006/relationships/audio" Target="../media/audio25.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5.wav"/><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audio" Target="../media/audio24.wav"/></Relationships>
</file>

<file path=ppt/slides/_rels/slide3.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1.wav"/><Relationship Id="rId7" Type="http://schemas.openxmlformats.org/officeDocument/2006/relationships/audio" Target="../media/audio14.wav"/><Relationship Id="rId2" Type="http://schemas.openxmlformats.org/officeDocument/2006/relationships/audio" Target="../media/audio10.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 Id="rId9" Type="http://schemas.openxmlformats.org/officeDocument/2006/relationships/audio" Target="../media/audio16.wav"/></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27.wav"/><Relationship Id="rId7" Type="http://schemas.openxmlformats.org/officeDocument/2006/relationships/audio" Target="../media/audio19.wav"/><Relationship Id="rId2" Type="http://schemas.openxmlformats.org/officeDocument/2006/relationships/audio" Target="../media/audio4.wav"/><Relationship Id="rId1" Type="http://schemas.openxmlformats.org/officeDocument/2006/relationships/slideLayout" Target="../slideLayouts/slideLayout6.xml"/><Relationship Id="rId6" Type="http://schemas.openxmlformats.org/officeDocument/2006/relationships/audio" Target="../media/audio25.wav"/><Relationship Id="rId5" Type="http://schemas.openxmlformats.org/officeDocument/2006/relationships/audio" Target="../media/audio22.wav"/><Relationship Id="rId4" Type="http://schemas.openxmlformats.org/officeDocument/2006/relationships/audio" Target="../media/audio8.wav"/></Relationships>
</file>

<file path=ppt/slides/_rels/slide32.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audio" Target="../media/audio8.wav"/></Relationships>
</file>

<file path=ppt/slides/_rels/slide33.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audio" Target="../media/audio30.wav"/><Relationship Id="rId1" Type="http://schemas.openxmlformats.org/officeDocument/2006/relationships/slideLayout" Target="../slideLayouts/slideLayout6.xml"/><Relationship Id="rId6" Type="http://schemas.openxmlformats.org/officeDocument/2006/relationships/audio" Target="../media/audio25.wav"/><Relationship Id="rId5" Type="http://schemas.openxmlformats.org/officeDocument/2006/relationships/audio" Target="../media/audio21.wav"/><Relationship Id="rId4" Type="http://schemas.openxmlformats.org/officeDocument/2006/relationships/audio" Target="../media/audio31.wav"/><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0.wav"/><Relationship Id="rId1" Type="http://schemas.openxmlformats.org/officeDocument/2006/relationships/slideLayout" Target="../slideLayouts/slideLayout6.xml"/><Relationship Id="rId4" Type="http://schemas.openxmlformats.org/officeDocument/2006/relationships/audio" Target="../media/audio15.wav"/></Relationships>
</file>

<file path=ppt/slides/_rels/slide3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audio" Target="../media/audio7.wav"/><Relationship Id="rId7" Type="http://schemas.openxmlformats.org/officeDocument/2006/relationships/image" Target="../media/image26.png"/><Relationship Id="rId2"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audio" Target="../media/audio2.wav"/><Relationship Id="rId5" Type="http://schemas.openxmlformats.org/officeDocument/2006/relationships/audio" Target="../media/audio15.wav"/><Relationship Id="rId4" Type="http://schemas.openxmlformats.org/officeDocument/2006/relationships/audio" Target="../media/audio5.wav"/></Relationships>
</file>

<file path=ppt/slides/_rels/slide36.xml.rels><?xml version="1.0" encoding="UTF-8" standalone="yes"?>
<Relationships xmlns="http://schemas.openxmlformats.org/package/2006/relationships"><Relationship Id="rId8" Type="http://schemas.openxmlformats.org/officeDocument/2006/relationships/audio" Target="../media/audio32.wav"/><Relationship Id="rId3" Type="http://schemas.openxmlformats.org/officeDocument/2006/relationships/audio" Target="../media/audio5.wav"/><Relationship Id="rId7" Type="http://schemas.openxmlformats.org/officeDocument/2006/relationships/audio" Target="../media/audio2.wav"/><Relationship Id="rId12" Type="http://schemas.openxmlformats.org/officeDocument/2006/relationships/image" Target="../media/image29.png"/><Relationship Id="rId2" Type="http://schemas.openxmlformats.org/officeDocument/2006/relationships/audio" Target="../media/audio11.wav"/><Relationship Id="rId1" Type="http://schemas.openxmlformats.org/officeDocument/2006/relationships/slideLayout" Target="../slideLayouts/slideLayout6.xml"/><Relationship Id="rId6" Type="http://schemas.openxmlformats.org/officeDocument/2006/relationships/audio" Target="../media/audio29.wav"/><Relationship Id="rId11" Type="http://schemas.openxmlformats.org/officeDocument/2006/relationships/image" Target="../media/image28.wmf"/><Relationship Id="rId5" Type="http://schemas.openxmlformats.org/officeDocument/2006/relationships/audio" Target="../media/audio15.wav"/><Relationship Id="rId10" Type="http://schemas.openxmlformats.org/officeDocument/2006/relationships/audio" Target="../media/audio21.wav"/><Relationship Id="rId4" Type="http://schemas.openxmlformats.org/officeDocument/2006/relationships/audio" Target="../media/audio18.wav"/><Relationship Id="rId9" Type="http://schemas.openxmlformats.org/officeDocument/2006/relationships/audio" Target="../media/audio14.wav"/></Relationships>
</file>

<file path=ppt/slides/_rels/slide37.xml.rels><?xml version="1.0" encoding="UTF-8" standalone="yes"?>
<Relationships xmlns="http://schemas.openxmlformats.org/package/2006/relationships"><Relationship Id="rId8" Type="http://schemas.openxmlformats.org/officeDocument/2006/relationships/audio" Target="../media/audio27.wav"/><Relationship Id="rId3" Type="http://schemas.openxmlformats.org/officeDocument/2006/relationships/audio" Target="../media/audio28.wav"/><Relationship Id="rId7"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2.wav"/><Relationship Id="rId5" Type="http://schemas.openxmlformats.org/officeDocument/2006/relationships/audio" Target="../media/audio30.wav"/><Relationship Id="rId4" Type="http://schemas.openxmlformats.org/officeDocument/2006/relationships/audio" Target="../media/audio25.wav"/></Relationships>
</file>

<file path=ppt/slides/_rels/slide3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30.wav"/><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audio" Target="../media/audio25.wav"/><Relationship Id="rId3" Type="http://schemas.openxmlformats.org/officeDocument/2006/relationships/audio" Target="../media/audio23.wav"/><Relationship Id="rId7" Type="http://schemas.openxmlformats.org/officeDocument/2006/relationships/audio" Target="../media/audio29.wav"/><Relationship Id="rId2" Type="http://schemas.openxmlformats.org/officeDocument/2006/relationships/audio" Target="../media/audio33.wav"/><Relationship Id="rId1" Type="http://schemas.openxmlformats.org/officeDocument/2006/relationships/slideLayout" Target="../slideLayouts/slideLayout6.xml"/><Relationship Id="rId6" Type="http://schemas.openxmlformats.org/officeDocument/2006/relationships/audio" Target="../media/audio9.wav"/><Relationship Id="rId5" Type="http://schemas.openxmlformats.org/officeDocument/2006/relationships/audio" Target="../media/audio18.wav"/><Relationship Id="rId10" Type="http://schemas.openxmlformats.org/officeDocument/2006/relationships/image" Target="../media/image31.png"/><Relationship Id="rId4" Type="http://schemas.openxmlformats.org/officeDocument/2006/relationships/audio" Target="../media/audio14.wav"/><Relationship Id="rId9" Type="http://schemas.openxmlformats.org/officeDocument/2006/relationships/image" Target="../media/image30.wmf"/></Relationships>
</file>

<file path=ppt/slides/_rels/slide4.xml.rels><?xml version="1.0" encoding="UTF-8" standalone="yes"?>
<Relationships xmlns="http://schemas.openxmlformats.org/package/2006/relationships"><Relationship Id="rId8" Type="http://schemas.openxmlformats.org/officeDocument/2006/relationships/audio" Target="../media/audio10.wav"/><Relationship Id="rId13" Type="http://schemas.openxmlformats.org/officeDocument/2006/relationships/audio" Target="../media/audio20.wav"/><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audio" Target="../media/audio13.wav"/><Relationship Id="rId2" Type="http://schemas.openxmlformats.org/officeDocument/2006/relationships/audio" Target="../media/audio14.wav"/><Relationship Id="rId1" Type="http://schemas.openxmlformats.org/officeDocument/2006/relationships/slideLayout" Target="../slideLayouts/slideLayout7.xml"/><Relationship Id="rId6" Type="http://schemas.openxmlformats.org/officeDocument/2006/relationships/audio" Target="../media/audio15.wav"/><Relationship Id="rId11" Type="http://schemas.openxmlformats.org/officeDocument/2006/relationships/audio" Target="../media/audio19.wav"/><Relationship Id="rId5" Type="http://schemas.openxmlformats.org/officeDocument/2006/relationships/audio" Target="../media/audio8.wav"/><Relationship Id="rId15" Type="http://schemas.openxmlformats.org/officeDocument/2006/relationships/audio" Target="../media/audio2.wav"/><Relationship Id="rId10" Type="http://schemas.openxmlformats.org/officeDocument/2006/relationships/audio" Target="../media/audio4.wav"/><Relationship Id="rId4" Type="http://schemas.openxmlformats.org/officeDocument/2006/relationships/audio" Target="../media/audio17.wav"/><Relationship Id="rId9" Type="http://schemas.openxmlformats.org/officeDocument/2006/relationships/audio" Target="../media/audio18.wav"/><Relationship Id="rId14" Type="http://schemas.openxmlformats.org/officeDocument/2006/relationships/audio" Target="../media/audio16.wav"/></Relationships>
</file>

<file path=ppt/slides/_rels/slide40.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audio" Target="../media/audio23.wav"/><Relationship Id="rId7" Type="http://schemas.openxmlformats.org/officeDocument/2006/relationships/audio" Target="../media/audio14.wav"/><Relationship Id="rId2" Type="http://schemas.openxmlformats.org/officeDocument/2006/relationships/audio" Target="../media/audio12.wav"/><Relationship Id="rId1" Type="http://schemas.openxmlformats.org/officeDocument/2006/relationships/slideLayout" Target="../slideLayouts/slideLayout6.xml"/><Relationship Id="rId6" Type="http://schemas.openxmlformats.org/officeDocument/2006/relationships/audio" Target="../media/audio29.wav"/><Relationship Id="rId5" Type="http://schemas.openxmlformats.org/officeDocument/2006/relationships/audio" Target="../media/audio9.wav"/><Relationship Id="rId4" Type="http://schemas.openxmlformats.org/officeDocument/2006/relationships/audio" Target="../media/audio15.wav"/><Relationship Id="rId9" Type="http://schemas.openxmlformats.org/officeDocument/2006/relationships/image" Target="../media/image32.png"/></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audio" Target="../media/audio31.wav"/><Relationship Id="rId4" Type="http://schemas.openxmlformats.org/officeDocument/2006/relationships/audio" Target="../media/audio2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9.wav"/><Relationship Id="rId1" Type="http://schemas.openxmlformats.org/officeDocument/2006/relationships/slideLayout" Target="../slideLayouts/slideLayout6.xml"/><Relationship Id="rId4" Type="http://schemas.openxmlformats.org/officeDocument/2006/relationships/audio" Target="../media/audio18.wav"/></Relationships>
</file>

<file path=ppt/slides/_rels/slide43.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audio" Target="../media/audio31.wav"/><Relationship Id="rId2" Type="http://schemas.openxmlformats.org/officeDocument/2006/relationships/audio" Target="../media/audio29.wav"/><Relationship Id="rId1" Type="http://schemas.openxmlformats.org/officeDocument/2006/relationships/slideLayout" Target="../slideLayouts/slideLayout7.xml"/><Relationship Id="rId6" Type="http://schemas.openxmlformats.org/officeDocument/2006/relationships/audio" Target="../media/audio23.wav"/><Relationship Id="rId5" Type="http://schemas.openxmlformats.org/officeDocument/2006/relationships/audio" Target="../media/audio10.wav"/><Relationship Id="rId4" Type="http://schemas.openxmlformats.org/officeDocument/2006/relationships/audio" Target="../media/audio14.wav"/></Relationships>
</file>

<file path=ppt/slides/_rels/slide44.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23.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9.wav"/><Relationship Id="rId1" Type="http://schemas.openxmlformats.org/officeDocument/2006/relationships/slideLayout" Target="../slideLayouts/slideLayout6.xml"/><Relationship Id="rId5" Type="http://schemas.openxmlformats.org/officeDocument/2006/relationships/audio" Target="../media/audio29.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29.wav"/><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audio" Target="../media/audio23.wav"/></Relationships>
</file>

<file path=ppt/slides/_rels/slide48.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audio" Target="../media/audio30.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8.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audio" Target="../media/audio19.wav"/><Relationship Id="rId13" Type="http://schemas.openxmlformats.org/officeDocument/2006/relationships/audio" Target="../media/audio6.wav"/><Relationship Id="rId3" Type="http://schemas.openxmlformats.org/officeDocument/2006/relationships/audio" Target="../media/audio21.wav"/><Relationship Id="rId7" Type="http://schemas.openxmlformats.org/officeDocument/2006/relationships/audio" Target="../media/audio10.wav"/><Relationship Id="rId12"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3.wav"/><Relationship Id="rId11" Type="http://schemas.openxmlformats.org/officeDocument/2006/relationships/audio" Target="../media/audio9.wav"/><Relationship Id="rId5" Type="http://schemas.openxmlformats.org/officeDocument/2006/relationships/audio" Target="../media/audio22.wav"/><Relationship Id="rId10" Type="http://schemas.openxmlformats.org/officeDocument/2006/relationships/audio" Target="../media/audio20.wav"/><Relationship Id="rId4" Type="http://schemas.openxmlformats.org/officeDocument/2006/relationships/audio" Target="../media/audio15.wav"/><Relationship Id="rId9" Type="http://schemas.openxmlformats.org/officeDocument/2006/relationships/audio" Target="../media/audio12.wav"/></Relationships>
</file>

<file path=ppt/slides/_rels/slide50.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23.wav"/><Relationship Id="rId1" Type="http://schemas.openxmlformats.org/officeDocument/2006/relationships/slideLayout" Target="../slideLayouts/slideLayout7.xml"/><Relationship Id="rId5" Type="http://schemas.openxmlformats.org/officeDocument/2006/relationships/audio" Target="../media/audio29.wav"/><Relationship Id="rId4" Type="http://schemas.openxmlformats.org/officeDocument/2006/relationships/audio" Target="../media/audio25.wav"/></Relationships>
</file>

<file path=ppt/slides/_rels/slide51.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9.wav"/><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23.wav"/></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audio" Target="../media/audio2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8.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6.wav"/><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audio" Target="../media/audio7.wav"/></Relationships>
</file>

<file path=ppt/slides/_rels/slide9.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4.wav"/><Relationship Id="rId7" Type="http://schemas.openxmlformats.org/officeDocument/2006/relationships/audio" Target="../media/audio20.wav"/><Relationship Id="rId12"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19.wav"/><Relationship Id="rId11" Type="http://schemas.openxmlformats.org/officeDocument/2006/relationships/audio" Target="../media/audio2.wav"/><Relationship Id="rId5" Type="http://schemas.openxmlformats.org/officeDocument/2006/relationships/audio" Target="../media/audio25.wav"/><Relationship Id="rId10" Type="http://schemas.openxmlformats.org/officeDocument/2006/relationships/audio" Target="../media/audio9.wav"/><Relationship Id="rId4" Type="http://schemas.openxmlformats.org/officeDocument/2006/relationships/audio" Target="../media/audio23.wav"/><Relationship Id="rId9"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hteck 3072">
            <a:extLst>
              <a:ext uri="{FF2B5EF4-FFF2-40B4-BE49-F238E27FC236}">
                <a16:creationId xmlns:a16="http://schemas.microsoft.com/office/drawing/2014/main" id="{2E77B419-6284-4C15-BE7F-ACE42DE9AE62}"/>
              </a:ext>
            </a:extLst>
          </p:cNvPr>
          <p:cNvSpPr>
            <a:spLocks noChangeArrowheads="1"/>
          </p:cNvSpPr>
          <p:nvPr/>
        </p:nvSpPr>
        <p:spPr bwMode="auto">
          <a:xfrm>
            <a:off x="304800" y="304800"/>
            <a:ext cx="8837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Erklären Sie die Corioliskraft</a:t>
            </a:r>
          </a:p>
        </p:txBody>
      </p:sp>
      <p:sp>
        <p:nvSpPr>
          <p:cNvPr id="1027" name="Rechteck 3073">
            <a:extLst>
              <a:ext uri="{FF2B5EF4-FFF2-40B4-BE49-F238E27FC236}">
                <a16:creationId xmlns:a16="http://schemas.microsoft.com/office/drawing/2014/main" id="{0727403C-7DFB-4CD4-90A3-6962D3A3F4D9}"/>
              </a:ext>
            </a:extLst>
          </p:cNvPr>
          <p:cNvSpPr>
            <a:spLocks noChangeArrowheads="1"/>
          </p:cNvSpPr>
          <p:nvPr/>
        </p:nvSpPr>
        <p:spPr bwMode="auto">
          <a:xfrm>
            <a:off x="152400" y="762000"/>
            <a:ext cx="815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de-DE" altLang="de-DE" sz="2400">
              <a:latin typeface="Times New Roman" panose="02020603050405020304" pitchFamily="18" charset="0"/>
            </a:endParaRPr>
          </a:p>
        </p:txBody>
      </p:sp>
      <p:sp>
        <p:nvSpPr>
          <p:cNvPr id="3075" name="Rechteck 3074">
            <a:extLst>
              <a:ext uri="{FF2B5EF4-FFF2-40B4-BE49-F238E27FC236}">
                <a16:creationId xmlns:a16="http://schemas.microsoft.com/office/drawing/2014/main" id="{82A284EE-9249-4ED7-93CB-684820650A90}"/>
              </a:ext>
            </a:extLst>
          </p:cNvPr>
          <p:cNvSpPr>
            <a:spLocks noChangeArrowheads="1"/>
          </p:cNvSpPr>
          <p:nvPr/>
        </p:nvSpPr>
        <p:spPr bwMode="auto">
          <a:xfrm>
            <a:off x="152400" y="762000"/>
            <a:ext cx="8990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Ein Mensch sitzt auf einem drehenden Schemel und wirft eine Kreide. weil er sich weiterdreht landet die kreide nicht direkt vor ihm. er denkt in seinem sich drehenden System, daß die kreide direkt vor ihm liegen  sollte. Da die kreide aus seiner sicht zur Seite verschoben landet, vermutet er eine  ablenkende Kraft. Diese kraft newnnt man Corioliskraft. Da die Erde sich nur langsam dreht, bemerken wir die Drehung kaum. nur an wenigen Naturerscheinungen erkennen wir die Corioliskraft. </a:t>
            </a:r>
          </a:p>
        </p:txBody>
      </p:sp>
      <p:sp>
        <p:nvSpPr>
          <p:cNvPr id="3076" name="Rechteck 3075">
            <a:extLst>
              <a:ext uri="{FF2B5EF4-FFF2-40B4-BE49-F238E27FC236}">
                <a16:creationId xmlns:a16="http://schemas.microsoft.com/office/drawing/2014/main" id="{350F5660-07DE-445E-9CD6-F6776026BBB5}"/>
              </a:ext>
            </a:extLst>
          </p:cNvPr>
          <p:cNvSpPr>
            <a:spLocks noChangeArrowheads="1"/>
          </p:cNvSpPr>
          <p:nvPr/>
        </p:nvSpPr>
        <p:spPr bwMode="auto">
          <a:xfrm>
            <a:off x="76200" y="1828800"/>
            <a:ext cx="548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Nennen sie ein paar Beispiele für die Corioliskraft</a:t>
            </a:r>
          </a:p>
        </p:txBody>
      </p:sp>
      <p:sp>
        <p:nvSpPr>
          <p:cNvPr id="3077" name="Rechteck 3076">
            <a:extLst>
              <a:ext uri="{FF2B5EF4-FFF2-40B4-BE49-F238E27FC236}">
                <a16:creationId xmlns:a16="http://schemas.microsoft.com/office/drawing/2014/main" id="{67D60875-C4DA-4B32-9568-239B2BA8E44F}"/>
              </a:ext>
            </a:extLst>
          </p:cNvPr>
          <p:cNvSpPr>
            <a:spLocks noChangeArrowheads="1"/>
          </p:cNvSpPr>
          <p:nvPr/>
        </p:nvSpPr>
        <p:spPr bwMode="auto">
          <a:xfrm>
            <a:off x="228600" y="2362200"/>
            <a:ext cx="5257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Alle sich auf der Erde bewegende körper erfahren eine Corioliskraft,die z.B. für alle  sich auf der nördlichen Halbkugel bewegende Körper (Flüsse, Winde) eine Rechtsabweichung (Linksabweichung auf der Südhalbkugel) bewirkt ; z.B werden die rechten Seiten von Eisenbahngleisen , die nur in einer Richtung  befahren, stärker abgenutzt als die Linken.</a:t>
            </a:r>
          </a:p>
        </p:txBody>
      </p:sp>
      <p:sp>
        <p:nvSpPr>
          <p:cNvPr id="3078" name="Rechteck 3077">
            <a:extLst>
              <a:ext uri="{FF2B5EF4-FFF2-40B4-BE49-F238E27FC236}">
                <a16:creationId xmlns:a16="http://schemas.microsoft.com/office/drawing/2014/main" id="{CD566766-A315-4FC6-AED1-015A3C3411CA}"/>
              </a:ext>
            </a:extLst>
          </p:cNvPr>
          <p:cNvSpPr>
            <a:spLocks noChangeArrowheads="1"/>
          </p:cNvSpPr>
          <p:nvPr/>
        </p:nvSpPr>
        <p:spPr bwMode="auto">
          <a:xfrm>
            <a:off x="304800" y="3657600"/>
            <a:ext cx="480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Herleitung der Corioliskraft</a:t>
            </a:r>
          </a:p>
        </p:txBody>
      </p:sp>
      <p:sp>
        <p:nvSpPr>
          <p:cNvPr id="3079" name="Rechteck 3078">
            <a:extLst>
              <a:ext uri="{FF2B5EF4-FFF2-40B4-BE49-F238E27FC236}">
                <a16:creationId xmlns:a16="http://schemas.microsoft.com/office/drawing/2014/main" id="{2F727AE4-9971-4A39-9427-CFB77ADA1639}"/>
              </a:ext>
            </a:extLst>
          </p:cNvPr>
          <p:cNvSpPr>
            <a:spLocks noChangeArrowheads="1"/>
          </p:cNvSpPr>
          <p:nvPr/>
        </p:nvSpPr>
        <p:spPr bwMode="auto">
          <a:xfrm>
            <a:off x="152400" y="4191000"/>
            <a:ext cx="86868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Erklärung: Der geworfene Körper  wird nach Wurf in B’’ erwartet, landet aber  nach Ablenkung (durch eine “Scheinkraft”) in B’</a:t>
            </a:r>
          </a:p>
          <a:p>
            <a:pPr>
              <a:spcBef>
                <a:spcPct val="50000"/>
              </a:spcBef>
            </a:pPr>
            <a:r>
              <a:rPr lang="de-DE" altLang="de-DE" sz="1200">
                <a:latin typeface="Times New Roman" panose="02020603050405020304" pitchFamily="18" charset="0"/>
              </a:rPr>
              <a:t>F</a:t>
            </a:r>
            <a:r>
              <a:rPr lang="de-DE" altLang="de-DE" sz="1200" baseline="-25000">
                <a:latin typeface="Times New Roman" panose="02020603050405020304" pitchFamily="18" charset="0"/>
              </a:rPr>
              <a:t>C</a:t>
            </a:r>
            <a:r>
              <a:rPr lang="de-DE" altLang="de-DE" sz="1200">
                <a:latin typeface="Times New Roman" panose="02020603050405020304" pitchFamily="18" charset="0"/>
              </a:rPr>
              <a:t>= m*a</a:t>
            </a:r>
          </a:p>
          <a:p>
            <a:pPr>
              <a:spcBef>
                <a:spcPct val="50000"/>
              </a:spcBef>
            </a:pPr>
            <a:r>
              <a:rPr lang="de-DE" altLang="de-DE" sz="1200">
                <a:latin typeface="Times New Roman" panose="02020603050405020304" pitchFamily="18" charset="0"/>
              </a:rPr>
              <a:t>Ablenkungsstrecke B’B’’=s=1/2* a</a:t>
            </a:r>
            <a:r>
              <a:rPr lang="de-DE" altLang="de-DE" sz="1200" baseline="-25000">
                <a:latin typeface="Times New Roman" panose="02020603050405020304" pitchFamily="18" charset="0"/>
              </a:rPr>
              <a:t>C</a:t>
            </a:r>
            <a:r>
              <a:rPr lang="de-DE" altLang="de-DE" sz="1200">
                <a:latin typeface="Times New Roman" panose="02020603050405020304" pitchFamily="18" charset="0"/>
              </a:rPr>
              <a:t> *</a:t>
            </a:r>
            <a:r>
              <a:rPr lang="de-DE" altLang="de-DE" sz="1200">
                <a:latin typeface="Symbol" panose="05050102010706020507" pitchFamily="18" charset="2"/>
              </a:rPr>
              <a:t>D</a:t>
            </a:r>
            <a:r>
              <a:rPr lang="de-DE" altLang="de-DE" sz="1200">
                <a:latin typeface="Times New Roman" panose="02020603050405020304" pitchFamily="18" charset="0"/>
              </a:rPr>
              <a:t>t^2		       (Formel  a)</a:t>
            </a:r>
          </a:p>
          <a:p>
            <a:pPr>
              <a:spcBef>
                <a:spcPct val="50000"/>
              </a:spcBef>
            </a:pPr>
            <a:r>
              <a:rPr lang="de-DE" altLang="de-DE" sz="1200">
                <a:latin typeface="Times New Roman" panose="02020603050405020304" pitchFamily="18" charset="0"/>
              </a:rPr>
              <a:t>AblenkungsstreckeA’B’ =v*</a:t>
            </a:r>
            <a:r>
              <a:rPr lang="de-DE" altLang="de-DE" sz="1200">
                <a:latin typeface="Symbol" panose="05050102010706020507" pitchFamily="18" charset="2"/>
              </a:rPr>
              <a:t>D</a:t>
            </a:r>
            <a:r>
              <a:rPr lang="de-DE" altLang="de-DE" sz="1200">
                <a:latin typeface="Times New Roman" panose="02020603050405020304" pitchFamily="18" charset="0"/>
              </a:rPr>
              <a:t>t</a:t>
            </a:r>
          </a:p>
          <a:p>
            <a:pPr>
              <a:spcBef>
                <a:spcPct val="50000"/>
              </a:spcBef>
            </a:pPr>
            <a:r>
              <a:rPr lang="de-DE" altLang="de-DE" sz="1200">
                <a:latin typeface="Times New Roman" panose="02020603050405020304" pitchFamily="18" charset="0"/>
              </a:rPr>
              <a:t>Ablenkungsstrecke B’B’’ = </a:t>
            </a:r>
            <a:r>
              <a:rPr lang="de-DE" altLang="de-DE" sz="1200">
                <a:latin typeface="Symbol" panose="05050102010706020507" pitchFamily="18" charset="2"/>
              </a:rPr>
              <a:t>Df</a:t>
            </a:r>
            <a:r>
              <a:rPr lang="de-DE" altLang="de-DE" sz="1200">
                <a:latin typeface="Times New Roman" panose="02020603050405020304" pitchFamily="18" charset="0"/>
              </a:rPr>
              <a:t>A’B’ =</a:t>
            </a:r>
            <a:r>
              <a:rPr lang="de-DE" altLang="de-DE" sz="1200">
                <a:latin typeface="Symbol" panose="05050102010706020507" pitchFamily="18" charset="2"/>
              </a:rPr>
              <a:t>Df</a:t>
            </a:r>
            <a:r>
              <a:rPr lang="de-DE" altLang="de-DE" sz="1200">
                <a:latin typeface="Times New Roman" panose="02020603050405020304" pitchFamily="18" charset="0"/>
              </a:rPr>
              <a:t> v</a:t>
            </a:r>
            <a:r>
              <a:rPr lang="de-DE" altLang="de-DE" sz="1200">
                <a:latin typeface="Symbol" panose="05050102010706020507" pitchFamily="18" charset="2"/>
              </a:rPr>
              <a:t>D</a:t>
            </a:r>
            <a:r>
              <a:rPr lang="de-DE" altLang="de-DE" sz="1200">
                <a:latin typeface="Times New Roman" panose="02020603050405020304" pitchFamily="18" charset="0"/>
              </a:rPr>
              <a:t>t = </a:t>
            </a:r>
            <a:r>
              <a:rPr lang="de-DE" altLang="de-DE" sz="1200">
                <a:latin typeface="Symbol" panose="05050102010706020507" pitchFamily="18" charset="2"/>
              </a:rPr>
              <a:t>Df/D</a:t>
            </a:r>
            <a:r>
              <a:rPr lang="de-DE" altLang="de-DE" sz="1200">
                <a:latin typeface="Times New Roman" panose="02020603050405020304" pitchFamily="18" charset="0"/>
              </a:rPr>
              <a:t>t*v*</a:t>
            </a:r>
            <a:r>
              <a:rPr lang="de-DE" altLang="de-DE" sz="1200">
                <a:latin typeface="Symbol" panose="05050102010706020507" pitchFamily="18" charset="2"/>
              </a:rPr>
              <a:t>D</a:t>
            </a:r>
            <a:r>
              <a:rPr lang="de-DE" altLang="de-DE" sz="1200">
                <a:latin typeface="Times New Roman" panose="02020603050405020304" pitchFamily="18" charset="0"/>
              </a:rPr>
              <a:t>t^2   (Formel b)</a:t>
            </a:r>
          </a:p>
          <a:p>
            <a:pPr>
              <a:spcBef>
                <a:spcPct val="50000"/>
              </a:spcBef>
            </a:pPr>
            <a:r>
              <a:rPr lang="de-DE" altLang="de-DE" sz="1200">
                <a:latin typeface="Times New Roman" panose="02020603050405020304" pitchFamily="18" charset="0"/>
              </a:rPr>
              <a:t>Gleichsetzen von Formel  a und Formel  b</a:t>
            </a:r>
          </a:p>
          <a:p>
            <a:pPr>
              <a:spcBef>
                <a:spcPct val="50000"/>
              </a:spcBef>
            </a:pPr>
            <a:r>
              <a:rPr lang="de-DE" altLang="de-DE" sz="1200">
                <a:latin typeface="Times New Roman" panose="02020603050405020304" pitchFamily="18" charset="0"/>
              </a:rPr>
              <a:t>1/2 a</a:t>
            </a:r>
            <a:r>
              <a:rPr lang="de-DE" altLang="de-DE" sz="1200" baseline="-25000">
                <a:latin typeface="Times New Roman" panose="02020603050405020304" pitchFamily="18" charset="0"/>
              </a:rPr>
              <a:t>c</a:t>
            </a:r>
            <a:r>
              <a:rPr lang="de-DE" altLang="de-DE" sz="1200">
                <a:latin typeface="Symbol" panose="05050102010706020507" pitchFamily="18" charset="2"/>
              </a:rPr>
              <a:t>D</a:t>
            </a:r>
            <a:r>
              <a:rPr lang="de-DE" altLang="de-DE" sz="1200">
                <a:latin typeface="Times New Roman" panose="02020603050405020304" pitchFamily="18" charset="0"/>
              </a:rPr>
              <a:t>t^2= </a:t>
            </a:r>
            <a:r>
              <a:rPr lang="de-DE" altLang="de-DE" sz="1200">
                <a:latin typeface="Symbol" panose="05050102010706020507" pitchFamily="18" charset="2"/>
              </a:rPr>
              <a:t>Df/D</a:t>
            </a:r>
            <a:r>
              <a:rPr lang="de-DE" altLang="de-DE" sz="1200">
                <a:latin typeface="Times New Roman" panose="02020603050405020304" pitchFamily="18" charset="0"/>
              </a:rPr>
              <a:t>t*v*</a:t>
            </a:r>
            <a:r>
              <a:rPr lang="de-DE" altLang="de-DE" sz="1200">
                <a:latin typeface="Symbol" panose="05050102010706020507" pitchFamily="18" charset="2"/>
              </a:rPr>
              <a:t>D</a:t>
            </a:r>
            <a:r>
              <a:rPr lang="de-DE" altLang="de-DE" sz="1200">
                <a:latin typeface="Times New Roman" panose="02020603050405020304" pitchFamily="18" charset="0"/>
              </a:rPr>
              <a:t>t^2</a:t>
            </a:r>
          </a:p>
          <a:p>
            <a:pPr>
              <a:spcBef>
                <a:spcPct val="50000"/>
              </a:spcBef>
            </a:pPr>
            <a:r>
              <a:rPr lang="de-DE" altLang="de-DE" sz="1200">
                <a:latin typeface="Times New Roman" panose="02020603050405020304" pitchFamily="18" charset="0"/>
              </a:rPr>
              <a:t>a</a:t>
            </a:r>
            <a:r>
              <a:rPr lang="de-DE" altLang="de-DE" sz="1200" baseline="-25000">
                <a:latin typeface="Times New Roman" panose="02020603050405020304" pitchFamily="18" charset="0"/>
              </a:rPr>
              <a:t>c</a:t>
            </a:r>
            <a:r>
              <a:rPr lang="de-DE" altLang="de-DE" sz="1200">
                <a:latin typeface="Times New Roman" panose="02020603050405020304" pitchFamily="18" charset="0"/>
              </a:rPr>
              <a:t>= 2*</a:t>
            </a:r>
            <a:r>
              <a:rPr lang="de-DE" altLang="de-DE" sz="1200">
                <a:latin typeface="Symbol" panose="05050102010706020507" pitchFamily="18" charset="2"/>
              </a:rPr>
              <a:t>w</a:t>
            </a:r>
            <a:r>
              <a:rPr lang="de-DE" altLang="de-DE" sz="1200">
                <a:latin typeface="Times New Roman" panose="02020603050405020304" pitchFamily="18" charset="0"/>
              </a:rPr>
              <a:t>*v</a:t>
            </a:r>
          </a:p>
          <a:p>
            <a:pPr>
              <a:spcBef>
                <a:spcPct val="50000"/>
              </a:spcBef>
            </a:pPr>
            <a:r>
              <a:rPr lang="de-DE" altLang="de-DE" sz="1200">
                <a:latin typeface="Times New Roman" panose="02020603050405020304" pitchFamily="18" charset="0"/>
              </a:rPr>
              <a:t>F</a:t>
            </a:r>
            <a:r>
              <a:rPr lang="de-DE" altLang="de-DE" sz="1200" baseline="-25000">
                <a:latin typeface="Times New Roman" panose="02020603050405020304" pitchFamily="18" charset="0"/>
              </a:rPr>
              <a:t>C</a:t>
            </a:r>
            <a:r>
              <a:rPr lang="de-DE" altLang="de-DE" sz="1200">
                <a:latin typeface="Times New Roman" panose="02020603050405020304" pitchFamily="18" charset="0"/>
              </a:rPr>
              <a:t>=2*</a:t>
            </a:r>
            <a:r>
              <a:rPr lang="de-DE" altLang="de-DE" sz="1200">
                <a:latin typeface="Symbol" panose="05050102010706020507" pitchFamily="18" charset="2"/>
              </a:rPr>
              <a:t>w</a:t>
            </a:r>
            <a:r>
              <a:rPr lang="de-DE" altLang="de-DE" sz="1200">
                <a:latin typeface="Times New Roman" panose="02020603050405020304" pitchFamily="18" charset="0"/>
              </a:rPr>
              <a:t>*v*m</a:t>
            </a:r>
          </a:p>
        </p:txBody>
      </p:sp>
      <p:graphicFrame>
        <p:nvGraphicFramePr>
          <p:cNvPr id="3080" name="Object 8">
            <a:hlinkClick r:id="" action="ppaction://ole?verb=0"/>
            <a:extLst>
              <a:ext uri="{FF2B5EF4-FFF2-40B4-BE49-F238E27FC236}">
                <a16:creationId xmlns:a16="http://schemas.microsoft.com/office/drawing/2014/main" id="{EB44F262-F343-4EF5-8D2A-CD4C66A1C2FE}"/>
              </a:ext>
            </a:extLst>
          </p:cNvPr>
          <p:cNvGraphicFramePr>
            <a:graphicFrameLocks/>
          </p:cNvGraphicFramePr>
          <p:nvPr/>
        </p:nvGraphicFramePr>
        <p:xfrm>
          <a:off x="5710238" y="1466850"/>
          <a:ext cx="3038475" cy="2533650"/>
        </p:xfrm>
        <a:graphic>
          <a:graphicData uri="http://schemas.openxmlformats.org/presentationml/2006/ole">
            <mc:AlternateContent xmlns:mc="http://schemas.openxmlformats.org/markup-compatibility/2006">
              <mc:Choice xmlns:v="urn:schemas-microsoft-com:vml" Requires="v">
                <p:oleObj spid="_x0000_s1034" name="Videoclip" r:id="rId8" imgW="3047619" imgH="2542857" progId="AVIFile">
                  <p:embed/>
                </p:oleObj>
              </mc:Choice>
              <mc:Fallback>
                <p:oleObj name="Videoclip" r:id="rId8" imgW="3047619" imgH="2542857" progId="AVIFile">
                  <p:embed/>
                  <p:pic>
                    <p:nvPicPr>
                      <p:cNvPr id="0" name="Object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238" y="1466850"/>
                        <a:ext cx="30384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1" name="Rechteck 3080">
            <a:extLst>
              <a:ext uri="{FF2B5EF4-FFF2-40B4-BE49-F238E27FC236}">
                <a16:creationId xmlns:a16="http://schemas.microsoft.com/office/drawing/2014/main" id="{0F35CFC2-DF94-436D-9A3B-9F8CF24D7DD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8300" y="4591050"/>
            <a:ext cx="34194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500" fill="hold"/>
                                        <p:tgtEl>
                                          <p:spTgt spid="3073"/>
                                        </p:tgtEl>
                                        <p:attrNameLst>
                                          <p:attrName>ppt_x</p:attrName>
                                        </p:attrNameLst>
                                      </p:cBhvr>
                                      <p:tavLst>
                                        <p:tav tm="0">
                                          <p:val>
                                            <p:strVal val="#ppt_x"/>
                                          </p:val>
                                        </p:tav>
                                        <p:tav tm="100000">
                                          <p:val>
                                            <p:strVal val="#ppt_x"/>
                                          </p:val>
                                        </p:tav>
                                      </p:tavLst>
                                    </p:anim>
                                    <p:anim calcmode="lin" valueType="num">
                                      <p:cBhvr additive="base">
                                        <p:cTn id="8" dur="500" fill="hold"/>
                                        <p:tgtEl>
                                          <p:spTgt spid="30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iterate type="lt">
                                    <p:tmPct val="100000"/>
                                  </p:iterate>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blinds(horizontal)">
                                      <p:cBhvr>
                                        <p:cTn id="13" dur="75"/>
                                        <p:tgtEl>
                                          <p:spTgt spid="3075">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Las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ox(out)">
                                      <p:cBhvr>
                                        <p:cTn id="18" dur="500"/>
                                        <p:tgtEl>
                                          <p:spTgt spid="3076"/>
                                        </p:tgtEl>
                                      </p:cBhvr>
                                    </p:animEffect>
                                  </p:childTnLst>
                                  <p:subTnLst>
                                    <p:audio>
                                      <p:cMediaNode>
                                        <p:cTn display="0" masterRel="sameClick">
                                          <p:stCondLst>
                                            <p:cond evt="begin" delay="0">
                                              <p:tn val="16"/>
                                            </p:cond>
                                          </p:stCondLst>
                                          <p:endCondLst>
                                            <p:cond evt="onStopAudio" delay="0">
                                              <p:tgtEl>
                                                <p:sldTgt/>
                                              </p:tgtEl>
                                            </p:cond>
                                          </p:endCondLst>
                                        </p:cTn>
                                        <p:tgtEl>
                                          <p:sndTgt r:embed="rId3" name="Glöck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iterate type="lt">
                                    <p:tmPct val="100000"/>
                                  </p:iterate>
                                  <p:childTnLst>
                                    <p:set>
                                      <p:cBhvr>
                                        <p:cTn id="22" dur="1" fill="hold">
                                          <p:stCondLst>
                                            <p:cond delay="0"/>
                                          </p:stCondLst>
                                        </p:cTn>
                                        <p:tgtEl>
                                          <p:spTgt spid="3077">
                                            <p:txEl>
                                              <p:pRg st="0" end="0"/>
                                            </p:txEl>
                                          </p:spTgt>
                                        </p:tgtEl>
                                        <p:attrNameLst>
                                          <p:attrName>style.visibility</p:attrName>
                                        </p:attrNameLst>
                                      </p:cBhvr>
                                      <p:to>
                                        <p:strVal val="visible"/>
                                      </p:to>
                                    </p:set>
                                    <p:animEffect transition="in" filter="blinds(horizontal)">
                                      <p:cBhvr>
                                        <p:cTn id="23" dur="75"/>
                                        <p:tgtEl>
                                          <p:spTgt spid="3077">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linds(vertical)">
                                      <p:cBhvr>
                                        <p:cTn id="28" dur="500"/>
                                        <p:tgtEl>
                                          <p:spTgt spid="3078"/>
                                        </p:tgtEl>
                                      </p:cBhvr>
                                    </p:animEffect>
                                  </p:childTnLst>
                                  <p:subTnLst>
                                    <p:audio>
                                      <p:cMediaNode>
                                        <p:cTn display="0" masterRel="sameClick">
                                          <p:stCondLst>
                                            <p:cond evt="begin" delay="0">
                                              <p:tn val="26"/>
                                            </p:cond>
                                          </p:stCondLst>
                                          <p:endCondLst>
                                            <p:cond evt="onStopAudio" delay="0">
                                              <p:tgtEl>
                                                <p:sldTgt/>
                                              </p:tgtEl>
                                            </p:cond>
                                          </p:endCondLst>
                                        </p:cTn>
                                        <p:tgtEl>
                                          <p:sndTgt r:embed="rId3" name="Glöckchen"/>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9">
                                            <p:txEl>
                                              <p:pRg st="0" end="0"/>
                                            </p:txEl>
                                          </p:spTgt>
                                        </p:tgtEl>
                                        <p:attrNameLst>
                                          <p:attrName>style.visibility</p:attrName>
                                        </p:attrNameLst>
                                      </p:cBhvr>
                                      <p:to>
                                        <p:strVal val="visible"/>
                                      </p:to>
                                    </p:set>
                                    <p:anim calcmode="lin" valueType="num">
                                      <p:cBhvr additive="base">
                                        <p:cTn id="33" dur="500" fill="hold"/>
                                        <p:tgtEl>
                                          <p:spTgt spid="307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Querschläger"/>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079">
                                            <p:txEl>
                                              <p:pRg st="1" end="1"/>
                                            </p:txEl>
                                          </p:spTgt>
                                        </p:tgtEl>
                                        <p:attrNameLst>
                                          <p:attrName>style.visibility</p:attrName>
                                        </p:attrNameLst>
                                      </p:cBhvr>
                                      <p:to>
                                        <p:strVal val="visible"/>
                                      </p:to>
                                    </p:set>
                                    <p:anim calcmode="lin" valueType="num">
                                      <p:cBhvr additive="base">
                                        <p:cTn id="39" dur="500" fill="hold"/>
                                        <p:tgtEl>
                                          <p:spTgt spid="3079">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Querschläger"/>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79">
                                            <p:txEl>
                                              <p:pRg st="2" end="2"/>
                                            </p:txEl>
                                          </p:spTgt>
                                        </p:tgtEl>
                                        <p:attrNameLst>
                                          <p:attrName>style.visibility</p:attrName>
                                        </p:attrNameLst>
                                      </p:cBhvr>
                                      <p:to>
                                        <p:strVal val="visible"/>
                                      </p:to>
                                    </p:set>
                                    <p:anim calcmode="lin" valueType="num">
                                      <p:cBhvr additive="base">
                                        <p:cTn id="45" dur="500" fill="hold"/>
                                        <p:tgtEl>
                                          <p:spTgt spid="3079">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7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Querschläger"/>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079">
                                            <p:txEl>
                                              <p:pRg st="3" end="3"/>
                                            </p:txEl>
                                          </p:spTgt>
                                        </p:tgtEl>
                                        <p:attrNameLst>
                                          <p:attrName>style.visibility</p:attrName>
                                        </p:attrNameLst>
                                      </p:cBhvr>
                                      <p:to>
                                        <p:strVal val="visible"/>
                                      </p:to>
                                    </p:set>
                                    <p:anim calcmode="lin" valueType="num">
                                      <p:cBhvr additive="base">
                                        <p:cTn id="51" dur="500" fill="hold"/>
                                        <p:tgtEl>
                                          <p:spTgt spid="3079">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07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Querschläger"/>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79">
                                            <p:txEl>
                                              <p:pRg st="4" end="4"/>
                                            </p:txEl>
                                          </p:spTgt>
                                        </p:tgtEl>
                                        <p:attrNameLst>
                                          <p:attrName>style.visibility</p:attrName>
                                        </p:attrNameLst>
                                      </p:cBhvr>
                                      <p:to>
                                        <p:strVal val="visible"/>
                                      </p:to>
                                    </p:set>
                                    <p:anim calcmode="lin" valueType="num">
                                      <p:cBhvr additive="base">
                                        <p:cTn id="57" dur="500" fill="hold"/>
                                        <p:tgtEl>
                                          <p:spTgt spid="307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07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Querschläger"/>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79">
                                            <p:txEl>
                                              <p:pRg st="5" end="5"/>
                                            </p:txEl>
                                          </p:spTgt>
                                        </p:tgtEl>
                                        <p:attrNameLst>
                                          <p:attrName>style.visibility</p:attrName>
                                        </p:attrNameLst>
                                      </p:cBhvr>
                                      <p:to>
                                        <p:strVal val="visible"/>
                                      </p:to>
                                    </p:set>
                                    <p:anim calcmode="lin" valueType="num">
                                      <p:cBhvr additive="base">
                                        <p:cTn id="63" dur="500" fill="hold"/>
                                        <p:tgtEl>
                                          <p:spTgt spid="3079">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07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Querschläger"/>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079">
                                            <p:txEl>
                                              <p:pRg st="6" end="6"/>
                                            </p:txEl>
                                          </p:spTgt>
                                        </p:tgtEl>
                                        <p:attrNameLst>
                                          <p:attrName>style.visibility</p:attrName>
                                        </p:attrNameLst>
                                      </p:cBhvr>
                                      <p:to>
                                        <p:strVal val="visible"/>
                                      </p:to>
                                    </p:set>
                                    <p:anim calcmode="lin" valueType="num">
                                      <p:cBhvr additive="base">
                                        <p:cTn id="69" dur="500" fill="hold"/>
                                        <p:tgtEl>
                                          <p:spTgt spid="3079">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07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Querschläger"/>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079">
                                            <p:txEl>
                                              <p:pRg st="7" end="7"/>
                                            </p:txEl>
                                          </p:spTgt>
                                        </p:tgtEl>
                                        <p:attrNameLst>
                                          <p:attrName>style.visibility</p:attrName>
                                        </p:attrNameLst>
                                      </p:cBhvr>
                                      <p:to>
                                        <p:strVal val="visible"/>
                                      </p:to>
                                    </p:set>
                                    <p:anim calcmode="lin" valueType="num">
                                      <p:cBhvr additive="base">
                                        <p:cTn id="75" dur="500" fill="hold"/>
                                        <p:tgtEl>
                                          <p:spTgt spid="3079">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07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5" name="Querschläger"/>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079">
                                            <p:txEl>
                                              <p:pRg st="8" end="8"/>
                                            </p:txEl>
                                          </p:spTgt>
                                        </p:tgtEl>
                                        <p:attrNameLst>
                                          <p:attrName>style.visibility</p:attrName>
                                        </p:attrNameLst>
                                      </p:cBhvr>
                                      <p:to>
                                        <p:strVal val="visible"/>
                                      </p:to>
                                    </p:set>
                                    <p:anim calcmode="lin" valueType="num">
                                      <p:cBhvr additive="base">
                                        <p:cTn id="81" dur="500" fill="hold"/>
                                        <p:tgtEl>
                                          <p:spTgt spid="3079">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07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5" name="Querschläger"/>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3080"/>
                                        </p:tgtEl>
                                        <p:attrNameLst>
                                          <p:attrName>style.visibility</p:attrName>
                                        </p:attrNameLst>
                                      </p:cBhvr>
                                      <p:to>
                                        <p:strVal val="visible"/>
                                      </p:to>
                                    </p:set>
                                    <p:animEffect transition="in" filter="blinds(horizontal)">
                                      <p:cBhvr>
                                        <p:cTn id="87" dur="500"/>
                                        <p:tgtEl>
                                          <p:spTgt spid="3080"/>
                                        </p:tgtEl>
                                      </p:cBhvr>
                                    </p:animEffect>
                                  </p:childTnLst>
                                  <p:subTnLst>
                                    <p:audio>
                                      <p:cMediaNode>
                                        <p:cTn display="0" masterRel="sameClick">
                                          <p:stCondLst>
                                            <p:cond evt="begin" delay="0">
                                              <p:tn val="85"/>
                                            </p:cond>
                                          </p:stCondLst>
                                          <p:endCondLst>
                                            <p:cond evt="onStopAudio" delay="0">
                                              <p:tgtEl>
                                                <p:sldTgt/>
                                              </p:tgtEl>
                                            </p:cond>
                                          </p:endCondLst>
                                        </p:cTn>
                                        <p:tgtEl>
                                          <p:sndTgt r:embed="rId6" name="breeze.wav"/>
                                        </p:tgtEl>
                                      </p:cMediaNode>
                                    </p:audio>
                                  </p:subTnLst>
                                </p:cTn>
                              </p:par>
                            </p:childTnLst>
                          </p:cTn>
                        </p:par>
                        <p:par>
                          <p:cTn id="88" fill="hold" nodeType="afterGroup">
                            <p:stCondLst>
                              <p:cond delay="500"/>
                            </p:stCondLst>
                            <p:childTnLst>
                              <p:par>
                                <p:cTn id="89" presetID="0" presetClass="verb" presetSubtype="0" fill="hold" nodeType="afterEffect">
                                  <p:stCondLst>
                                    <p:cond delay="0"/>
                                  </p:stCondLst>
                                  <p:childTnLst>
                                    <p:cmd type="verb" cmd="0">
                                      <p:cBhvr>
                                        <p:cTn id="90" dur="1" fill="hold"/>
                                        <p:tgtEl>
                                          <p:spTgt spid="3080"/>
                                        </p:tgtEl>
                                      </p:cBhvr>
                                    </p:cmd>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3081"/>
                                        </p:tgtEl>
                                        <p:attrNameLst>
                                          <p:attrName>style.visibility</p:attrName>
                                        </p:attrNameLst>
                                      </p:cBhvr>
                                      <p:to>
                                        <p:strVal val="visible"/>
                                      </p:to>
                                    </p:set>
                                    <p:animEffect transition="in" filter="blinds(horizontal)">
                                      <p:cBhvr>
                                        <p:cTn id="95" dur="500"/>
                                        <p:tgtEl>
                                          <p:spTgt spid="3081"/>
                                        </p:tgtEl>
                                      </p:cBhvr>
                                    </p:animEffect>
                                  </p:childTnLst>
                                  <p:subTnLst>
                                    <p:audio>
                                      <p:cMediaNode>
                                        <p:cTn display="0" masterRel="sameClick">
                                          <p:stCondLst>
                                            <p:cond evt="begin" delay="0">
                                              <p:tn val="93"/>
                                            </p:cond>
                                          </p:stCondLst>
                                          <p:endCondLst>
                                            <p:cond evt="onStopAudio" delay="0">
                                              <p:tgtEl>
                                                <p:sldTgt/>
                                              </p:tgtEl>
                                            </p:cond>
                                          </p:endCondLst>
                                        </p:cTn>
                                        <p:tgtEl>
                                          <p:sndTgt r:embed="rId7" name="Skri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5" grpId="0" build="p" autoUpdateAnimBg="0"/>
      <p:bldP spid="3076" grpId="0" autoUpdateAnimBg="0"/>
      <p:bldP spid="3077" grpId="0" build="p" autoUpdateAnimBg="0"/>
      <p:bldP spid="3078" grpId="0" autoUpdateAnimBg="0"/>
      <p:bldP spid="307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Rechteck 12288">
            <a:extLst>
              <a:ext uri="{FF2B5EF4-FFF2-40B4-BE49-F238E27FC236}">
                <a16:creationId xmlns:a16="http://schemas.microsoft.com/office/drawing/2014/main" id="{D220434D-F4A7-4FE0-89EC-2C297480B42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495300"/>
            <a:ext cx="444817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hteck 12289">
            <a:extLst>
              <a:ext uri="{FF2B5EF4-FFF2-40B4-BE49-F238E27FC236}">
                <a16:creationId xmlns:a16="http://schemas.microsoft.com/office/drawing/2014/main" id="{B627D211-9D25-4CB6-960D-47FC48260DF4}"/>
              </a:ext>
            </a:extLst>
          </p:cNvPr>
          <p:cNvSpPr>
            <a:spLocks noChangeArrowheads="1"/>
          </p:cNvSpPr>
          <p:nvPr/>
        </p:nvSpPr>
        <p:spPr bwMode="auto">
          <a:xfrm>
            <a:off x="5029200" y="457200"/>
            <a:ext cx="4038600"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Gesetz von  Bernoulli</a:t>
            </a:r>
          </a:p>
          <a:p>
            <a:pPr>
              <a:spcBef>
                <a:spcPct val="50000"/>
              </a:spcBef>
            </a:pPr>
            <a:r>
              <a:rPr lang="de-DE" altLang="de-DE" sz="1200">
                <a:latin typeface="Times New Roman" panose="02020603050405020304" pitchFamily="18" charset="0"/>
              </a:rPr>
              <a:t>Arbeit verrichtet:</a:t>
            </a:r>
          </a:p>
          <a:p>
            <a:pPr>
              <a:spcBef>
                <a:spcPct val="50000"/>
              </a:spcBef>
            </a:pPr>
            <a:r>
              <a:rPr lang="de-DE" altLang="de-DE" sz="1200">
                <a:latin typeface="Times New Roman" panose="02020603050405020304" pitchFamily="18" charset="0"/>
              </a:rPr>
              <a:t>W=F*s= p1 *A1* </a:t>
            </a:r>
            <a:r>
              <a:rPr lang="de-DE" altLang="de-DE" sz="1200">
                <a:latin typeface="Symbol" panose="05050102010706020507" pitchFamily="18" charset="2"/>
              </a:rPr>
              <a:t>D</a:t>
            </a:r>
            <a:r>
              <a:rPr lang="de-DE" altLang="de-DE" sz="1200">
                <a:latin typeface="Times New Roman" panose="02020603050405020304" pitchFamily="18" charset="0"/>
              </a:rPr>
              <a:t>s1 =p1 * v1</a:t>
            </a:r>
          </a:p>
          <a:p>
            <a:pPr>
              <a:spcBef>
                <a:spcPct val="50000"/>
              </a:spcBef>
            </a:pPr>
            <a:r>
              <a:rPr lang="de-DE" altLang="de-DE" sz="1200">
                <a:latin typeface="Times New Roman" panose="02020603050405020304" pitchFamily="18" charset="0"/>
              </a:rPr>
              <a:t>angegebne Energie:</a:t>
            </a:r>
          </a:p>
          <a:p>
            <a:pPr>
              <a:spcBef>
                <a:spcPct val="50000"/>
              </a:spcBef>
            </a:pPr>
            <a:r>
              <a:rPr lang="de-DE" altLang="de-DE" sz="1200">
                <a:latin typeface="Times New Roman" panose="02020603050405020304" pitchFamily="18" charset="0"/>
              </a:rPr>
              <a:t>Verschiebungsarbeit:</a:t>
            </a:r>
          </a:p>
          <a:p>
            <a:pPr>
              <a:spcBef>
                <a:spcPct val="50000"/>
              </a:spcBef>
            </a:pPr>
            <a:r>
              <a:rPr lang="de-DE" altLang="de-DE" sz="1200">
                <a:latin typeface="Times New Roman" panose="02020603050405020304" pitchFamily="18" charset="0"/>
              </a:rPr>
              <a:t>W=p2*v2</a:t>
            </a:r>
          </a:p>
          <a:p>
            <a:pPr>
              <a:spcBef>
                <a:spcPct val="50000"/>
              </a:spcBef>
            </a:pPr>
            <a:r>
              <a:rPr lang="de-DE" altLang="de-DE" sz="1200">
                <a:latin typeface="Times New Roman" panose="02020603050405020304" pitchFamily="18" charset="0"/>
              </a:rPr>
              <a:t>Hubarbeit:</a:t>
            </a:r>
          </a:p>
          <a:p>
            <a:pPr>
              <a:spcBef>
                <a:spcPct val="50000"/>
              </a:spcBef>
            </a:pPr>
            <a:r>
              <a:rPr lang="de-DE" altLang="de-DE" sz="1200">
                <a:latin typeface="Times New Roman" panose="02020603050405020304" pitchFamily="18" charset="0"/>
              </a:rPr>
              <a:t> W= m*g*h= </a:t>
            </a:r>
            <a:r>
              <a:rPr lang="de-DE" altLang="de-DE" sz="1200">
                <a:latin typeface="Symbol" panose="05050102010706020507" pitchFamily="18" charset="2"/>
              </a:rPr>
              <a:t>r</a:t>
            </a:r>
            <a:r>
              <a:rPr lang="de-DE" altLang="de-DE" sz="1200">
                <a:latin typeface="Times New Roman" panose="02020603050405020304" pitchFamily="18" charset="0"/>
              </a:rPr>
              <a:t>*V*g(h2-h1)</a:t>
            </a:r>
          </a:p>
          <a:p>
            <a:pPr>
              <a:spcBef>
                <a:spcPct val="50000"/>
              </a:spcBef>
            </a:pPr>
            <a:r>
              <a:rPr lang="de-DE" altLang="de-DE" sz="1200">
                <a:latin typeface="Times New Roman" panose="02020603050405020304" pitchFamily="18" charset="0"/>
              </a:rPr>
              <a:t>Beschleunigungsarbeit:</a:t>
            </a:r>
          </a:p>
          <a:p>
            <a:pPr>
              <a:spcBef>
                <a:spcPct val="50000"/>
              </a:spcBef>
            </a:pPr>
            <a:r>
              <a:rPr lang="de-DE" altLang="de-DE" sz="1200">
                <a:latin typeface="Times New Roman" panose="02020603050405020304" pitchFamily="18" charset="0"/>
              </a:rPr>
              <a:t>W=1/2 *m*v= ph2+1/2 pv2^2+p2</a:t>
            </a:r>
          </a:p>
          <a:p>
            <a:pPr>
              <a:spcBef>
                <a:spcPct val="50000"/>
              </a:spcBef>
            </a:pPr>
            <a:endParaRPr lang="de-DE" altLang="de-DE" sz="1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dissolve">
                                      <p:cBhvr>
                                        <p:cTn id="7" dur="500"/>
                                        <p:tgtEl>
                                          <p:spTgt spid="12289"/>
                                        </p:tgtEl>
                                      </p:cBhvr>
                                    </p:animEffect>
                                  </p:childTnLst>
                                  <p:subTnLst>
                                    <p:audio>
                                      <p:cMediaNode>
                                        <p:cTn display="0" masterRel="sameClick">
                                          <p:stCondLst>
                                            <p:cond evt="begin" delay="0">
                                              <p:tn val="5"/>
                                            </p:cond>
                                          </p:stCondLst>
                                          <p:endCondLst>
                                            <p:cond evt="onStopAudio" delay="0">
                                              <p:tgtEl>
                                                <p:sldTgt/>
                                              </p:tgtEl>
                                            </p:cond>
                                          </p:endCondLst>
                                        </p:cTn>
                                        <p:tgtEl>
                                          <p:sndTgt r:embed="rId2" name="Trommelwirbel"/>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assplu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Form 13312">
            <a:extLst>
              <a:ext uri="{FF2B5EF4-FFF2-40B4-BE49-F238E27FC236}">
                <a16:creationId xmlns:a16="http://schemas.microsoft.com/office/drawing/2014/main" id="{0D8E6C5D-9240-4C47-8D00-61F712EBB3C7}"/>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Dynamik der Flüssigkeiten und Gase</a:t>
            </a:r>
          </a:p>
        </p:txBody>
      </p:sp>
      <p:sp>
        <p:nvSpPr>
          <p:cNvPr id="13314" name="Rechteck 13313">
            <a:extLst>
              <a:ext uri="{FF2B5EF4-FFF2-40B4-BE49-F238E27FC236}">
                <a16:creationId xmlns:a16="http://schemas.microsoft.com/office/drawing/2014/main" id="{F8DF5FE7-60F8-4C88-86ED-A42DC4C21636}"/>
              </a:ext>
            </a:extLst>
          </p:cNvPr>
          <p:cNvSpPr>
            <a:spLocks noChangeArrowheads="1"/>
          </p:cNvSpPr>
          <p:nvPr/>
        </p:nvSpPr>
        <p:spPr bwMode="auto">
          <a:xfrm>
            <a:off x="228600" y="1905000"/>
            <a:ext cx="8534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Druck p=F/A</a:t>
            </a:r>
          </a:p>
          <a:p>
            <a:pPr>
              <a:spcBef>
                <a:spcPct val="50000"/>
              </a:spcBef>
            </a:pPr>
            <a:r>
              <a:rPr lang="de-DE" altLang="de-DE" sz="1200">
                <a:latin typeface="Times New Roman" panose="02020603050405020304" pitchFamily="18" charset="0"/>
              </a:rPr>
              <a:t>F = Kraft in N 		A = Fläche</a:t>
            </a:r>
          </a:p>
          <a:p>
            <a:pPr>
              <a:spcBef>
                <a:spcPct val="50000"/>
              </a:spcBef>
            </a:pPr>
            <a:r>
              <a:rPr lang="de-DE" altLang="de-DE" sz="1200">
                <a:latin typeface="Times New Roman" panose="02020603050405020304" pitchFamily="18" charset="0"/>
              </a:rPr>
              <a:t>Der Druck in einer Flüssigkeit ist im ganzen Gefäß gleich! p1=p2</a:t>
            </a:r>
          </a:p>
          <a:p>
            <a:pPr>
              <a:spcBef>
                <a:spcPct val="50000"/>
              </a:spcBef>
            </a:pPr>
            <a:r>
              <a:rPr lang="de-DE" altLang="de-DE" sz="1200">
                <a:latin typeface="Times New Roman" panose="02020603050405020304" pitchFamily="18" charset="0"/>
              </a:rPr>
              <a:t>Hydrostatischer Druck p= F/A Der hydrostatische druck ist der von der Gewichtskraft einer Flüssigkeit erzeugte Druck. Er kann auch durch folgende Formeln berechnet werden,:</a:t>
            </a:r>
          </a:p>
          <a:p>
            <a:pPr>
              <a:spcBef>
                <a:spcPct val="50000"/>
              </a:spcBef>
            </a:pPr>
            <a:r>
              <a:rPr lang="de-DE" altLang="de-DE" sz="1200">
                <a:latin typeface="Times New Roman" panose="02020603050405020304" pitchFamily="18" charset="0"/>
              </a:rPr>
              <a:t>p=m*g/A</a:t>
            </a:r>
          </a:p>
          <a:p>
            <a:pPr>
              <a:spcBef>
                <a:spcPct val="50000"/>
              </a:spcBef>
            </a:pPr>
            <a:r>
              <a:rPr lang="de-DE" altLang="de-DE" sz="1200">
                <a:latin typeface="Times New Roman" panose="02020603050405020304" pitchFamily="18" charset="0"/>
              </a:rPr>
              <a:t>p=</a:t>
            </a:r>
            <a:r>
              <a:rPr lang="de-DE" altLang="de-DE" sz="1200">
                <a:latin typeface="Symbol" panose="05050102010706020507" pitchFamily="18" charset="2"/>
              </a:rPr>
              <a:t>r</a:t>
            </a:r>
            <a:r>
              <a:rPr lang="de-DE" altLang="de-DE" sz="1200">
                <a:latin typeface="Times New Roman" panose="02020603050405020304" pitchFamily="18" charset="0"/>
              </a:rPr>
              <a:t>*V*g/A</a:t>
            </a:r>
          </a:p>
          <a:p>
            <a:pPr>
              <a:spcBef>
                <a:spcPct val="50000"/>
              </a:spcBef>
            </a:pPr>
            <a:r>
              <a:rPr lang="de-DE" altLang="de-DE" sz="1200">
                <a:latin typeface="Times New Roman" panose="02020603050405020304" pitchFamily="18" charset="0"/>
              </a:rPr>
              <a:t>p=</a:t>
            </a:r>
            <a:r>
              <a:rPr lang="de-DE" altLang="de-DE" sz="1200">
                <a:latin typeface="Symbol" panose="05050102010706020507" pitchFamily="18" charset="2"/>
              </a:rPr>
              <a:t>r</a:t>
            </a:r>
            <a:r>
              <a:rPr lang="de-DE" altLang="de-DE" sz="1200">
                <a:latin typeface="Times New Roman" panose="02020603050405020304" pitchFamily="18" charset="0"/>
              </a:rPr>
              <a:t>*A*h*g/A</a:t>
            </a:r>
          </a:p>
          <a:p>
            <a:pPr>
              <a:spcBef>
                <a:spcPct val="50000"/>
              </a:spcBef>
            </a:pPr>
            <a:r>
              <a:rPr lang="de-DE" altLang="de-DE" sz="1200">
                <a:latin typeface="Times New Roman" panose="02020603050405020304" pitchFamily="18" charset="0"/>
              </a:rPr>
              <a:t>p= </a:t>
            </a:r>
            <a:r>
              <a:rPr lang="de-DE" altLang="de-DE" sz="1200">
                <a:latin typeface="Symbol" panose="05050102010706020507" pitchFamily="18" charset="2"/>
              </a:rPr>
              <a:t>r</a:t>
            </a:r>
            <a:r>
              <a:rPr lang="de-DE" altLang="de-DE" sz="1200">
                <a:latin typeface="Times New Roman" panose="02020603050405020304" pitchFamily="18" charset="0"/>
              </a:rPr>
              <a:t>*g*h</a:t>
            </a:r>
          </a:p>
          <a:p>
            <a:pPr>
              <a:spcBef>
                <a:spcPct val="50000"/>
              </a:spcBef>
            </a:pPr>
            <a:r>
              <a:rPr lang="de-DE" altLang="de-DE" sz="1200">
                <a:latin typeface="Times New Roman" panose="02020603050405020304" pitchFamily="18" charset="0"/>
              </a:rPr>
              <a:t>Man beachte dabei , daß F=m*g, m=</a:t>
            </a:r>
            <a:r>
              <a:rPr lang="de-DE" altLang="de-DE" sz="1200">
                <a:latin typeface="Symbol" panose="05050102010706020507" pitchFamily="18" charset="2"/>
              </a:rPr>
              <a:t>r</a:t>
            </a:r>
            <a:r>
              <a:rPr lang="de-DE" altLang="de-DE" sz="1200">
                <a:latin typeface="Times New Roman" panose="02020603050405020304" pitchFamily="18" charset="0"/>
              </a:rPr>
              <a:t>*V und V= A*h</a:t>
            </a:r>
          </a:p>
        </p:txBody>
      </p:sp>
      <p:sp>
        <p:nvSpPr>
          <p:cNvPr id="13315" name="Rechteck 13314">
            <a:extLst>
              <a:ext uri="{FF2B5EF4-FFF2-40B4-BE49-F238E27FC236}">
                <a16:creationId xmlns:a16="http://schemas.microsoft.com/office/drawing/2014/main" id="{40B1B05C-BD0D-45B7-8224-B03B25E2F9DA}"/>
              </a:ext>
            </a:extLst>
          </p:cNvPr>
          <p:cNvSpPr>
            <a:spLocks noChangeArrowheads="1"/>
          </p:cNvSpPr>
          <p:nvPr/>
        </p:nvSpPr>
        <p:spPr bwMode="auto">
          <a:xfrm>
            <a:off x="304800" y="4876800"/>
            <a:ext cx="8686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Maßeinheiten:</a:t>
            </a:r>
          </a:p>
          <a:p>
            <a:pPr>
              <a:spcBef>
                <a:spcPct val="50000"/>
              </a:spcBef>
            </a:pPr>
            <a:r>
              <a:rPr lang="de-DE" altLang="de-DE" sz="1200">
                <a:latin typeface="Times New Roman" panose="02020603050405020304" pitchFamily="18" charset="0"/>
              </a:rPr>
              <a:t>1 Torr(mm Hg-Säule) 	=1,33322 mbar</a:t>
            </a:r>
          </a:p>
          <a:p>
            <a:pPr>
              <a:spcBef>
                <a:spcPct val="50000"/>
              </a:spcBef>
            </a:pPr>
            <a:r>
              <a:rPr lang="de-DE" altLang="de-DE" sz="1200">
                <a:latin typeface="Times New Roman" panose="02020603050405020304" pitchFamily="18" charset="0"/>
              </a:rPr>
              <a:t>1 bar = 1,02 Atmosphäre	=10^5 Pa</a:t>
            </a:r>
          </a:p>
          <a:p>
            <a:pPr>
              <a:spcBef>
                <a:spcPct val="50000"/>
              </a:spcBef>
            </a:pPr>
            <a:r>
              <a:rPr lang="de-DE" altLang="de-DE" sz="1200">
                <a:latin typeface="Times New Roman" panose="02020603050405020304" pitchFamily="18" charset="0"/>
              </a:rPr>
              <a:t>1 mbar		= 1hPa</a:t>
            </a:r>
          </a:p>
        </p:txBody>
      </p:sp>
      <p:sp>
        <p:nvSpPr>
          <p:cNvPr id="13316" name="Rechteck 13315">
            <a:extLst>
              <a:ext uri="{FF2B5EF4-FFF2-40B4-BE49-F238E27FC236}">
                <a16:creationId xmlns:a16="http://schemas.microsoft.com/office/drawing/2014/main" id="{50D13452-CE6A-43A1-B28E-D98744C68C8A}"/>
              </a:ext>
            </a:extLst>
          </p:cNvPr>
          <p:cNvSpPr>
            <a:spLocks noChangeArrowheads="1"/>
          </p:cNvSpPr>
          <p:nvPr/>
        </p:nvSpPr>
        <p:spPr bwMode="auto">
          <a:xfrm>
            <a:off x="5334000" y="33528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Anwendungen des hydrostatischen Drucks , die nicht dringend prüfungsrelevant sins, sind die hydraulische Presse, der Druckwandler und die Druckmessung.</a:t>
            </a:r>
          </a:p>
        </p:txBody>
      </p:sp>
      <p:grpSp>
        <p:nvGrpSpPr>
          <p:cNvPr id="5556" name="Group 10">
            <a:extLst>
              <a:ext uri="{FF2B5EF4-FFF2-40B4-BE49-F238E27FC236}">
                <a16:creationId xmlns:a16="http://schemas.microsoft.com/office/drawing/2014/main" id="{47B5A3A7-266D-411A-8D4E-636103B7ED71}"/>
              </a:ext>
            </a:extLst>
          </p:cNvPr>
          <p:cNvGrpSpPr>
            <a:grpSpLocks/>
          </p:cNvGrpSpPr>
          <p:nvPr/>
        </p:nvGrpSpPr>
        <p:grpSpPr bwMode="auto">
          <a:xfrm>
            <a:off x="4648200" y="4343400"/>
            <a:ext cx="838200" cy="914400"/>
            <a:chOff x="2928" y="2736"/>
            <a:chExt cx="528" cy="576"/>
          </a:xfrm>
        </p:grpSpPr>
        <p:sp>
          <p:nvSpPr>
            <p:cNvPr id="16391" name="Rechteck 13316">
              <a:extLst>
                <a:ext uri="{FF2B5EF4-FFF2-40B4-BE49-F238E27FC236}">
                  <a16:creationId xmlns:a16="http://schemas.microsoft.com/office/drawing/2014/main" id="{E99B9D29-8F22-4B4C-BFA0-3F0F3F3C0EA7}"/>
                </a:ext>
              </a:extLst>
            </p:cNvPr>
            <p:cNvSpPr>
              <a:spLocks noChangeArrowheads="1"/>
            </p:cNvSpPr>
            <p:nvPr/>
          </p:nvSpPr>
          <p:spPr bwMode="auto">
            <a:xfrm>
              <a:off x="2928" y="2736"/>
              <a:ext cx="144" cy="240"/>
            </a:xfrm>
            <a:prstGeom prst="rect">
              <a:avLst/>
            </a:prstGeom>
            <a:pattFill prst="wdUpDiag">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2" name="Rechteck 13317">
              <a:extLst>
                <a:ext uri="{FF2B5EF4-FFF2-40B4-BE49-F238E27FC236}">
                  <a16:creationId xmlns:a16="http://schemas.microsoft.com/office/drawing/2014/main" id="{F3E6E9AA-81C9-43CF-B049-4D5CC74525BD}"/>
                </a:ext>
              </a:extLst>
            </p:cNvPr>
            <p:cNvSpPr>
              <a:spLocks noChangeArrowheads="1"/>
            </p:cNvSpPr>
            <p:nvPr/>
          </p:nvSpPr>
          <p:spPr bwMode="auto">
            <a:xfrm>
              <a:off x="2928" y="2976"/>
              <a:ext cx="144" cy="336"/>
            </a:xfrm>
            <a:prstGeom prst="rect">
              <a:avLst/>
            </a:prstGeom>
            <a:pattFill prst="wdUp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3" name="Rechteck 13318">
              <a:extLst>
                <a:ext uri="{FF2B5EF4-FFF2-40B4-BE49-F238E27FC236}">
                  <a16:creationId xmlns:a16="http://schemas.microsoft.com/office/drawing/2014/main" id="{4A188A0C-9F57-454C-8F6B-E8650EC7983F}"/>
                </a:ext>
              </a:extLst>
            </p:cNvPr>
            <p:cNvSpPr>
              <a:spLocks noChangeArrowheads="1"/>
            </p:cNvSpPr>
            <p:nvPr/>
          </p:nvSpPr>
          <p:spPr bwMode="auto">
            <a:xfrm>
              <a:off x="3072" y="3216"/>
              <a:ext cx="384" cy="96"/>
            </a:xfrm>
            <a:prstGeom prst="rect">
              <a:avLst/>
            </a:prstGeom>
            <a:pattFill prst="wdUp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4" name="Rechteck 13319">
              <a:extLst>
                <a:ext uri="{FF2B5EF4-FFF2-40B4-BE49-F238E27FC236}">
                  <a16:creationId xmlns:a16="http://schemas.microsoft.com/office/drawing/2014/main" id="{B10DC0F0-0246-47C5-AA46-464D6CC2A538}"/>
                </a:ext>
              </a:extLst>
            </p:cNvPr>
            <p:cNvSpPr>
              <a:spLocks noChangeArrowheads="1"/>
            </p:cNvSpPr>
            <p:nvPr/>
          </p:nvSpPr>
          <p:spPr bwMode="auto">
            <a:xfrm>
              <a:off x="3312" y="2976"/>
              <a:ext cx="144" cy="240"/>
            </a:xfrm>
            <a:prstGeom prst="rect">
              <a:avLst/>
            </a:prstGeom>
            <a:pattFill prst="wdUp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6395" name="Rechteck 13320">
              <a:extLst>
                <a:ext uri="{FF2B5EF4-FFF2-40B4-BE49-F238E27FC236}">
                  <a16:creationId xmlns:a16="http://schemas.microsoft.com/office/drawing/2014/main" id="{13318CE5-CDC1-4AD0-8B36-C2CD107EB034}"/>
                </a:ext>
              </a:extLst>
            </p:cNvPr>
            <p:cNvSpPr>
              <a:spLocks noChangeArrowheads="1"/>
            </p:cNvSpPr>
            <p:nvPr/>
          </p:nvSpPr>
          <p:spPr bwMode="auto">
            <a:xfrm>
              <a:off x="3312" y="2736"/>
              <a:ext cx="144" cy="240"/>
            </a:xfrm>
            <a:prstGeom prst="rect">
              <a:avLst/>
            </a:prstGeom>
            <a:pattFill prst="wdUpDiag">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3323" name="Rechteck 13322">
            <a:extLst>
              <a:ext uri="{FF2B5EF4-FFF2-40B4-BE49-F238E27FC236}">
                <a16:creationId xmlns:a16="http://schemas.microsoft.com/office/drawing/2014/main" id="{D81F1A17-B29B-4865-8EE6-158B2943ECFE}"/>
              </a:ext>
            </a:extLst>
          </p:cNvPr>
          <p:cNvSpPr>
            <a:spLocks noChangeArrowheads="1"/>
          </p:cNvSpPr>
          <p:nvPr/>
        </p:nvSpPr>
        <p:spPr bwMode="auto">
          <a:xfrm>
            <a:off x="5715000" y="4191000"/>
            <a:ext cx="2819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Bei der hydraulischen Pressre gilt :</a:t>
            </a:r>
          </a:p>
          <a:p>
            <a:pPr>
              <a:spcBef>
                <a:spcPct val="50000"/>
              </a:spcBef>
            </a:pPr>
            <a:r>
              <a:rPr lang="de-DE" altLang="de-DE" sz="1200">
                <a:latin typeface="Times New Roman" panose="02020603050405020304" pitchFamily="18" charset="0"/>
              </a:rPr>
              <a:t>F1/A1=F2/A2</a:t>
            </a:r>
          </a:p>
          <a:p>
            <a:pPr>
              <a:spcBef>
                <a:spcPct val="50000"/>
              </a:spcBef>
            </a:pPr>
            <a:r>
              <a:rPr lang="de-DE" altLang="de-DE" sz="1200">
                <a:latin typeface="Times New Roman" panose="02020603050405020304" pitchFamily="18" charset="0"/>
              </a:rPr>
              <a:t>Der Druck ist allseitig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ppt_x"/>
                                          </p:val>
                                        </p:tav>
                                        <p:tav tm="100000">
                                          <p:val>
                                            <p:strVal val="#ppt_x"/>
                                          </p:val>
                                        </p:tav>
                                      </p:tavLst>
                                    </p:anim>
                                    <p:anim calcmode="lin" valueType="num">
                                      <p:cBhvr additive="base">
                                        <p:cTn id="8" dur="500" fill="hold"/>
                                        <p:tgtEl>
                                          <p:spTgt spid="133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rap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0" end="0"/>
                                            </p:txEl>
                                          </p:spTgt>
                                        </p:tgtEl>
                                        <p:attrNameLst>
                                          <p:attrName>style.visibility</p:attrName>
                                        </p:attrNameLst>
                                      </p:cBhvr>
                                      <p:to>
                                        <p:strVal val="visible"/>
                                      </p:to>
                                    </p:set>
                                    <p:anim calcmode="lin" valueType="num">
                                      <p:cBhvr additive="base">
                                        <p:cTn id="19"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rap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1" end="1"/>
                                            </p:txEl>
                                          </p:spTgt>
                                        </p:tgtEl>
                                        <p:attrNameLst>
                                          <p:attrName>style.visibility</p:attrName>
                                        </p:attrNameLst>
                                      </p:cBhvr>
                                      <p:to>
                                        <p:strVal val="visible"/>
                                      </p:to>
                                    </p:set>
                                    <p:anim calcmode="lin" valueType="num">
                                      <p:cBhvr additive="base">
                                        <p:cTn id="25"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rap1.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2" end="2"/>
                                            </p:txEl>
                                          </p:spTgt>
                                        </p:tgtEl>
                                        <p:attrNameLst>
                                          <p:attrName>style.visibility</p:attrName>
                                        </p:attrNameLst>
                                      </p:cBhvr>
                                      <p:to>
                                        <p:strVal val="visible"/>
                                      </p:to>
                                    </p:set>
                                    <p:anim calcmode="lin" valueType="num">
                                      <p:cBhvr additive="base">
                                        <p:cTn id="31"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rap1.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3" end="3"/>
                                            </p:txEl>
                                          </p:spTgt>
                                        </p:tgtEl>
                                        <p:attrNameLst>
                                          <p:attrName>style.visibility</p:attrName>
                                        </p:attrNameLst>
                                      </p:cBhvr>
                                      <p:to>
                                        <p:strVal val="visible"/>
                                      </p:to>
                                    </p:set>
                                    <p:anim calcmode="lin" valueType="num">
                                      <p:cBhvr additive="base">
                                        <p:cTn id="37"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Trap1.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316"/>
                                        </p:tgtEl>
                                        <p:attrNameLst>
                                          <p:attrName>style.visibility</p:attrName>
                                        </p:attrNameLst>
                                      </p:cBhvr>
                                      <p:to>
                                        <p:strVal val="visible"/>
                                      </p:to>
                                    </p:set>
                                    <p:anim calcmode="lin" valueType="num">
                                      <p:cBhvr additive="base">
                                        <p:cTn id="43" dur="500" fill="hold"/>
                                        <p:tgtEl>
                                          <p:spTgt spid="13316"/>
                                        </p:tgtEl>
                                        <p:attrNameLst>
                                          <p:attrName>ppt_x</p:attrName>
                                        </p:attrNameLst>
                                      </p:cBhvr>
                                      <p:tavLst>
                                        <p:tav tm="0">
                                          <p:val>
                                            <p:strVal val="1+#ppt_w/2"/>
                                          </p:val>
                                        </p:tav>
                                        <p:tav tm="100000">
                                          <p:val>
                                            <p:strVal val="#ppt_x"/>
                                          </p:val>
                                        </p:tav>
                                      </p:tavLst>
                                    </p:anim>
                                    <p:anim calcmode="lin" valueType="num">
                                      <p:cBhvr additive="base">
                                        <p:cTn id="44" dur="500" fill="hold"/>
                                        <p:tgtEl>
                                          <p:spTgt spid="13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Freaknat.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556"/>
                                        </p:tgtEl>
                                        <p:attrNameLst>
                                          <p:attrName>style.visibility</p:attrName>
                                        </p:attrNameLst>
                                      </p:cBhvr>
                                      <p:to>
                                        <p:strVal val="visible"/>
                                      </p:to>
                                    </p:set>
                                    <p:anim calcmode="lin" valueType="num">
                                      <p:cBhvr additive="base">
                                        <p:cTn id="49" dur="500" fill="hold"/>
                                        <p:tgtEl>
                                          <p:spTgt spid="5556"/>
                                        </p:tgtEl>
                                        <p:attrNameLst>
                                          <p:attrName>ppt_x</p:attrName>
                                        </p:attrNameLst>
                                      </p:cBhvr>
                                      <p:tavLst>
                                        <p:tav tm="0">
                                          <p:val>
                                            <p:strVal val="#ppt_x"/>
                                          </p:val>
                                        </p:tav>
                                        <p:tav tm="100000">
                                          <p:val>
                                            <p:strVal val="#ppt_x"/>
                                          </p:val>
                                        </p:tav>
                                      </p:tavLst>
                                    </p:anim>
                                    <p:anim calcmode="lin" valueType="num">
                                      <p:cBhvr additive="base">
                                        <p:cTn id="50" dur="500" fill="hold"/>
                                        <p:tgtEl>
                                          <p:spTgt spid="55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mok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23"/>
                                        </p:tgtEl>
                                        <p:attrNameLst>
                                          <p:attrName>style.visibility</p:attrName>
                                        </p:attrNameLst>
                                      </p:cBhvr>
                                      <p:to>
                                        <p:strVal val="visible"/>
                                      </p:to>
                                    </p:set>
                                    <p:anim calcmode="lin" valueType="num">
                                      <p:cBhvr additive="base">
                                        <p:cTn id="55" dur="500" fill="hold"/>
                                        <p:tgtEl>
                                          <p:spTgt spid="13323"/>
                                        </p:tgtEl>
                                        <p:attrNameLst>
                                          <p:attrName>ppt_x</p:attrName>
                                        </p:attrNameLst>
                                      </p:cBhvr>
                                      <p:tavLst>
                                        <p:tav tm="0">
                                          <p:val>
                                            <p:strVal val="#ppt_x"/>
                                          </p:val>
                                        </p:tav>
                                        <p:tav tm="100000">
                                          <p:val>
                                            <p:strVal val="#ppt_x"/>
                                          </p:val>
                                        </p:tav>
                                      </p:tavLst>
                                    </p:anim>
                                    <p:anim calcmode="lin" valueType="num">
                                      <p:cBhvr additive="base">
                                        <p:cTn id="56" dur="500" fill="hold"/>
                                        <p:tgtEl>
                                          <p:spTgt spid="133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Bassplu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utoUpdateAnimBg="0"/>
      <p:bldP spid="13314" grpId="0" autoUpdateAnimBg="0"/>
      <p:bldP spid="13315" grpId="0" build="p" autoUpdateAnimBg="0"/>
      <p:bldP spid="13316" grpId="0" autoUpdateAnimBg="0"/>
      <p:bldP spid="1332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Form 14336">
            <a:extLst>
              <a:ext uri="{FF2B5EF4-FFF2-40B4-BE49-F238E27FC236}">
                <a16:creationId xmlns:a16="http://schemas.microsoft.com/office/drawing/2014/main" id="{F085BDA3-BCD4-4FDA-A1C6-5F9F477A23B0}"/>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Toricelli - Barometer</a:t>
            </a:r>
          </a:p>
        </p:txBody>
      </p:sp>
      <p:pic>
        <p:nvPicPr>
          <p:cNvPr id="14338" name="Rechteck 14337">
            <a:extLst>
              <a:ext uri="{FF2B5EF4-FFF2-40B4-BE49-F238E27FC236}">
                <a16:creationId xmlns:a16="http://schemas.microsoft.com/office/drawing/2014/main" id="{FFB4EA8E-37A1-4930-A33A-2C08246A96F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1600200"/>
            <a:ext cx="20764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hteck 14338">
            <a:extLst>
              <a:ext uri="{FF2B5EF4-FFF2-40B4-BE49-F238E27FC236}">
                <a16:creationId xmlns:a16="http://schemas.microsoft.com/office/drawing/2014/main" id="{023AC705-0E26-4D5F-A0FD-631AAE24EB9E}"/>
              </a:ext>
            </a:extLst>
          </p:cNvPr>
          <p:cNvSpPr>
            <a:spLocks noChangeArrowheads="1"/>
          </p:cNvSpPr>
          <p:nvPr/>
        </p:nvSpPr>
        <p:spPr bwMode="auto">
          <a:xfrm>
            <a:off x="3124200" y="1752600"/>
            <a:ext cx="5867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Bei der Luftdruckmessung nach Toricelli wird ein luftleeres Glasrohr mit dem Daumen zugehalten und in eine Flüssigkeit mit der Öffnung nach unten gataucht. die Atmosphäre verrichtet einen druck auf die  Flüssigkeitswanne, wodurch die Flüssigkeit nach oben steigt.</a:t>
            </a:r>
          </a:p>
          <a:p>
            <a:pPr>
              <a:spcBef>
                <a:spcPct val="50000"/>
              </a:spcBef>
            </a:pPr>
            <a:r>
              <a:rPr lang="de-DE" altLang="de-DE" sz="2000">
                <a:latin typeface="Times New Roman" panose="02020603050405020304" pitchFamily="18" charset="0"/>
              </a:rPr>
              <a:t>Die steighöhe im Rohr hängt vom derzeitigen Luftdruck ab. Verändert man die Lagre des Glasrohres bleibt der senkrechte Pegelstand konstanrt. somit läßt sich nun der Luftdruck errechnen . </a:t>
            </a:r>
          </a:p>
          <a:p>
            <a:pPr>
              <a:spcBef>
                <a:spcPct val="50000"/>
              </a:spcBef>
            </a:pPr>
            <a:r>
              <a:rPr lang="de-DE" altLang="de-DE" sz="2000">
                <a:latin typeface="Times New Roman" panose="02020603050405020304" pitchFamily="18" charset="0"/>
              </a:rPr>
              <a:t>Da Quecksilber 14 mal schwerer ist als Wasser, kann man die Höhe des Rohres auf 1/14 reduzieren.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ppt_x"/>
                                          </p:val>
                                        </p:tav>
                                        <p:tav tm="100000">
                                          <p:val>
                                            <p:strVal val="#ppt_x"/>
                                          </p:val>
                                        </p:tav>
                                      </p:tavLst>
                                    </p:anim>
                                    <p:anim calcmode="lin" valueType="num">
                                      <p:cBhvr additive="base">
                                        <p:cTn id="8" dur="500" fill="hold"/>
                                        <p:tgtEl>
                                          <p:spTgt spid="143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dissolve">
                                      <p:cBhvr>
                                        <p:cTn id="13" dur="500"/>
                                        <p:tgtEl>
                                          <p:spTgt spid="14338"/>
                                        </p:tgtEl>
                                      </p:cBhvr>
                                    </p:animEffect>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blinds(horizontal)">
                                      <p:cBhvr>
                                        <p:cTn id="18" dur="500"/>
                                        <p:tgtEl>
                                          <p:spTgt spid="14339"/>
                                        </p:tgtEl>
                                      </p:cBhvr>
                                    </p:animEffect>
                                  </p:childTnLst>
                                  <p:subTnLst>
                                    <p:audio>
                                      <p:cMediaNode>
                                        <p:cTn display="0" masterRel="sameClick">
                                          <p:stCondLst>
                                            <p:cond evt="begin" delay="0">
                                              <p:tn val="16"/>
                                            </p:cond>
                                          </p:stCondLst>
                                          <p:endCondLst>
                                            <p:cond evt="onStopAudio" delay="0">
                                              <p:tgtEl>
                                                <p:sldTgt/>
                                              </p:tgtEl>
                                            </p:cond>
                                          </p:endCondLst>
                                        </p:cTn>
                                        <p:tgtEl>
                                          <p:sndTgt r:embed="rId4" name="rid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utoUpdateAnimBg="0"/>
      <p:bldP spid="143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Form 15360">
            <a:extLst>
              <a:ext uri="{FF2B5EF4-FFF2-40B4-BE49-F238E27FC236}">
                <a16:creationId xmlns:a16="http://schemas.microsoft.com/office/drawing/2014/main" id="{5C42C2C6-0C9F-4A4C-96F8-D90604CCF576}"/>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Aerometer</a:t>
            </a:r>
          </a:p>
        </p:txBody>
      </p:sp>
      <p:pic>
        <p:nvPicPr>
          <p:cNvPr id="15362" name="Rechteck 15361">
            <a:extLst>
              <a:ext uri="{FF2B5EF4-FFF2-40B4-BE49-F238E27FC236}">
                <a16:creationId xmlns:a16="http://schemas.microsoft.com/office/drawing/2014/main" id="{9C044B78-AF4C-4DE3-BECB-E721544A391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1552575"/>
            <a:ext cx="25050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hteck 15362">
            <a:extLst>
              <a:ext uri="{FF2B5EF4-FFF2-40B4-BE49-F238E27FC236}">
                <a16:creationId xmlns:a16="http://schemas.microsoft.com/office/drawing/2014/main" id="{1486C4BD-763C-40C7-A205-349238404A55}"/>
              </a:ext>
            </a:extLst>
          </p:cNvPr>
          <p:cNvSpPr>
            <a:spLocks noChangeArrowheads="1"/>
          </p:cNvSpPr>
          <p:nvPr/>
        </p:nvSpPr>
        <p:spPr bwMode="auto">
          <a:xfrm>
            <a:off x="3581400" y="1676400"/>
            <a:ext cx="5410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G = F</a:t>
            </a:r>
            <a:r>
              <a:rPr lang="de-DE" altLang="de-DE" sz="2000" baseline="-25000">
                <a:latin typeface="Times New Roman" panose="02020603050405020304" pitchFamily="18" charset="0"/>
              </a:rPr>
              <a:t>A</a:t>
            </a:r>
            <a:endParaRPr lang="de-DE" altLang="de-DE" sz="2000">
              <a:latin typeface="Times New Roman" panose="02020603050405020304" pitchFamily="18" charset="0"/>
            </a:endParaRPr>
          </a:p>
          <a:p>
            <a:pPr>
              <a:spcBef>
                <a:spcPct val="50000"/>
              </a:spcBef>
            </a:pPr>
            <a:r>
              <a:rPr lang="de-DE" altLang="de-DE" sz="2000">
                <a:latin typeface="Times New Roman" panose="02020603050405020304" pitchFamily="18" charset="0"/>
              </a:rPr>
              <a:t>m*g = m</a:t>
            </a:r>
            <a:r>
              <a:rPr lang="de-DE" altLang="de-DE" sz="2000" baseline="-25000">
                <a:latin typeface="Times New Roman" panose="02020603050405020304" pitchFamily="18" charset="0"/>
              </a:rPr>
              <a:t>Fl</a:t>
            </a:r>
            <a:r>
              <a:rPr lang="de-DE" altLang="de-DE" sz="2000">
                <a:latin typeface="Times New Roman" panose="02020603050405020304" pitchFamily="18" charset="0"/>
              </a:rPr>
              <a:t>*g =m</a:t>
            </a:r>
            <a:r>
              <a:rPr lang="de-DE" altLang="de-DE" sz="2000" baseline="-25000">
                <a:latin typeface="Times New Roman" panose="02020603050405020304" pitchFamily="18" charset="0"/>
              </a:rPr>
              <a:t>Fl</a:t>
            </a:r>
            <a:r>
              <a:rPr lang="de-DE" altLang="de-DE" sz="2000">
                <a:latin typeface="Times New Roman" panose="02020603050405020304" pitchFamily="18" charset="0"/>
              </a:rPr>
              <a:t>/V*g*A*h=</a:t>
            </a:r>
            <a:r>
              <a:rPr lang="de-DE" altLang="de-DE" sz="2000">
                <a:latin typeface="Symbol" panose="05050102010706020507" pitchFamily="18" charset="2"/>
              </a:rPr>
              <a:t>r</a:t>
            </a:r>
            <a:r>
              <a:rPr lang="de-DE" altLang="de-DE" sz="2000" baseline="-25000">
                <a:latin typeface="Times New Roman" panose="02020603050405020304" pitchFamily="18" charset="0"/>
              </a:rPr>
              <a:t>Fl</a:t>
            </a:r>
            <a:r>
              <a:rPr lang="de-DE" altLang="de-DE" sz="2000">
                <a:latin typeface="Times New Roman" panose="02020603050405020304" pitchFamily="18" charset="0"/>
              </a:rPr>
              <a:t>*g*A*h</a:t>
            </a:r>
          </a:p>
          <a:p>
            <a:pPr>
              <a:spcBef>
                <a:spcPct val="50000"/>
              </a:spcBef>
            </a:pPr>
            <a:endParaRPr lang="de-DE" altLang="de-DE" sz="2000">
              <a:latin typeface="Times New Roman" panose="02020603050405020304" pitchFamily="18" charset="0"/>
            </a:endParaRPr>
          </a:p>
          <a:p>
            <a:pPr>
              <a:spcBef>
                <a:spcPct val="50000"/>
              </a:spcBef>
            </a:pPr>
            <a:r>
              <a:rPr lang="de-DE" altLang="de-DE" sz="2000">
                <a:latin typeface="Times New Roman" panose="02020603050405020304" pitchFamily="18" charset="0"/>
              </a:rPr>
              <a:t>m=</a:t>
            </a:r>
            <a:r>
              <a:rPr lang="de-DE" altLang="de-DE" sz="2000">
                <a:latin typeface="Symbol" panose="05050102010706020507" pitchFamily="18" charset="2"/>
              </a:rPr>
              <a:t>r</a:t>
            </a:r>
            <a:r>
              <a:rPr lang="de-DE" altLang="de-DE" sz="2000" baseline="-25000">
                <a:latin typeface="Times New Roman" panose="02020603050405020304" pitchFamily="18" charset="0"/>
              </a:rPr>
              <a:t>Fl</a:t>
            </a:r>
            <a:r>
              <a:rPr lang="de-DE" altLang="de-DE" sz="2000">
                <a:latin typeface="Times New Roman" panose="02020603050405020304" pitchFamily="18" charset="0"/>
              </a:rPr>
              <a:t> * A*h</a:t>
            </a:r>
          </a:p>
          <a:p>
            <a:pPr>
              <a:spcBef>
                <a:spcPct val="50000"/>
              </a:spcBef>
            </a:pPr>
            <a:r>
              <a:rPr lang="de-DE" altLang="de-DE" sz="2000">
                <a:latin typeface="Symbol" panose="05050102010706020507" pitchFamily="18" charset="2"/>
              </a:rPr>
              <a:t>r</a:t>
            </a:r>
            <a:r>
              <a:rPr lang="de-DE" altLang="de-DE" sz="2000" baseline="-25000">
                <a:latin typeface="Times New Roman" panose="02020603050405020304" pitchFamily="18" charset="0"/>
              </a:rPr>
              <a:t>Fl</a:t>
            </a:r>
            <a:r>
              <a:rPr lang="de-DE" altLang="de-DE" sz="2000">
                <a:latin typeface="Times New Roman" panose="02020603050405020304" pitchFamily="18" charset="0"/>
              </a:rPr>
              <a:t>=m/(A*h)</a:t>
            </a:r>
          </a:p>
          <a:p>
            <a:pPr>
              <a:spcBef>
                <a:spcPct val="50000"/>
              </a:spcBef>
            </a:pPr>
            <a:r>
              <a:rPr lang="de-DE" altLang="de-DE" sz="2000">
                <a:latin typeface="Times New Roman" panose="02020603050405020304" pitchFamily="18" charset="0"/>
              </a:rPr>
              <a:t>F</a:t>
            </a:r>
            <a:r>
              <a:rPr lang="de-DE" altLang="de-DE" sz="2000" baseline="-25000">
                <a:latin typeface="Times New Roman" panose="02020603050405020304" pitchFamily="18" charset="0"/>
              </a:rPr>
              <a:t>A</a:t>
            </a:r>
            <a:r>
              <a:rPr lang="de-DE" altLang="de-DE" sz="2000">
                <a:latin typeface="Times New Roman" panose="02020603050405020304" pitchFamily="18" charset="0"/>
              </a:rPr>
              <a:t>= m</a:t>
            </a:r>
            <a:r>
              <a:rPr lang="de-DE" altLang="de-DE" sz="2000" baseline="-25000">
                <a:latin typeface="Times New Roman" panose="02020603050405020304" pitchFamily="18" charset="0"/>
              </a:rPr>
              <a:t>zu</a:t>
            </a:r>
            <a:r>
              <a:rPr lang="de-DE" altLang="de-DE" sz="2000">
                <a:latin typeface="Times New Roman" panose="02020603050405020304" pitchFamily="18" charset="0"/>
              </a:rPr>
              <a:t>*g =</a:t>
            </a:r>
            <a:r>
              <a:rPr lang="de-DE" altLang="de-DE" sz="2000">
                <a:latin typeface="Symbol" panose="05050102010706020507" pitchFamily="18" charset="2"/>
              </a:rPr>
              <a:t>r</a:t>
            </a:r>
            <a:r>
              <a:rPr lang="de-DE" altLang="de-DE" sz="2000" baseline="-25000">
                <a:latin typeface="Times New Roman" panose="02020603050405020304" pitchFamily="18" charset="0"/>
              </a:rPr>
              <a:t>Fl</a:t>
            </a:r>
            <a:r>
              <a:rPr lang="de-DE" altLang="de-DE" sz="2000">
                <a:latin typeface="Times New Roman" panose="02020603050405020304" pitchFamily="18" charset="0"/>
              </a:rPr>
              <a:t>*g*V</a:t>
            </a:r>
          </a:p>
          <a:p>
            <a:pPr>
              <a:spcBef>
                <a:spcPct val="50000"/>
              </a:spcBef>
            </a:pPr>
            <a:r>
              <a:rPr lang="de-DE" altLang="de-DE" sz="2000">
                <a:latin typeface="Times New Roman" panose="02020603050405020304" pitchFamily="18" charset="0"/>
              </a:rPr>
              <a:t>m</a:t>
            </a:r>
            <a:r>
              <a:rPr lang="de-DE" altLang="de-DE" sz="2000" baseline="-25000">
                <a:latin typeface="Times New Roman" panose="02020603050405020304" pitchFamily="18" charset="0"/>
              </a:rPr>
              <a:t>zu</a:t>
            </a:r>
            <a:r>
              <a:rPr lang="de-DE" altLang="de-DE" sz="2000">
                <a:latin typeface="Times New Roman" panose="02020603050405020304" pitchFamily="18" charset="0"/>
              </a:rPr>
              <a:t>/</a:t>
            </a:r>
            <a:r>
              <a:rPr lang="de-DE" altLang="de-DE" sz="2000">
                <a:latin typeface="Symbol" panose="05050102010706020507" pitchFamily="18" charset="2"/>
              </a:rPr>
              <a:t>r</a:t>
            </a:r>
            <a:r>
              <a:rPr lang="de-DE" altLang="de-DE" sz="2000" baseline="-25000">
                <a:latin typeface="Times New Roman" panose="02020603050405020304" pitchFamily="18" charset="0"/>
              </a:rPr>
              <a:t>Fl</a:t>
            </a:r>
            <a:r>
              <a:rPr lang="de-DE" altLang="de-DE" sz="2000">
                <a:latin typeface="Times New Roman" panose="02020603050405020304" pitchFamily="18" charset="0"/>
              </a:rPr>
              <a:t> =V</a:t>
            </a:r>
          </a:p>
        </p:txBody>
      </p:sp>
      <p:sp>
        <p:nvSpPr>
          <p:cNvPr id="15364" name="Rechteck 15363">
            <a:extLst>
              <a:ext uri="{FF2B5EF4-FFF2-40B4-BE49-F238E27FC236}">
                <a16:creationId xmlns:a16="http://schemas.microsoft.com/office/drawing/2014/main" id="{CC8019EB-AD33-4144-94F4-3C9D1EB602D9}"/>
              </a:ext>
            </a:extLst>
          </p:cNvPr>
          <p:cNvSpPr>
            <a:spLocks noChangeArrowheads="1"/>
          </p:cNvSpPr>
          <p:nvPr/>
        </p:nvSpPr>
        <p:spPr bwMode="auto">
          <a:xfrm>
            <a:off x="381000" y="5105400"/>
            <a:ext cx="876141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Das Aerometer dient zur  Bestimmung der Dichte von Flüssigkeiten, hierbei wird  der Auftrieb genutzt. Der Auftrieb ist durch die Gewichtskraft der verdrängten Masse definiert.</a:t>
            </a:r>
          </a:p>
          <a:p>
            <a:pPr>
              <a:spcBef>
                <a:spcPct val="50000"/>
              </a:spcBef>
            </a:pPr>
            <a:r>
              <a:rPr lang="de-DE" altLang="de-DE" sz="1600">
                <a:latin typeface="Times New Roman" panose="02020603050405020304" pitchFamily="18" charset="0"/>
              </a:rPr>
              <a:t>F </a:t>
            </a:r>
            <a:r>
              <a:rPr lang="de-DE" altLang="de-DE" sz="1600" baseline="-25000">
                <a:latin typeface="Times New Roman" panose="02020603050405020304" pitchFamily="18" charset="0"/>
              </a:rPr>
              <a:t>Gewichtskraft</a:t>
            </a:r>
            <a:r>
              <a:rPr lang="de-DE" altLang="de-DE" sz="1600">
                <a:latin typeface="Times New Roman" panose="02020603050405020304" pitchFamily="18" charset="0"/>
              </a:rPr>
              <a:t>   	=  F</a:t>
            </a:r>
            <a:r>
              <a:rPr lang="de-DE" altLang="de-DE" sz="1600" baseline="-25000">
                <a:latin typeface="Times New Roman" panose="02020603050405020304" pitchFamily="18" charset="0"/>
              </a:rPr>
              <a:t> Auftrieb</a:t>
            </a:r>
            <a:r>
              <a:rPr lang="de-DE" altLang="de-DE" sz="1600">
                <a:latin typeface="Times New Roman" panose="02020603050405020304" pitchFamily="18" charset="0"/>
              </a:rPr>
              <a:t>				m*g	= m</a:t>
            </a:r>
            <a:r>
              <a:rPr lang="de-DE" altLang="de-DE" sz="1600" baseline="-25000">
                <a:latin typeface="Times New Roman" panose="02020603050405020304" pitchFamily="18" charset="0"/>
              </a:rPr>
              <a:t>Flüssigkeit</a:t>
            </a:r>
            <a:r>
              <a:rPr lang="de-DE" altLang="de-DE" sz="1600">
                <a:latin typeface="Times New Roman" panose="02020603050405020304" pitchFamily="18" charset="0"/>
              </a:rPr>
              <a:t>  *g</a:t>
            </a:r>
          </a:p>
          <a:p>
            <a:pPr>
              <a:spcBef>
                <a:spcPct val="50000"/>
              </a:spcBef>
            </a:pPr>
            <a:r>
              <a:rPr lang="de-DE" altLang="de-DE" sz="1600">
                <a:latin typeface="Times New Roman" panose="02020603050405020304" pitchFamily="18" charset="0"/>
              </a:rPr>
              <a:t>m		= m</a:t>
            </a:r>
            <a:r>
              <a:rPr lang="de-DE" altLang="de-DE" sz="1600" baseline="-25000">
                <a:latin typeface="Times New Roman" panose="02020603050405020304" pitchFamily="18" charset="0"/>
              </a:rPr>
              <a:t> Flüssigkeit</a:t>
            </a:r>
            <a:r>
              <a:rPr lang="de-DE" altLang="de-DE" sz="1600">
                <a:latin typeface="Times New Roman" panose="02020603050405020304" pitchFamily="18" charset="0"/>
              </a:rPr>
              <a:t>			m	=</a:t>
            </a:r>
            <a:r>
              <a:rPr lang="de-DE" altLang="de-DE" sz="1600">
                <a:latin typeface="Symbol" panose="05050102010706020507" pitchFamily="18" charset="2"/>
              </a:rPr>
              <a:t> r</a:t>
            </a:r>
            <a:r>
              <a:rPr lang="de-DE" altLang="de-DE" sz="1600">
                <a:latin typeface="Times New Roman" panose="02020603050405020304" pitchFamily="18" charset="0"/>
              </a:rPr>
              <a:t> * V</a:t>
            </a:r>
          </a:p>
          <a:p>
            <a:pPr>
              <a:spcBef>
                <a:spcPct val="50000"/>
              </a:spcBef>
            </a:pPr>
            <a:r>
              <a:rPr lang="de-DE" altLang="de-DE" sz="1600">
                <a:latin typeface="Symbol" panose="05050102010706020507" pitchFamily="18" charset="2"/>
              </a:rPr>
              <a:t>r</a:t>
            </a:r>
            <a:r>
              <a:rPr lang="de-DE" altLang="de-DE" sz="1600">
                <a:latin typeface="Times New Roman" panose="02020603050405020304" pitchFamily="18" charset="0"/>
              </a:rPr>
              <a:t>		= m / ( A * h )</a:t>
            </a:r>
            <a:r>
              <a:rPr lang="de-DE" altLang="de-DE" sz="1600" baseline="-25000">
                <a:latin typeface="Symbol" panose="05050102010706020507"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ppt_x"/>
                                          </p:val>
                                        </p:tav>
                                        <p:tav tm="100000">
                                          <p:val>
                                            <p:strVal val="#ppt_x"/>
                                          </p:val>
                                        </p:tav>
                                      </p:tavLst>
                                    </p:anim>
                                    <p:anim calcmode="lin" valueType="num">
                                      <p:cBhvr additive="base">
                                        <p:cTn id="8" dur="500" fill="hold"/>
                                        <p:tgtEl>
                                          <p:spTgt spid="153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dissolve">
                                      <p:cBhvr>
                                        <p:cTn id="13" dur="500"/>
                                        <p:tgtEl>
                                          <p:spTgt spid="15362"/>
                                        </p:tgtEl>
                                      </p:cBhvr>
                                    </p:animEffect>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dissolve">
                                      <p:cBhvr>
                                        <p:cTn id="18" dur="500"/>
                                        <p:tgtEl>
                                          <p:spTgt spid="15363"/>
                                        </p:tgtEl>
                                      </p:cBhvr>
                                    </p:animEffect>
                                  </p:childTnLst>
                                  <p:subTnLst>
                                    <p:audio>
                                      <p:cMediaNode>
                                        <p:cTn display="0" masterRel="sameClick">
                                          <p:stCondLst>
                                            <p:cond evt="begin" delay="0">
                                              <p:tn val="16"/>
                                            </p:cond>
                                          </p:stCondLst>
                                          <p:endCondLst>
                                            <p:cond evt="onStopAudio" delay="0">
                                              <p:tgtEl>
                                                <p:sldTgt/>
                                              </p:tgtEl>
                                            </p:cond>
                                          </p:endCondLst>
                                        </p:cTn>
                                        <p:tgtEl>
                                          <p:sndTgt r:embed="rId4" name="Skrip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364"/>
                                        </p:tgtEl>
                                        <p:attrNameLst>
                                          <p:attrName>style.visibility</p:attrName>
                                        </p:attrNameLst>
                                      </p:cBhvr>
                                      <p:to>
                                        <p:strVal val="visible"/>
                                      </p:to>
                                    </p:set>
                                    <p:animEffect transition="in" filter="dissolve">
                                      <p:cBhvr>
                                        <p:cTn id="23" dur="500"/>
                                        <p:tgtEl>
                                          <p:spTgt spid="15364"/>
                                        </p:tgtEl>
                                      </p:cBhvr>
                                    </p:animEffect>
                                  </p:childTnLst>
                                  <p:subTnLst>
                                    <p:audio>
                                      <p:cMediaNode>
                                        <p:cTn display="0" masterRel="sameClick">
                                          <p:stCondLst>
                                            <p:cond evt="begin" delay="0">
                                              <p:tn val="21"/>
                                            </p:cond>
                                          </p:stCondLst>
                                          <p:endCondLst>
                                            <p:cond evt="onStopAudio" delay="0">
                                              <p:tgtEl>
                                                <p:sldTgt/>
                                              </p:tgtEl>
                                            </p:cond>
                                          </p:endCondLst>
                                        </p:cTn>
                                        <p:tgtEl>
                                          <p:sndTgt r:embed="rId5" name="Bassplu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utoUpdateAnimBg="0"/>
      <p:bldP spid="15363" grpId="0" autoUpdateAnimBg="0"/>
      <p:bldP spid="153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Rechteck 16384">
            <a:extLst>
              <a:ext uri="{FF2B5EF4-FFF2-40B4-BE49-F238E27FC236}">
                <a16:creationId xmlns:a16="http://schemas.microsoft.com/office/drawing/2014/main" id="{6CF3456B-96C1-4A02-8B56-E56C7A0B7B4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 y="361950"/>
            <a:ext cx="31718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hteck 16385">
            <a:extLst>
              <a:ext uri="{FF2B5EF4-FFF2-40B4-BE49-F238E27FC236}">
                <a16:creationId xmlns:a16="http://schemas.microsoft.com/office/drawing/2014/main" id="{92DF63F0-B537-409C-A3E6-0EFAD83405F4}"/>
              </a:ext>
            </a:extLst>
          </p:cNvPr>
          <p:cNvSpPr>
            <a:spLocks noChangeArrowheads="1"/>
          </p:cNvSpPr>
          <p:nvPr/>
        </p:nvSpPr>
        <p:spPr bwMode="auto">
          <a:xfrm>
            <a:off x="4038600" y="609600"/>
            <a:ext cx="5029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Mit der hydrostatischen Waage läßt sich  Dichte und Volumen z.B. eines Steines bestimmen. wir legen  den Stein auf die eine Seite der Waage und gleichen mit Gewichten auf der anderen Seite aus. Danach tauchen wir die Seite mit dem stein ganz in einen Wasserbehälter ein. Durch die Zugabe von Zusatzgewichten (m</a:t>
            </a:r>
            <a:r>
              <a:rPr lang="de-DE" altLang="de-DE" sz="1600" baseline="-25000">
                <a:latin typeface="Times New Roman" panose="02020603050405020304" pitchFamily="18" charset="0"/>
              </a:rPr>
              <a:t> Differenz</a:t>
            </a:r>
            <a:r>
              <a:rPr lang="de-DE" altLang="de-DE" sz="1600">
                <a:latin typeface="Times New Roman" panose="02020603050405020304" pitchFamily="18" charset="0"/>
              </a:rPr>
              <a:t>) wird der “Scheinbare Gewichtsverlust” ausgeglichen (Waage wieder im Gleichgewicht)</a:t>
            </a:r>
          </a:p>
          <a:p>
            <a:pPr>
              <a:spcBef>
                <a:spcPct val="50000"/>
              </a:spcBef>
            </a:pPr>
            <a:r>
              <a:rPr lang="de-DE" altLang="de-DE" sz="1600">
                <a:latin typeface="Symbol" panose="05050102010706020507" pitchFamily="18" charset="2"/>
              </a:rPr>
              <a:t>r</a:t>
            </a:r>
            <a:r>
              <a:rPr lang="de-DE" altLang="de-DE" sz="1600" baseline="-25000">
                <a:latin typeface="Times New Roman" panose="02020603050405020304" pitchFamily="18" charset="0"/>
              </a:rPr>
              <a:t>körper</a:t>
            </a:r>
            <a:r>
              <a:rPr lang="de-DE" altLang="de-DE" sz="1600">
                <a:latin typeface="Times New Roman" panose="02020603050405020304" pitchFamily="18" charset="0"/>
              </a:rPr>
              <a:t> = m/ V =m / m</a:t>
            </a:r>
            <a:r>
              <a:rPr lang="de-DE" altLang="de-DE" sz="1600" baseline="-25000">
                <a:latin typeface="Times New Roman" panose="02020603050405020304" pitchFamily="18" charset="0"/>
              </a:rPr>
              <a:t>differenz</a:t>
            </a:r>
            <a:r>
              <a:rPr lang="de-DE" altLang="de-DE" sz="1600">
                <a:latin typeface="Times New Roman" panose="02020603050405020304" pitchFamily="18" charset="0"/>
              </a:rPr>
              <a:t>  * </a:t>
            </a:r>
            <a:r>
              <a:rPr lang="de-DE" altLang="de-DE" sz="1600">
                <a:latin typeface="Symbol" panose="05050102010706020507" pitchFamily="18" charset="2"/>
              </a:rPr>
              <a:t>r</a:t>
            </a:r>
            <a:r>
              <a:rPr lang="de-DE" altLang="de-DE" sz="1600" baseline="-25000">
                <a:latin typeface="Times New Roman" panose="02020603050405020304" pitchFamily="18" charset="0"/>
              </a:rPr>
              <a:t> Flüssigkeit</a:t>
            </a:r>
          </a:p>
          <a:p>
            <a:pPr>
              <a:spcBef>
                <a:spcPct val="50000"/>
              </a:spcBef>
            </a:pPr>
            <a:endParaRPr lang="de-DE" altLang="de-DE" sz="1600" baseline="-25000">
              <a:latin typeface="Times New Roman" panose="02020603050405020304" pitchFamily="18" charset="0"/>
            </a:endParaRPr>
          </a:p>
        </p:txBody>
      </p:sp>
      <p:sp>
        <p:nvSpPr>
          <p:cNvPr id="16387" name="Rechteck 16386">
            <a:extLst>
              <a:ext uri="{FF2B5EF4-FFF2-40B4-BE49-F238E27FC236}">
                <a16:creationId xmlns:a16="http://schemas.microsoft.com/office/drawing/2014/main" id="{79FA42E3-8E8A-4567-B94F-113CD202A208}"/>
              </a:ext>
            </a:extLst>
          </p:cNvPr>
          <p:cNvSpPr>
            <a:spLocks noChangeArrowheads="1"/>
          </p:cNvSpPr>
          <p:nvPr/>
        </p:nvSpPr>
        <p:spPr bwMode="auto">
          <a:xfrm>
            <a:off x="533400" y="4419600"/>
            <a:ext cx="815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Wann ist eine Flüssigkeit ideal ?</a:t>
            </a:r>
          </a:p>
        </p:txBody>
      </p:sp>
      <p:sp>
        <p:nvSpPr>
          <p:cNvPr id="16388" name="Rechteck 16387">
            <a:extLst>
              <a:ext uri="{FF2B5EF4-FFF2-40B4-BE49-F238E27FC236}">
                <a16:creationId xmlns:a16="http://schemas.microsoft.com/office/drawing/2014/main" id="{90959FBF-A202-4F65-A9A8-7FF71F78A7B6}"/>
              </a:ext>
            </a:extLst>
          </p:cNvPr>
          <p:cNvSpPr>
            <a:spLocks noChangeArrowheads="1"/>
          </p:cNvSpPr>
          <p:nvPr/>
        </p:nvSpPr>
        <p:spPr bwMode="auto">
          <a:xfrm>
            <a:off x="228600" y="4876800"/>
            <a:ext cx="5638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 inkompressibel</a:t>
            </a:r>
          </a:p>
          <a:p>
            <a:pPr>
              <a:spcBef>
                <a:spcPct val="50000"/>
              </a:spcBef>
            </a:pPr>
            <a:r>
              <a:rPr lang="de-DE" altLang="de-DE" sz="1200">
                <a:latin typeface="Times New Roman" panose="02020603050405020304" pitchFamily="18" charset="0"/>
              </a:rPr>
              <a:t>- keine Reibung</a:t>
            </a:r>
          </a:p>
          <a:p>
            <a:pPr>
              <a:spcBef>
                <a:spcPct val="50000"/>
              </a:spcBef>
            </a:pPr>
            <a:r>
              <a:rPr lang="de-DE" altLang="de-DE" sz="1200">
                <a:latin typeface="Times New Roman" panose="02020603050405020304" pitchFamily="18" charset="0"/>
              </a:rPr>
              <a:t>- kein Energieverlust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dissolve">
                                      <p:cBhvr>
                                        <p:cTn id="7" dur="500"/>
                                        <p:tgtEl>
                                          <p:spTgt spid="1638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dissolve">
                                      <p:cBhvr>
                                        <p:cTn id="12" dur="500"/>
                                        <p:tgtEl>
                                          <p:spTgt spid="16386"/>
                                        </p:tgtEl>
                                      </p:cBhvr>
                                    </p:animEffect>
                                  </p:childTnLst>
                                  <p:subTnLst>
                                    <p:audio>
                                      <p:cMediaNode>
                                        <p:cTn display="0" masterRel="sameClick">
                                          <p:stCondLst>
                                            <p:cond evt="begin" delay="0">
                                              <p:tn val="10"/>
                                            </p:cond>
                                          </p:stCondLst>
                                          <p:endCondLst>
                                            <p:cond evt="onStopAudio" delay="0">
                                              <p:tgtEl>
                                                <p:sldTgt/>
                                              </p:tgtEl>
                                            </p:cond>
                                          </p:endCondLst>
                                        </p:cTn>
                                        <p:tgtEl>
                                          <p:sndTgt r:embed="rId3" name="Trap2.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additive="base">
                                        <p:cTn id="17" dur="500" fill="hold"/>
                                        <p:tgtEl>
                                          <p:spTgt spid="16387"/>
                                        </p:tgtEl>
                                        <p:attrNameLst>
                                          <p:attrName>ppt_x</p:attrName>
                                        </p:attrNameLst>
                                      </p:cBhvr>
                                      <p:tavLst>
                                        <p:tav tm="0">
                                          <p:val>
                                            <p:strVal val="#ppt_x"/>
                                          </p:val>
                                        </p:tav>
                                        <p:tav tm="100000">
                                          <p:val>
                                            <p:strVal val="#ppt_x"/>
                                          </p:val>
                                        </p:tav>
                                      </p:tavLst>
                                    </p:anim>
                                    <p:anim calcmode="lin" valueType="num">
                                      <p:cBhvr additive="base">
                                        <p:cTn id="18" dur="500" fill="hold"/>
                                        <p:tgtEl>
                                          <p:spTgt spid="163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Glöck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388">
                                            <p:txEl>
                                              <p:pRg st="0" end="0"/>
                                            </p:txEl>
                                          </p:spTgt>
                                        </p:tgtEl>
                                        <p:attrNameLst>
                                          <p:attrName>style.visibility</p:attrName>
                                        </p:attrNameLst>
                                      </p:cBhvr>
                                      <p:to>
                                        <p:strVal val="visible"/>
                                      </p:to>
                                    </p:set>
                                    <p:animEffect transition="in" filter="dissolve">
                                      <p:cBhvr>
                                        <p:cTn id="23" dur="500"/>
                                        <p:tgtEl>
                                          <p:spTgt spid="16388">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5" name="J_SWIM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388">
                                            <p:txEl>
                                              <p:pRg st="1" end="1"/>
                                            </p:txEl>
                                          </p:spTgt>
                                        </p:tgtEl>
                                        <p:attrNameLst>
                                          <p:attrName>style.visibility</p:attrName>
                                        </p:attrNameLst>
                                      </p:cBhvr>
                                      <p:to>
                                        <p:strVal val="visible"/>
                                      </p:to>
                                    </p:set>
                                    <p:animEffect transition="in" filter="dissolve">
                                      <p:cBhvr>
                                        <p:cTn id="28" dur="500"/>
                                        <p:tgtEl>
                                          <p:spTgt spid="16388">
                                            <p:txEl>
                                              <p:pRg st="1" end="1"/>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5" name="J_SWIM1.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388">
                                            <p:txEl>
                                              <p:pRg st="2" end="2"/>
                                            </p:txEl>
                                          </p:spTgt>
                                        </p:tgtEl>
                                        <p:attrNameLst>
                                          <p:attrName>style.visibility</p:attrName>
                                        </p:attrNameLst>
                                      </p:cBhvr>
                                      <p:to>
                                        <p:strVal val="visible"/>
                                      </p:to>
                                    </p:set>
                                    <p:animEffect transition="in" filter="dissolve">
                                      <p:cBhvr>
                                        <p:cTn id="33" dur="500"/>
                                        <p:tgtEl>
                                          <p:spTgt spid="16388">
                                            <p:txEl>
                                              <p:pRg st="2" end="2"/>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5"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P spid="1638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orm 17408">
            <a:extLst>
              <a:ext uri="{FF2B5EF4-FFF2-40B4-BE49-F238E27FC236}">
                <a16:creationId xmlns:a16="http://schemas.microsoft.com/office/drawing/2014/main" id="{2698A170-088B-441C-8D8F-4B713B78F7B6}"/>
              </a:ext>
            </a:extLst>
          </p:cNvPr>
          <p:cNvSpPr>
            <a:spLocks noGrp="1" noChangeArrowheads="1"/>
          </p:cNvSpPr>
          <p:nvPr>
            <p:ph type="title"/>
          </p:nvPr>
        </p:nvSpPr>
        <p:spPr>
          <a:xfrm>
            <a:off x="685800" y="1524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Bernoulli - Gleichung</a:t>
            </a:r>
          </a:p>
        </p:txBody>
      </p:sp>
      <p:pic>
        <p:nvPicPr>
          <p:cNvPr id="17410" name="Rechteck 17409">
            <a:extLst>
              <a:ext uri="{FF2B5EF4-FFF2-40B4-BE49-F238E27FC236}">
                <a16:creationId xmlns:a16="http://schemas.microsoft.com/office/drawing/2014/main" id="{022369AE-3993-4756-B7EE-7285B8CBF3E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257300"/>
            <a:ext cx="47910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hteck 17410">
            <a:extLst>
              <a:ext uri="{FF2B5EF4-FFF2-40B4-BE49-F238E27FC236}">
                <a16:creationId xmlns:a16="http://schemas.microsoft.com/office/drawing/2014/main" id="{7711AA63-2347-43C8-8575-50450CC01742}"/>
              </a:ext>
            </a:extLst>
          </p:cNvPr>
          <p:cNvSpPr>
            <a:spLocks noChangeArrowheads="1"/>
          </p:cNvSpPr>
          <p:nvPr/>
        </p:nvSpPr>
        <p:spPr bwMode="auto">
          <a:xfrm>
            <a:off x="5562600" y="1524000"/>
            <a:ext cx="3276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Wenn bei einer strömung die Reibung vernach-lässigt  werden darf, folgt aus dem Energiesatz eine grundlegende Beziehung zwischen Größen (Beschleunigung, Hubarbeit, Verschiebung) die, die Strömung  kennzeichnen. An allen Stellen in einer  von einer  flüssigkeit durchströmten Röhre herrscht ein druck, z.B. an der Stelle A</a:t>
            </a:r>
            <a:r>
              <a:rPr lang="de-DE" altLang="de-DE" sz="1200" baseline="-25000">
                <a:latin typeface="Times New Roman" panose="02020603050405020304" pitchFamily="18" charset="0"/>
              </a:rPr>
              <a:t>1</a:t>
            </a:r>
            <a:r>
              <a:rPr lang="de-DE" altLang="de-DE" sz="1200">
                <a:latin typeface="Times New Roman" panose="02020603050405020304" pitchFamily="18" charset="0"/>
              </a:rPr>
              <a:t> der Druck p1 und an der Stelle A</a:t>
            </a:r>
            <a:r>
              <a:rPr lang="de-DE" altLang="de-DE" sz="1200" baseline="-25000">
                <a:latin typeface="Times New Roman" panose="02020603050405020304" pitchFamily="18" charset="0"/>
              </a:rPr>
              <a:t>2 </a:t>
            </a:r>
            <a:r>
              <a:rPr lang="de-DE" altLang="de-DE" sz="1200">
                <a:latin typeface="Times New Roman" panose="02020603050405020304" pitchFamily="18" charset="0"/>
              </a:rPr>
              <a:t> der Druck  p</a:t>
            </a:r>
            <a:r>
              <a:rPr lang="de-DE" altLang="de-DE" sz="1200" baseline="-25000">
                <a:latin typeface="Times New Roman" panose="02020603050405020304" pitchFamily="18" charset="0"/>
              </a:rPr>
              <a:t>2</a:t>
            </a:r>
          </a:p>
        </p:txBody>
      </p:sp>
      <p:sp>
        <p:nvSpPr>
          <p:cNvPr id="17412" name="Rechteck 17411">
            <a:extLst>
              <a:ext uri="{FF2B5EF4-FFF2-40B4-BE49-F238E27FC236}">
                <a16:creationId xmlns:a16="http://schemas.microsoft.com/office/drawing/2014/main" id="{36E4F512-72C2-4F2E-B5DC-DD0E9D0DE075}"/>
              </a:ext>
            </a:extLst>
          </p:cNvPr>
          <p:cNvSpPr>
            <a:spLocks noChangeArrowheads="1"/>
          </p:cNvSpPr>
          <p:nvPr/>
        </p:nvSpPr>
        <p:spPr bwMode="auto">
          <a:xfrm>
            <a:off x="228600" y="3733800"/>
            <a:ext cx="891381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Um den Druck einer Pumpe , die mit einem Schlauch  mit gegebenem Durchmesser  verbunden ist,  der aus einer Düse mit gegebenem Radius in gegebener Geschwindigkeit Wasser austreten läßt, mit gegebnem Luftdruck und gegebner dichte des Wassers zu berechnen, berechnet man mit der Formel A=r^2 *</a:t>
            </a:r>
            <a:r>
              <a:rPr lang="de-DE" altLang="de-DE" sz="1200">
                <a:latin typeface="Symbol" panose="05050102010706020507" pitchFamily="18" charset="2"/>
              </a:rPr>
              <a:t>p</a:t>
            </a:r>
            <a:r>
              <a:rPr lang="de-DE" altLang="de-DE" sz="1200">
                <a:latin typeface="Times New Roman" panose="02020603050405020304" pitchFamily="18" charset="0"/>
              </a:rPr>
              <a:t> die beiden Flächen , leitet aus der Beziehung  v1*A1 =v2*A2  die Formel   v1=A2/A1*v2  her  und berechnet aus der Bernoulli - Gleichung  p1 + 1/2 *</a:t>
            </a:r>
            <a:r>
              <a:rPr lang="de-DE" altLang="de-DE" sz="1200">
                <a:latin typeface="Symbol" panose="05050102010706020507" pitchFamily="18" charset="2"/>
              </a:rPr>
              <a:t>r</a:t>
            </a:r>
            <a:r>
              <a:rPr lang="de-DE" altLang="de-DE" sz="1200">
                <a:latin typeface="Times New Roman" panose="02020603050405020304" pitchFamily="18" charset="0"/>
              </a:rPr>
              <a:t>v1^2= p2 + 1/2*</a:t>
            </a:r>
            <a:r>
              <a:rPr lang="de-DE" altLang="de-DE" sz="1200">
                <a:latin typeface="Symbol" panose="05050102010706020507" pitchFamily="18" charset="2"/>
              </a:rPr>
              <a:t>r</a:t>
            </a:r>
            <a:r>
              <a:rPr lang="de-DE" altLang="de-DE" sz="1200">
                <a:latin typeface="Times New Roman" panose="02020603050405020304" pitchFamily="18" charset="0"/>
              </a:rPr>
              <a:t>*v2^2, die man  nach p1 auflöst den Druck, wobei man für  p2 den luftdruck und für </a:t>
            </a:r>
            <a:r>
              <a:rPr lang="de-DE" altLang="de-DE" sz="1200">
                <a:latin typeface="Symbol" panose="05050102010706020507" pitchFamily="18" charset="2"/>
              </a:rPr>
              <a:t>r</a:t>
            </a:r>
            <a:r>
              <a:rPr lang="de-DE" altLang="de-DE" sz="1200">
                <a:latin typeface="Times New Roman" panose="02020603050405020304" pitchFamily="18" charset="0"/>
              </a:rPr>
              <a:t> die Dichte des Wassers einsetzt. Der Druck mit der fläche multipliziert ergibt  die Kraft.</a:t>
            </a:r>
          </a:p>
        </p:txBody>
      </p:sp>
      <p:sp>
        <p:nvSpPr>
          <p:cNvPr id="17413" name="Rechteck 17412">
            <a:extLst>
              <a:ext uri="{FF2B5EF4-FFF2-40B4-BE49-F238E27FC236}">
                <a16:creationId xmlns:a16="http://schemas.microsoft.com/office/drawing/2014/main" id="{728105BE-95FF-4DDB-8A87-D766EDA94B00}"/>
              </a:ext>
            </a:extLst>
          </p:cNvPr>
          <p:cNvSpPr>
            <a:spLocks noChangeArrowheads="1"/>
          </p:cNvSpPr>
          <p:nvPr/>
        </p:nvSpPr>
        <p:spPr bwMode="auto">
          <a:xfrm>
            <a:off x="1295400" y="4933950"/>
            <a:ext cx="342741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Gesetz von  Bernoulli</a:t>
            </a:r>
          </a:p>
          <a:p>
            <a:pPr>
              <a:spcBef>
                <a:spcPct val="50000"/>
              </a:spcBef>
            </a:pPr>
            <a:r>
              <a:rPr lang="de-DE" altLang="de-DE" sz="1200">
                <a:latin typeface="Times New Roman" panose="02020603050405020304" pitchFamily="18" charset="0"/>
              </a:rPr>
              <a:t>Arbeit verrichtet: W=F*s= p1 *A1* </a:t>
            </a:r>
            <a:r>
              <a:rPr lang="de-DE" altLang="de-DE" sz="1200">
                <a:latin typeface="Symbol" panose="05050102010706020507" pitchFamily="18" charset="2"/>
              </a:rPr>
              <a:t>D</a:t>
            </a:r>
            <a:r>
              <a:rPr lang="de-DE" altLang="de-DE" sz="1200">
                <a:latin typeface="Times New Roman" panose="02020603050405020304" pitchFamily="18" charset="0"/>
              </a:rPr>
              <a:t>s1 =p1 * v1</a:t>
            </a:r>
          </a:p>
          <a:p>
            <a:pPr>
              <a:spcBef>
                <a:spcPct val="50000"/>
              </a:spcBef>
            </a:pPr>
            <a:r>
              <a:rPr lang="de-DE" altLang="de-DE" sz="1200">
                <a:latin typeface="Times New Roman" panose="02020603050405020304" pitchFamily="18" charset="0"/>
              </a:rPr>
              <a:t>angegebne Energie:</a:t>
            </a:r>
          </a:p>
          <a:p>
            <a:pPr>
              <a:spcBef>
                <a:spcPct val="50000"/>
              </a:spcBef>
            </a:pPr>
            <a:r>
              <a:rPr lang="de-DE" altLang="de-DE" sz="1200">
                <a:latin typeface="Times New Roman" panose="02020603050405020304" pitchFamily="18" charset="0"/>
              </a:rPr>
              <a:t>Verschiebungsarbeit:  W=p2*v2</a:t>
            </a:r>
          </a:p>
          <a:p>
            <a:pPr>
              <a:spcBef>
                <a:spcPct val="50000"/>
              </a:spcBef>
            </a:pPr>
            <a:r>
              <a:rPr lang="de-DE" altLang="de-DE" sz="1200">
                <a:latin typeface="Times New Roman" panose="02020603050405020304" pitchFamily="18" charset="0"/>
              </a:rPr>
              <a:t>Hubarbeit: W= m*g*h= </a:t>
            </a:r>
            <a:r>
              <a:rPr lang="de-DE" altLang="de-DE" sz="1200">
                <a:latin typeface="Symbol" panose="05050102010706020507" pitchFamily="18" charset="2"/>
              </a:rPr>
              <a:t>r</a:t>
            </a:r>
            <a:r>
              <a:rPr lang="de-DE" altLang="de-DE" sz="1200">
                <a:latin typeface="Times New Roman" panose="02020603050405020304" pitchFamily="18" charset="0"/>
              </a:rPr>
              <a:t>*V*g(h2-h1)</a:t>
            </a:r>
          </a:p>
          <a:p>
            <a:pPr>
              <a:spcBef>
                <a:spcPct val="50000"/>
              </a:spcBef>
            </a:pPr>
            <a:r>
              <a:rPr lang="de-DE" altLang="de-DE" sz="1200">
                <a:latin typeface="Times New Roman" panose="02020603050405020304" pitchFamily="18" charset="0"/>
              </a:rPr>
              <a:t>Beschleunigungsarbeit:</a:t>
            </a:r>
          </a:p>
          <a:p>
            <a:pPr>
              <a:spcBef>
                <a:spcPct val="50000"/>
              </a:spcBef>
            </a:pPr>
            <a:r>
              <a:rPr lang="de-DE" altLang="de-DE" sz="1200">
                <a:latin typeface="Times New Roman" panose="02020603050405020304" pitchFamily="18" charset="0"/>
              </a:rPr>
              <a:t>W=1/2 *m*v= ph2+1/2 pv2^2+p2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ppt_x"/>
                                          </p:val>
                                        </p:tav>
                                        <p:tav tm="100000">
                                          <p:val>
                                            <p:strVal val="#ppt_x"/>
                                          </p:val>
                                        </p:tav>
                                      </p:tavLst>
                                    </p:anim>
                                    <p:anim calcmode="lin" valueType="num">
                                      <p:cBhvr additive="base">
                                        <p:cTn id="8" dur="500" fill="hold"/>
                                        <p:tgtEl>
                                          <p:spTgt spid="174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dissolve">
                                      <p:cBhvr>
                                        <p:cTn id="13" dur="500"/>
                                        <p:tgtEl>
                                          <p:spTgt spid="17410"/>
                                        </p:tgtEl>
                                      </p:cBhvr>
                                    </p:animEffect>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1">
                                            <p:txEl>
                                              <p:pRg st="0" end="0"/>
                                            </p:txEl>
                                          </p:spTgt>
                                        </p:tgtEl>
                                        <p:attrNameLst>
                                          <p:attrName>style.visibility</p:attrName>
                                        </p:attrNameLst>
                                      </p:cBhvr>
                                      <p:to>
                                        <p:strVal val="visible"/>
                                      </p:to>
                                    </p:set>
                                    <p:anim calcmode="lin" valueType="num">
                                      <p:cBhvr additive="base">
                                        <p:cTn id="18"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Trap1.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iterate type="wd">
                                    <p:tmPct val="100000"/>
                                  </p:iterate>
                                  <p:childTnLst>
                                    <p:set>
                                      <p:cBhvr>
                                        <p:cTn id="23" dur="1" fill="hold">
                                          <p:stCondLst>
                                            <p:cond delay="0"/>
                                          </p:stCondLst>
                                        </p:cTn>
                                        <p:tgtEl>
                                          <p:spTgt spid="17412">
                                            <p:txEl>
                                              <p:pRg st="0" end="0"/>
                                            </p:txEl>
                                          </p:spTgt>
                                        </p:tgtEl>
                                        <p:attrNameLst>
                                          <p:attrName>style.visibility</p:attrName>
                                        </p:attrNameLst>
                                      </p:cBhvr>
                                      <p:to>
                                        <p:strVal val="visible"/>
                                      </p:to>
                                    </p:set>
                                    <p:animEffect transition="in" filter="dissolve">
                                      <p:cBhvr>
                                        <p:cTn id="24" dur="300"/>
                                        <p:tgtEl>
                                          <p:spTgt spid="17412">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5" name="Zischen"/>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13"/>
                                        </p:tgtEl>
                                        <p:attrNameLst>
                                          <p:attrName>style.visibility</p:attrName>
                                        </p:attrNameLst>
                                      </p:cBhvr>
                                      <p:to>
                                        <p:strVal val="visible"/>
                                      </p:to>
                                    </p:set>
                                    <p:anim calcmode="lin" valueType="num">
                                      <p:cBhvr additive="base">
                                        <p:cTn id="29" dur="500" fill="hold"/>
                                        <p:tgtEl>
                                          <p:spTgt spid="17413"/>
                                        </p:tgtEl>
                                        <p:attrNameLst>
                                          <p:attrName>ppt_x</p:attrName>
                                        </p:attrNameLst>
                                      </p:cBhvr>
                                      <p:tavLst>
                                        <p:tav tm="0">
                                          <p:val>
                                            <p:strVal val="#ppt_x"/>
                                          </p:val>
                                        </p:tav>
                                        <p:tav tm="100000">
                                          <p:val>
                                            <p:strVal val="#ppt_x"/>
                                          </p:val>
                                        </p:tav>
                                      </p:tavLst>
                                    </p:anim>
                                    <p:anim calcmode="lin" valueType="num">
                                      <p:cBhvr additive="base">
                                        <p:cTn id="30" dur="500" fill="hold"/>
                                        <p:tgtEl>
                                          <p:spTgt spid="174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Trap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utoUpdateAnimBg="0"/>
      <p:bldP spid="17411" grpId="0" build="p" autoUpdateAnimBg="0"/>
      <p:bldP spid="17412" grpId="0" build="p" autoUpdateAnimBg="0"/>
      <p:bldP spid="1741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Form 18432">
            <a:extLst>
              <a:ext uri="{FF2B5EF4-FFF2-40B4-BE49-F238E27FC236}">
                <a16:creationId xmlns:a16="http://schemas.microsoft.com/office/drawing/2014/main" id="{84607A65-C6D6-47C2-AD1E-0E0BDFCD9D55}"/>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Venturi - Rohr</a:t>
            </a:r>
          </a:p>
        </p:txBody>
      </p:sp>
      <p:pic>
        <p:nvPicPr>
          <p:cNvPr id="18434" name="Rechteck 18433">
            <a:extLst>
              <a:ext uri="{FF2B5EF4-FFF2-40B4-BE49-F238E27FC236}">
                <a16:creationId xmlns:a16="http://schemas.microsoft.com/office/drawing/2014/main" id="{D40D094A-B6CD-470F-905A-90AE47576291}"/>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9075"/>
            <a:ext cx="25050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Rechteck 18434">
            <a:extLst>
              <a:ext uri="{FF2B5EF4-FFF2-40B4-BE49-F238E27FC236}">
                <a16:creationId xmlns:a16="http://schemas.microsoft.com/office/drawing/2014/main" id="{76C62CA6-4B02-480F-B95A-593D246BD6B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922588"/>
            <a:ext cx="35337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hteck 18435">
            <a:extLst>
              <a:ext uri="{FF2B5EF4-FFF2-40B4-BE49-F238E27FC236}">
                <a16:creationId xmlns:a16="http://schemas.microsoft.com/office/drawing/2014/main" id="{DFE19658-CAF3-4B0D-A89E-C0ED102CC6F4}"/>
              </a:ext>
            </a:extLst>
          </p:cNvPr>
          <p:cNvSpPr>
            <a:spLocks noChangeArrowheads="1"/>
          </p:cNvSpPr>
          <p:nvPr/>
        </p:nvSpPr>
        <p:spPr bwMode="auto">
          <a:xfrm>
            <a:off x="2971800" y="14478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Eine Möglichkeit  anhand des  Bernoulli - Rohres Geschwindigkeiten von Strömungen zu messen ist das Venturirohr.</a:t>
            </a:r>
          </a:p>
        </p:txBody>
      </p:sp>
      <p:sp>
        <p:nvSpPr>
          <p:cNvPr id="18437" name="Rechteck 18436">
            <a:extLst>
              <a:ext uri="{FF2B5EF4-FFF2-40B4-BE49-F238E27FC236}">
                <a16:creationId xmlns:a16="http://schemas.microsoft.com/office/drawing/2014/main" id="{3A8043BB-2D99-49B5-80FB-11F588ADD594}"/>
              </a:ext>
            </a:extLst>
          </p:cNvPr>
          <p:cNvSpPr>
            <a:spLocks noChangeArrowheads="1"/>
          </p:cNvSpPr>
          <p:nvPr/>
        </p:nvSpPr>
        <p:spPr bwMode="auto">
          <a:xfrm>
            <a:off x="2895600" y="1981200"/>
            <a:ext cx="6246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Beim Durchfluß von  Flüssigkeiten durch Rohrleitungen vérwendet man dazu hauptsächlich  das Venturi - rohr. es besteht aus einer Düse, bei der , der Druckunterschied zwischen der weitesten und der engsten Stelle mit einem Flüssigkeitsbarometer gemessen werden kann. Bei der engsten Stelle nimmt die Geschwindigkeit der Flüssigkeit zu, aber der Druck im gleichen Verhältnis ab.</a:t>
            </a:r>
          </a:p>
        </p:txBody>
      </p:sp>
      <p:sp>
        <p:nvSpPr>
          <p:cNvPr id="18438" name="Rechteck 18437">
            <a:extLst>
              <a:ext uri="{FF2B5EF4-FFF2-40B4-BE49-F238E27FC236}">
                <a16:creationId xmlns:a16="http://schemas.microsoft.com/office/drawing/2014/main" id="{E218423E-9499-4CF7-9B29-22F891C7B6C5}"/>
              </a:ext>
            </a:extLst>
          </p:cNvPr>
          <p:cNvSpPr>
            <a:spLocks noChangeArrowheads="1"/>
          </p:cNvSpPr>
          <p:nvPr/>
        </p:nvSpPr>
        <p:spPr bwMode="auto">
          <a:xfrm>
            <a:off x="4114800" y="3124200"/>
            <a:ext cx="46482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(1) p1 + 1/2*</a:t>
            </a:r>
            <a:r>
              <a:rPr lang="de-DE" altLang="de-DE" sz="1600">
                <a:latin typeface="Symbol" panose="05050102010706020507" pitchFamily="18" charset="2"/>
              </a:rPr>
              <a:t>r</a:t>
            </a:r>
            <a:r>
              <a:rPr lang="de-DE" altLang="de-DE" sz="1600">
                <a:latin typeface="Times New Roman" panose="02020603050405020304" pitchFamily="18" charset="0"/>
              </a:rPr>
              <a:t>v1^2 =p2 + 1/2*</a:t>
            </a:r>
            <a:r>
              <a:rPr lang="de-DE" altLang="de-DE" sz="1600">
                <a:latin typeface="Symbol" panose="05050102010706020507" pitchFamily="18" charset="2"/>
              </a:rPr>
              <a:t>r</a:t>
            </a:r>
            <a:r>
              <a:rPr lang="de-DE" altLang="de-DE" sz="1600">
                <a:latin typeface="Times New Roman" panose="02020603050405020304" pitchFamily="18" charset="0"/>
              </a:rPr>
              <a:t>*v2^2</a:t>
            </a:r>
          </a:p>
          <a:p>
            <a:pPr>
              <a:spcBef>
                <a:spcPct val="50000"/>
              </a:spcBef>
            </a:pPr>
            <a:r>
              <a:rPr lang="de-DE" altLang="de-DE" sz="1600">
                <a:latin typeface="Times New Roman" panose="02020603050405020304" pitchFamily="18" charset="0"/>
              </a:rPr>
              <a:t>(2) v1*A1      =  v2A2</a:t>
            </a:r>
          </a:p>
          <a:p>
            <a:pPr>
              <a:spcBef>
                <a:spcPct val="50000"/>
              </a:spcBef>
            </a:pPr>
            <a:r>
              <a:rPr lang="de-DE" altLang="de-DE" sz="1600">
                <a:latin typeface="Times New Roman" panose="02020603050405020304" pitchFamily="18" charset="0"/>
              </a:rPr>
              <a:t>v2=v1*A1/A2 = v1*q (wobei Quotient A1/A2  &gt;=1</a:t>
            </a:r>
          </a:p>
          <a:p>
            <a:pPr>
              <a:spcBef>
                <a:spcPct val="50000"/>
              </a:spcBef>
            </a:pPr>
            <a:r>
              <a:rPr lang="de-DE" altLang="de-DE" sz="1600">
                <a:latin typeface="Times New Roman" panose="02020603050405020304" pitchFamily="18" charset="0"/>
              </a:rPr>
              <a:t>p1 + 1/2 *</a:t>
            </a:r>
            <a:r>
              <a:rPr lang="de-DE" altLang="de-DE" sz="1600">
                <a:latin typeface="Symbol" panose="05050102010706020507" pitchFamily="18" charset="2"/>
              </a:rPr>
              <a:t>r</a:t>
            </a:r>
            <a:r>
              <a:rPr lang="de-DE" altLang="de-DE" sz="1600">
                <a:latin typeface="Times New Roman" panose="02020603050405020304" pitchFamily="18" charset="0"/>
              </a:rPr>
              <a:t>v1^2 =p2+1/2*</a:t>
            </a:r>
            <a:r>
              <a:rPr lang="de-DE" altLang="de-DE" sz="1600">
                <a:latin typeface="Symbol" panose="05050102010706020507" pitchFamily="18" charset="2"/>
              </a:rPr>
              <a:t>r</a:t>
            </a:r>
            <a:r>
              <a:rPr lang="de-DE" altLang="de-DE" sz="1600">
                <a:latin typeface="Times New Roman" panose="02020603050405020304" pitchFamily="18" charset="0"/>
              </a:rPr>
              <a:t>*v1^2*q^2</a:t>
            </a:r>
          </a:p>
          <a:p>
            <a:pPr>
              <a:spcBef>
                <a:spcPct val="50000"/>
              </a:spcBef>
            </a:pPr>
            <a:r>
              <a:rPr lang="de-DE" altLang="de-DE" sz="1600">
                <a:latin typeface="Times New Roman" panose="02020603050405020304" pitchFamily="18" charset="0"/>
              </a:rPr>
              <a:t>p1-p2 = 1/2 *</a:t>
            </a:r>
            <a:r>
              <a:rPr lang="de-DE" altLang="de-DE" sz="1600">
                <a:latin typeface="Symbol" panose="05050102010706020507" pitchFamily="18" charset="2"/>
              </a:rPr>
              <a:t> r</a:t>
            </a:r>
            <a:r>
              <a:rPr lang="de-DE" altLang="de-DE" sz="1600">
                <a:latin typeface="Times New Roman" panose="02020603050405020304" pitchFamily="18" charset="0"/>
              </a:rPr>
              <a:t> (v1^2*q^2- v1^2</a:t>
            </a:r>
          </a:p>
          <a:p>
            <a:pPr>
              <a:spcBef>
                <a:spcPct val="50000"/>
              </a:spcBef>
            </a:pPr>
            <a:r>
              <a:rPr lang="de-DE" altLang="de-DE" sz="1600">
                <a:latin typeface="Times New Roman" panose="02020603050405020304" pitchFamily="18" charset="0"/>
              </a:rPr>
              <a:t>=1/2*</a:t>
            </a:r>
            <a:r>
              <a:rPr lang="de-DE" altLang="de-DE" sz="1600">
                <a:latin typeface="Symbol" panose="05050102010706020507" pitchFamily="18" charset="2"/>
              </a:rPr>
              <a:t>r</a:t>
            </a:r>
            <a:r>
              <a:rPr lang="de-DE" altLang="de-DE" sz="1600">
                <a:latin typeface="Times New Roman" panose="02020603050405020304" pitchFamily="18" charset="0"/>
              </a:rPr>
              <a:t>*v1^2(q^2-1)</a:t>
            </a:r>
          </a:p>
          <a:p>
            <a:pPr>
              <a:spcBef>
                <a:spcPct val="50000"/>
              </a:spcBef>
            </a:pPr>
            <a:r>
              <a:rPr lang="de-DE" altLang="de-DE" sz="1600">
                <a:latin typeface="Times New Roman" panose="02020603050405020304" pitchFamily="18" charset="0"/>
              </a:rPr>
              <a:t>v1^2= [2*(p1-p2)]/[</a:t>
            </a:r>
            <a:r>
              <a:rPr lang="de-DE" altLang="de-DE" sz="1600">
                <a:latin typeface="Symbol" panose="05050102010706020507" pitchFamily="18" charset="2"/>
              </a:rPr>
              <a:t>r</a:t>
            </a:r>
            <a:r>
              <a:rPr lang="de-DE" altLang="de-DE" sz="1600">
                <a:latin typeface="Times New Roman" panose="02020603050405020304" pitchFamily="18" charset="0"/>
              </a:rPr>
              <a:t>(q^2-1)]</a:t>
            </a:r>
          </a:p>
          <a:p>
            <a:pPr>
              <a:spcBef>
                <a:spcPct val="50000"/>
              </a:spcBef>
            </a:pPr>
            <a:r>
              <a:rPr lang="de-DE" altLang="de-DE" sz="1600">
                <a:latin typeface="Times New Roman" panose="02020603050405020304" pitchFamily="18" charset="0"/>
              </a:rPr>
              <a:t>v1= sqrt{[2*(p1-p2)]/[</a:t>
            </a:r>
            <a:r>
              <a:rPr lang="de-DE" altLang="de-DE" sz="1600">
                <a:latin typeface="Symbol" panose="05050102010706020507" pitchFamily="18" charset="2"/>
              </a:rPr>
              <a:t>r</a:t>
            </a:r>
            <a:r>
              <a:rPr lang="de-DE" altLang="de-DE" sz="1600">
                <a:latin typeface="Times New Roman" panose="02020603050405020304" pitchFamily="18" charset="0"/>
              </a:rPr>
              <a:t>(q^2-1)]}</a:t>
            </a:r>
          </a:p>
        </p:txBody>
      </p:sp>
      <p:sp>
        <p:nvSpPr>
          <p:cNvPr id="18439" name="Rechteck 18438">
            <a:extLst>
              <a:ext uri="{FF2B5EF4-FFF2-40B4-BE49-F238E27FC236}">
                <a16:creationId xmlns:a16="http://schemas.microsoft.com/office/drawing/2014/main" id="{B5422340-D707-4027-AA96-35F38E7F2852}"/>
              </a:ext>
            </a:extLst>
          </p:cNvPr>
          <p:cNvSpPr>
            <a:spLocks noChangeArrowheads="1"/>
          </p:cNvSpPr>
          <p:nvPr/>
        </p:nvSpPr>
        <p:spPr bwMode="auto">
          <a:xfrm>
            <a:off x="3886200" y="6248400"/>
            <a:ext cx="5256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Verrsuchen sie nun diese herleitung auf dem Zettel nachzuvollziehen.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500" fill="hold"/>
                                        <p:tgtEl>
                                          <p:spTgt spid="18433"/>
                                        </p:tgtEl>
                                        <p:attrNameLst>
                                          <p:attrName>ppt_x</p:attrName>
                                        </p:attrNameLst>
                                      </p:cBhvr>
                                      <p:tavLst>
                                        <p:tav tm="0">
                                          <p:val>
                                            <p:strVal val="#ppt_x"/>
                                          </p:val>
                                        </p:tav>
                                        <p:tav tm="100000">
                                          <p:val>
                                            <p:strVal val="#ppt_x"/>
                                          </p:val>
                                        </p:tav>
                                      </p:tavLst>
                                    </p:anim>
                                    <p:anim calcmode="lin" valueType="num">
                                      <p:cBhvr additive="base">
                                        <p:cTn id="8" dur="500" fill="hold"/>
                                        <p:tgtEl>
                                          <p:spTgt spid="18433"/>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18433"/>
                                        </p:tgtEl>
                                        <p:attrNameLst>
                                          <p:attrName>ppt_c</p:attrName>
                                        </p:attrNameLst>
                                      </p:cBhvr>
                                      <p:to>
                                        <a:srgbClr val="FF6633"/>
                                      </p:to>
                                    </p:animClr>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dissolve">
                                      <p:cBhvr>
                                        <p:cTn id="13" dur="500"/>
                                        <p:tgtEl>
                                          <p:spTgt spid="18434"/>
                                        </p:tgtEl>
                                      </p:cBhvr>
                                    </p:animEffect>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dissolve">
                                      <p:cBhvr>
                                        <p:cTn id="18" dur="500"/>
                                        <p:tgtEl>
                                          <p:spTgt spid="18435"/>
                                        </p:tgtEl>
                                      </p:cBhvr>
                                    </p:animEffect>
                                  </p:childTnLst>
                                  <p:subTnLst>
                                    <p:audio>
                                      <p:cMediaNode>
                                        <p:cTn display="0" masterRel="sameClick">
                                          <p:stCondLst>
                                            <p:cond evt="begin" delay="0">
                                              <p:tn val="16"/>
                                            </p:cond>
                                          </p:stCondLst>
                                          <p:endCondLst>
                                            <p:cond evt="onStopAudio" delay="0">
                                              <p:tgtEl>
                                                <p:sldTgt/>
                                              </p:tgtEl>
                                            </p:cond>
                                          </p:endCondLst>
                                        </p:cTn>
                                        <p:tgtEl>
                                          <p:sndTgt r:embed="rId3" name="Diaprojektor"/>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8436"/>
                                        </p:tgtEl>
                                        <p:attrNameLst>
                                          <p:attrName>style.visibility</p:attrName>
                                        </p:attrNameLst>
                                      </p:cBhvr>
                                      <p:to>
                                        <p:strVal val="visible"/>
                                      </p:to>
                                    </p:set>
                                    <p:anim calcmode="lin" valueType="num">
                                      <p:cBhvr additive="base">
                                        <p:cTn id="23" dur="500" fill="hold"/>
                                        <p:tgtEl>
                                          <p:spTgt spid="18436"/>
                                        </p:tgtEl>
                                        <p:attrNameLst>
                                          <p:attrName>ppt_x</p:attrName>
                                        </p:attrNameLst>
                                      </p:cBhvr>
                                      <p:tavLst>
                                        <p:tav tm="0">
                                          <p:val>
                                            <p:strVal val="1+#ppt_w/2"/>
                                          </p:val>
                                        </p:tav>
                                        <p:tav tm="100000">
                                          <p:val>
                                            <p:strVal val="#ppt_x"/>
                                          </p:val>
                                        </p:tav>
                                      </p:tavLst>
                                    </p:anim>
                                    <p:anim calcmode="lin" valueType="num">
                                      <p:cBhvr additive="base">
                                        <p:cTn id="24" dur="500" fill="hold"/>
                                        <p:tgtEl>
                                          <p:spTgt spid="184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J_SWIM1.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additive="base">
                                        <p:cTn id="29" dur="500" fill="hold"/>
                                        <p:tgtEl>
                                          <p:spTgt spid="18437"/>
                                        </p:tgtEl>
                                        <p:attrNameLst>
                                          <p:attrName>ppt_x</p:attrName>
                                        </p:attrNameLst>
                                      </p:cBhvr>
                                      <p:tavLst>
                                        <p:tav tm="0">
                                          <p:val>
                                            <p:strVal val="1+#ppt_w/2"/>
                                          </p:val>
                                        </p:tav>
                                        <p:tav tm="100000">
                                          <p:val>
                                            <p:strVal val="#ppt_x"/>
                                          </p:val>
                                        </p:tav>
                                      </p:tavLst>
                                    </p:anim>
                                    <p:anim calcmode="lin" valueType="num">
                                      <p:cBhvr additive="base">
                                        <p:cTn id="30"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Basspluc.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8438"/>
                                        </p:tgtEl>
                                        <p:attrNameLst>
                                          <p:attrName>style.visibility</p:attrName>
                                        </p:attrNameLst>
                                      </p:cBhvr>
                                      <p:to>
                                        <p:strVal val="visible"/>
                                      </p:to>
                                    </p:set>
                                    <p:anim calcmode="lin" valueType="num">
                                      <p:cBhvr additive="base">
                                        <p:cTn id="35" dur="500" fill="hold"/>
                                        <p:tgtEl>
                                          <p:spTgt spid="18438"/>
                                        </p:tgtEl>
                                        <p:attrNameLst>
                                          <p:attrName>ppt_x</p:attrName>
                                        </p:attrNameLst>
                                      </p:cBhvr>
                                      <p:tavLst>
                                        <p:tav tm="0">
                                          <p:val>
                                            <p:strVal val="1+#ppt_w/2"/>
                                          </p:val>
                                        </p:tav>
                                        <p:tav tm="100000">
                                          <p:val>
                                            <p:strVal val="#ppt_x"/>
                                          </p:val>
                                        </p:tav>
                                      </p:tavLst>
                                    </p:anim>
                                    <p:anim calcmode="lin" valueType="num">
                                      <p:cBhvr additive="base">
                                        <p:cTn id="36" dur="500" fill="hold"/>
                                        <p:tgtEl>
                                          <p:spTgt spid="18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Applaus"/>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439"/>
                                        </p:tgtEl>
                                        <p:attrNameLst>
                                          <p:attrName>style.visibility</p:attrName>
                                        </p:attrNameLst>
                                      </p:cBhvr>
                                      <p:to>
                                        <p:strVal val="visible"/>
                                      </p:to>
                                    </p:set>
                                    <p:anim calcmode="lin" valueType="num">
                                      <p:cBhvr additive="base">
                                        <p:cTn id="41" dur="500" fill="hold"/>
                                        <p:tgtEl>
                                          <p:spTgt spid="18439"/>
                                        </p:tgtEl>
                                        <p:attrNameLst>
                                          <p:attrName>ppt_x</p:attrName>
                                        </p:attrNameLst>
                                      </p:cBhvr>
                                      <p:tavLst>
                                        <p:tav tm="0">
                                          <p:val>
                                            <p:strVal val="#ppt_x"/>
                                          </p:val>
                                        </p:tav>
                                        <p:tav tm="100000">
                                          <p:val>
                                            <p:strVal val="#ppt_x"/>
                                          </p:val>
                                        </p:tav>
                                      </p:tavLst>
                                    </p:anim>
                                    <p:anim calcmode="lin" valueType="num">
                                      <p:cBhvr additive="base">
                                        <p:cTn id="42" dur="500" fill="hold"/>
                                        <p:tgtEl>
                                          <p:spTgt spid="184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Trap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utoUpdateAnimBg="0"/>
      <p:bldP spid="18436" grpId="0" autoUpdateAnimBg="0"/>
      <p:bldP spid="18437" grpId="0" autoUpdateAnimBg="0"/>
      <p:bldP spid="18438" grpId="0" autoUpdateAnimBg="0"/>
      <p:bldP spid="1843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Form 19456">
            <a:extLst>
              <a:ext uri="{FF2B5EF4-FFF2-40B4-BE49-F238E27FC236}">
                <a16:creationId xmlns:a16="http://schemas.microsoft.com/office/drawing/2014/main" id="{21FA3F24-3FF1-4FB3-8DF5-22628BB3EAD2}"/>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Prandtl’ sches Staurohr</a:t>
            </a:r>
          </a:p>
        </p:txBody>
      </p:sp>
      <p:pic>
        <p:nvPicPr>
          <p:cNvPr id="19458" name="Rechteck 19457">
            <a:extLst>
              <a:ext uri="{FF2B5EF4-FFF2-40B4-BE49-F238E27FC236}">
                <a16:creationId xmlns:a16="http://schemas.microsoft.com/office/drawing/2014/main" id="{7711F2BA-F39A-4FC8-9CC1-29E1426AF70F}"/>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8" y="1514475"/>
            <a:ext cx="2709862"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hteck 19458">
            <a:extLst>
              <a:ext uri="{FF2B5EF4-FFF2-40B4-BE49-F238E27FC236}">
                <a16:creationId xmlns:a16="http://schemas.microsoft.com/office/drawing/2014/main" id="{531D93C5-012A-4AA2-9598-706BE20C7712}"/>
              </a:ext>
            </a:extLst>
          </p:cNvPr>
          <p:cNvSpPr>
            <a:spLocks noChangeArrowheads="1"/>
          </p:cNvSpPr>
          <p:nvPr/>
        </p:nvSpPr>
        <p:spPr bwMode="auto">
          <a:xfrm>
            <a:off x="3124200" y="1524000"/>
            <a:ext cx="586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Welches Instrument ist zur  Messung  von offenen , langsamen Strömungen geeignet ?</a:t>
            </a:r>
          </a:p>
          <a:p>
            <a:pPr>
              <a:spcBef>
                <a:spcPct val="50000"/>
              </a:spcBef>
            </a:pPr>
            <a:r>
              <a:rPr lang="de-DE" altLang="de-DE" sz="1200">
                <a:latin typeface="Times New Roman" panose="02020603050405020304" pitchFamily="18" charset="0"/>
              </a:rPr>
              <a:t> Zeichne die skizze und Herleitung  der entsprechenden Formel ( Herleitung über die Meßgrößen) ?</a:t>
            </a:r>
          </a:p>
          <a:p>
            <a:pPr>
              <a:spcBef>
                <a:spcPct val="50000"/>
              </a:spcBef>
            </a:pPr>
            <a:r>
              <a:rPr lang="de-DE" altLang="de-DE" sz="1200">
                <a:latin typeface="Times New Roman" panose="02020603050405020304" pitchFamily="18" charset="0"/>
              </a:rPr>
              <a:t>Berechnung einer Strömung aus gegebnene Daten !</a:t>
            </a:r>
          </a:p>
        </p:txBody>
      </p:sp>
      <p:sp>
        <p:nvSpPr>
          <p:cNvPr id="19460" name="Rechteck 19459">
            <a:extLst>
              <a:ext uri="{FF2B5EF4-FFF2-40B4-BE49-F238E27FC236}">
                <a16:creationId xmlns:a16="http://schemas.microsoft.com/office/drawing/2014/main" id="{D36FD071-A4B9-4AE5-956F-C2DCF3152C13}"/>
              </a:ext>
            </a:extLst>
          </p:cNvPr>
          <p:cNvSpPr>
            <a:spLocks noChangeArrowheads="1"/>
          </p:cNvSpPr>
          <p:nvPr/>
        </p:nvSpPr>
        <p:spPr bwMode="auto">
          <a:xfrm>
            <a:off x="3124200" y="2743200"/>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Bei offenen  Strömungen bestimmt man  die strömungsgeschwindigkeit einfach mit dem Prandtl ‘ schem Staurohr. die Punkte sind durch  das Innere  eines  schmalen röhrenförmigen Körpers mit dem Manometer verbunden. Der Flüssigkeitsstrom wird auf die  Geschwindigkeit  v=0 abgebremst.</a:t>
            </a:r>
          </a:p>
        </p:txBody>
      </p:sp>
      <p:sp>
        <p:nvSpPr>
          <p:cNvPr id="19461" name="Rechteck 19460">
            <a:extLst>
              <a:ext uri="{FF2B5EF4-FFF2-40B4-BE49-F238E27FC236}">
                <a16:creationId xmlns:a16="http://schemas.microsoft.com/office/drawing/2014/main" id="{8CC53B3D-44E7-445F-A540-FBAAB8ECDDDD}"/>
              </a:ext>
            </a:extLst>
          </p:cNvPr>
          <p:cNvSpPr>
            <a:spLocks noChangeArrowheads="1"/>
          </p:cNvSpPr>
          <p:nvPr/>
        </p:nvSpPr>
        <p:spPr bwMode="auto">
          <a:xfrm>
            <a:off x="3200400" y="3810000"/>
            <a:ext cx="5867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Ist beim Gesetz  von Bernoulli : p1 + </a:t>
            </a:r>
            <a:r>
              <a:rPr lang="de-DE" altLang="de-DE" sz="1200">
                <a:latin typeface="Symbol" panose="05050102010706020507" pitchFamily="18" charset="2"/>
              </a:rPr>
              <a:t>r</a:t>
            </a:r>
            <a:r>
              <a:rPr lang="de-DE" altLang="de-DE" sz="1200">
                <a:latin typeface="Times New Roman" panose="02020603050405020304" pitchFamily="18" charset="0"/>
              </a:rPr>
              <a:t> * g * h1+1/2 </a:t>
            </a:r>
            <a:r>
              <a:rPr lang="de-DE" altLang="de-DE" sz="1200">
                <a:latin typeface="Symbol" panose="05050102010706020507" pitchFamily="18" charset="2"/>
              </a:rPr>
              <a:t>r</a:t>
            </a:r>
            <a:r>
              <a:rPr lang="de-DE" altLang="de-DE" sz="1200">
                <a:latin typeface="Times New Roman" panose="02020603050405020304" pitchFamily="18" charset="0"/>
              </a:rPr>
              <a:t> v1^2 = p2 + </a:t>
            </a:r>
            <a:r>
              <a:rPr lang="de-DE" altLang="de-DE" sz="1200">
                <a:latin typeface="Symbol" panose="05050102010706020507" pitchFamily="18" charset="2"/>
              </a:rPr>
              <a:t>r </a:t>
            </a:r>
            <a:r>
              <a:rPr lang="de-DE" altLang="de-DE" sz="1200">
                <a:latin typeface="Times New Roman" panose="02020603050405020304" pitchFamily="18" charset="0"/>
              </a:rPr>
              <a:t>* g * h2 +1/2 *</a:t>
            </a:r>
            <a:r>
              <a:rPr lang="de-DE" altLang="de-DE" sz="1200">
                <a:latin typeface="Symbol" panose="05050102010706020507" pitchFamily="18" charset="2"/>
              </a:rPr>
              <a:t>r</a:t>
            </a:r>
            <a:r>
              <a:rPr lang="de-DE" altLang="de-DE" sz="1200">
                <a:latin typeface="Times New Roman" panose="02020603050405020304" pitchFamily="18" charset="0"/>
              </a:rPr>
              <a:t>*v2^2 h1 =h2  und  v1=0 , dann gilt: p1 = p2 + 1/2 *</a:t>
            </a:r>
            <a:r>
              <a:rPr lang="de-DE" altLang="de-DE" sz="1200">
                <a:latin typeface="Symbol" panose="05050102010706020507" pitchFamily="18" charset="2"/>
              </a:rPr>
              <a:t>r</a:t>
            </a:r>
            <a:r>
              <a:rPr lang="de-DE" altLang="de-DE" sz="1200">
                <a:latin typeface="Times New Roman" panose="02020603050405020304" pitchFamily="18" charset="0"/>
              </a:rPr>
              <a:t>*v^2</a:t>
            </a:r>
          </a:p>
          <a:p>
            <a:pPr>
              <a:spcBef>
                <a:spcPct val="50000"/>
              </a:spcBef>
            </a:pPr>
            <a:r>
              <a:rPr lang="de-DE" altLang="de-DE" sz="1200">
                <a:latin typeface="Times New Roman" panose="02020603050405020304" pitchFamily="18" charset="0"/>
              </a:rPr>
              <a:t>2*(p1-p2)= </a:t>
            </a:r>
            <a:r>
              <a:rPr lang="de-DE" altLang="de-DE" sz="1200">
                <a:latin typeface="Symbol" panose="05050102010706020507" pitchFamily="18" charset="2"/>
              </a:rPr>
              <a:t>r</a:t>
            </a:r>
            <a:r>
              <a:rPr lang="de-DE" altLang="de-DE" sz="1200">
                <a:latin typeface="Times New Roman" panose="02020603050405020304" pitchFamily="18" charset="0"/>
              </a:rPr>
              <a:t> *v^2</a:t>
            </a:r>
          </a:p>
          <a:p>
            <a:pPr>
              <a:spcBef>
                <a:spcPct val="50000"/>
              </a:spcBef>
            </a:pPr>
            <a:r>
              <a:rPr lang="de-DE" altLang="de-DE" sz="1200">
                <a:latin typeface="Times New Roman" panose="02020603050405020304" pitchFamily="18" charset="0"/>
              </a:rPr>
              <a:t>v^2 =[2 * (p1-p2)) /</a:t>
            </a:r>
            <a:r>
              <a:rPr lang="de-DE" altLang="de-DE" sz="1200">
                <a:latin typeface="Symbol" panose="05050102010706020507" pitchFamily="18" charset="2"/>
              </a:rPr>
              <a:t>r</a:t>
            </a:r>
            <a:endParaRPr lang="de-DE" altLang="de-DE" sz="1200">
              <a:latin typeface="Times New Roman" panose="02020603050405020304" pitchFamily="18" charset="0"/>
            </a:endParaRPr>
          </a:p>
          <a:p>
            <a:pPr>
              <a:spcBef>
                <a:spcPct val="50000"/>
              </a:spcBef>
            </a:pPr>
            <a:r>
              <a:rPr lang="de-DE" altLang="de-DE" sz="1200">
                <a:latin typeface="Times New Roman" panose="02020603050405020304" pitchFamily="18" charset="0"/>
              </a:rPr>
              <a:t> v= sqrt { [2* (p1-p2)] /</a:t>
            </a:r>
            <a:r>
              <a:rPr lang="de-DE" altLang="de-DE" sz="1200">
                <a:latin typeface="Symbol" panose="05050102010706020507" pitchFamily="18" charset="2"/>
              </a:rPr>
              <a:t> r</a:t>
            </a:r>
            <a:r>
              <a:rPr lang="de-DE" altLang="de-DE" sz="1200">
                <a:latin typeface="Times New Roman" panose="02020603050405020304" pitchFamily="18" charset="0"/>
              </a:rPr>
              <a:t>]}</a:t>
            </a:r>
          </a:p>
        </p:txBody>
      </p:sp>
      <p:graphicFrame>
        <p:nvGraphicFramePr>
          <p:cNvPr id="19462" name="Object 6">
            <a:extLst>
              <a:ext uri="{FF2B5EF4-FFF2-40B4-BE49-F238E27FC236}">
                <a16:creationId xmlns:a16="http://schemas.microsoft.com/office/drawing/2014/main" id="{CFE9294B-447D-448D-B7E8-1CD033BBA66A}"/>
              </a:ext>
            </a:extLst>
          </p:cNvPr>
          <p:cNvGraphicFramePr>
            <a:graphicFrameLocks/>
          </p:cNvGraphicFramePr>
          <p:nvPr/>
        </p:nvGraphicFramePr>
        <p:xfrm>
          <a:off x="4419600" y="5341938"/>
          <a:ext cx="2728913" cy="1514475"/>
        </p:xfrm>
        <a:graphic>
          <a:graphicData uri="http://schemas.openxmlformats.org/presentationml/2006/ole">
            <mc:AlternateContent xmlns:mc="http://schemas.openxmlformats.org/markup-compatibility/2006">
              <mc:Choice xmlns:v="urn:schemas-microsoft-com:vml" Requires="v">
                <p:oleObj spid="_x0000_s2057" name="ClipArt" r:id="rId11" imgW="3657240" imgH="2906640" progId="MS_ClipArt_Gallery.2">
                  <p:embed/>
                </p:oleObj>
              </mc:Choice>
              <mc:Fallback>
                <p:oleObj name="ClipArt" r:id="rId11" imgW="3657240" imgH="2906640" progId="MS_ClipArt_Gallery.2">
                  <p:embed/>
                  <p:pic>
                    <p:nvPicPr>
                      <p:cNvPr id="0" name="Object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9600" y="5341938"/>
                        <a:ext cx="272891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Abgerundete rechteckige Legende 19462">
            <a:extLst>
              <a:ext uri="{FF2B5EF4-FFF2-40B4-BE49-F238E27FC236}">
                <a16:creationId xmlns:a16="http://schemas.microsoft.com/office/drawing/2014/main" id="{133F5623-59A0-488B-B9D1-AE35705D7BDC}"/>
              </a:ext>
            </a:extLst>
          </p:cNvPr>
          <p:cNvSpPr>
            <a:spLocks noChangeArrowheads="1"/>
          </p:cNvSpPr>
          <p:nvPr/>
        </p:nvSpPr>
        <p:spPr bwMode="auto">
          <a:xfrm>
            <a:off x="6940550" y="4121150"/>
            <a:ext cx="1968500" cy="877888"/>
          </a:xfrm>
          <a:prstGeom prst="wedgeRoundRectCallout">
            <a:avLst>
              <a:gd name="adj1" fmla="val -41671"/>
              <a:gd name="adj2" fmla="val 66667"/>
              <a:gd name="adj3" fmla="val 16667"/>
            </a:avLst>
          </a:prstGeom>
          <a:solidFill>
            <a:schemeClr val="bg1"/>
          </a:solidFill>
          <a:ln w="12700" algn="ctr">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64" name="Rechteck 19463">
            <a:extLst>
              <a:ext uri="{FF2B5EF4-FFF2-40B4-BE49-F238E27FC236}">
                <a16:creationId xmlns:a16="http://schemas.microsoft.com/office/drawing/2014/main" id="{8530B352-D943-49E2-97D3-8C2FF72DC367}"/>
              </a:ext>
            </a:extLst>
          </p:cNvPr>
          <p:cNvSpPr>
            <a:spLocks noChangeArrowheads="1"/>
          </p:cNvSpPr>
          <p:nvPr/>
        </p:nvSpPr>
        <p:spPr bwMode="auto">
          <a:xfrm>
            <a:off x="7086600" y="4114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chemeClr val="bg2"/>
                </a:solidFill>
                <a:latin typeface="Times New Roman" panose="02020603050405020304" pitchFamily="18" charset="0"/>
              </a:rPr>
              <a:t>Das kommt auf jeden Fall in der Prüfung dran. allso : lernen , lernen , lernen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 calcmode="lin" valueType="num">
                                      <p:cBhvr additive="base">
                                        <p:cTn id="7" dur="500" fill="hold"/>
                                        <p:tgtEl>
                                          <p:spTgt spid="194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sio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dissolve">
                                      <p:cBhvr>
                                        <p:cTn id="13" dur="500"/>
                                        <p:tgtEl>
                                          <p:spTgt spid="19458"/>
                                        </p:tgtEl>
                                      </p:cBhvr>
                                    </p:animEffect>
                                  </p:childTnLst>
                                  <p:subTnLst>
                                    <p:audio>
                                      <p:cMediaNode>
                                        <p:cTn display="0" masterRel="sameClick">
                                          <p:stCondLst>
                                            <p:cond evt="begin" delay="0">
                                              <p:tn val="11"/>
                                            </p:cond>
                                          </p:stCondLst>
                                          <p:endCondLst>
                                            <p:cond evt="onStopAudio" delay="0">
                                              <p:tgtEl>
                                                <p:sldTgt/>
                                              </p:tgtEl>
                                            </p:cond>
                                          </p:endCondLst>
                                        </p:cTn>
                                        <p:tgtEl>
                                          <p:sndTgt r:embed="rId4" name="gitsolo.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9459">
                                            <p:txEl>
                                              <p:pRg st="0" end="0"/>
                                            </p:txEl>
                                          </p:spTgt>
                                        </p:tgtEl>
                                        <p:attrNameLst>
                                          <p:attrName>style.visibility</p:attrName>
                                        </p:attrNameLst>
                                      </p:cBhvr>
                                      <p:to>
                                        <p:strVal val="visible"/>
                                      </p:to>
                                    </p:set>
                                    <p:anim calcmode="lin" valueType="num">
                                      <p:cBhvr additive="base">
                                        <p:cTn id="18"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Fa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9459">
                                            <p:txEl>
                                              <p:pRg st="1" end="1"/>
                                            </p:txEl>
                                          </p:spTgt>
                                        </p:tgtEl>
                                        <p:attrNameLst>
                                          <p:attrName>style.visibility</p:attrName>
                                        </p:attrNameLst>
                                      </p:cBhvr>
                                      <p:to>
                                        <p:strVal val="visible"/>
                                      </p:to>
                                    </p:set>
                                    <p:anim calcmode="lin" valueType="num">
                                      <p:cBhvr additive="base">
                                        <p:cTn id="24"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Fall.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9459">
                                            <p:txEl>
                                              <p:pRg st="2" end="2"/>
                                            </p:txEl>
                                          </p:spTgt>
                                        </p:tgtEl>
                                        <p:attrNameLst>
                                          <p:attrName>style.visibility</p:attrName>
                                        </p:attrNameLst>
                                      </p:cBhvr>
                                      <p:to>
                                        <p:strVal val="visible"/>
                                      </p:to>
                                    </p:set>
                                    <p:anim calcmode="lin" valueType="num">
                                      <p:cBhvr additive="base">
                                        <p:cTn id="30"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9">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Fall.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460"/>
                                        </p:tgtEl>
                                        <p:attrNameLst>
                                          <p:attrName>style.visibility</p:attrName>
                                        </p:attrNameLst>
                                      </p:cBhvr>
                                      <p:to>
                                        <p:strVal val="visible"/>
                                      </p:to>
                                    </p:set>
                                    <p:animEffect transition="in" filter="blinds(horizontal)">
                                      <p:cBhvr>
                                        <p:cTn id="36" dur="500"/>
                                        <p:tgtEl>
                                          <p:spTgt spid="19460"/>
                                        </p:tgtEl>
                                      </p:cBhvr>
                                    </p:animEffect>
                                  </p:childTnLst>
                                  <p:subTnLst>
                                    <p:audio>
                                      <p:cMediaNode>
                                        <p:cTn display="0" masterRel="sameClick">
                                          <p:stCondLst>
                                            <p:cond evt="begin" delay="0">
                                              <p:tn val="34"/>
                                            </p:cond>
                                          </p:stCondLst>
                                          <p:endCondLst>
                                            <p:cond evt="onStopAudio" delay="0">
                                              <p:tgtEl>
                                                <p:sldTgt/>
                                              </p:tgtEl>
                                            </p:cond>
                                          </p:endCondLst>
                                        </p:cTn>
                                        <p:tgtEl>
                                          <p:sndTgt r:embed="rId6" name="Skript.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5" fill="hold" grpId="0" nodeType="clickEffect">
                                  <p:stCondLst>
                                    <p:cond delay="0"/>
                                  </p:stCondLst>
                                  <p:iterate type="lt">
                                    <p:tmPct val="100000"/>
                                  </p:iterate>
                                  <p:childTnLst>
                                    <p:set>
                                      <p:cBhvr>
                                        <p:cTn id="40" dur="1" fill="hold">
                                          <p:stCondLst>
                                            <p:cond delay="0"/>
                                          </p:stCondLst>
                                        </p:cTn>
                                        <p:tgtEl>
                                          <p:spTgt spid="19461">
                                            <p:txEl>
                                              <p:pRg st="0" end="0"/>
                                            </p:txEl>
                                          </p:spTgt>
                                        </p:tgtEl>
                                        <p:attrNameLst>
                                          <p:attrName>style.visibility</p:attrName>
                                        </p:attrNameLst>
                                      </p:cBhvr>
                                      <p:to>
                                        <p:strVal val="visible"/>
                                      </p:to>
                                    </p:set>
                                    <p:animEffect transition="in" filter="blinds(vertical)">
                                      <p:cBhvr>
                                        <p:cTn id="41" dur="75"/>
                                        <p:tgtEl>
                                          <p:spTgt spid="19461">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7" name="Schreibmaschine"/>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5" fill="hold" grpId="0" nodeType="clickEffect">
                                  <p:stCondLst>
                                    <p:cond delay="0"/>
                                  </p:stCondLst>
                                  <p:iterate type="lt">
                                    <p:tmPct val="100000"/>
                                  </p:iterate>
                                  <p:childTnLst>
                                    <p:set>
                                      <p:cBhvr>
                                        <p:cTn id="45" dur="1" fill="hold">
                                          <p:stCondLst>
                                            <p:cond delay="0"/>
                                          </p:stCondLst>
                                        </p:cTn>
                                        <p:tgtEl>
                                          <p:spTgt spid="19461">
                                            <p:txEl>
                                              <p:pRg st="1" end="1"/>
                                            </p:txEl>
                                          </p:spTgt>
                                        </p:tgtEl>
                                        <p:attrNameLst>
                                          <p:attrName>style.visibility</p:attrName>
                                        </p:attrNameLst>
                                      </p:cBhvr>
                                      <p:to>
                                        <p:strVal val="visible"/>
                                      </p:to>
                                    </p:set>
                                    <p:animEffect transition="in" filter="blinds(vertical)">
                                      <p:cBhvr>
                                        <p:cTn id="46" dur="75"/>
                                        <p:tgtEl>
                                          <p:spTgt spid="19461">
                                            <p:txEl>
                                              <p:pRg st="1" end="1"/>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7" name="Schreibmaschine"/>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5" fill="hold" grpId="0" nodeType="clickEffect">
                                  <p:stCondLst>
                                    <p:cond delay="0"/>
                                  </p:stCondLst>
                                  <p:iterate type="lt">
                                    <p:tmPct val="100000"/>
                                  </p:iterate>
                                  <p:childTnLst>
                                    <p:set>
                                      <p:cBhvr>
                                        <p:cTn id="50" dur="1" fill="hold">
                                          <p:stCondLst>
                                            <p:cond delay="0"/>
                                          </p:stCondLst>
                                        </p:cTn>
                                        <p:tgtEl>
                                          <p:spTgt spid="19461">
                                            <p:txEl>
                                              <p:pRg st="2" end="2"/>
                                            </p:txEl>
                                          </p:spTgt>
                                        </p:tgtEl>
                                        <p:attrNameLst>
                                          <p:attrName>style.visibility</p:attrName>
                                        </p:attrNameLst>
                                      </p:cBhvr>
                                      <p:to>
                                        <p:strVal val="visible"/>
                                      </p:to>
                                    </p:set>
                                    <p:animEffect transition="in" filter="blinds(vertical)">
                                      <p:cBhvr>
                                        <p:cTn id="51" dur="75"/>
                                        <p:tgtEl>
                                          <p:spTgt spid="19461">
                                            <p:txEl>
                                              <p:pRg st="2" end="2"/>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7" name="Schreibmaschine"/>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5" fill="hold" grpId="0" nodeType="clickEffect">
                                  <p:stCondLst>
                                    <p:cond delay="0"/>
                                  </p:stCondLst>
                                  <p:iterate type="lt">
                                    <p:tmPct val="100000"/>
                                  </p:iterate>
                                  <p:childTnLst>
                                    <p:set>
                                      <p:cBhvr>
                                        <p:cTn id="55" dur="1" fill="hold">
                                          <p:stCondLst>
                                            <p:cond delay="0"/>
                                          </p:stCondLst>
                                        </p:cTn>
                                        <p:tgtEl>
                                          <p:spTgt spid="19461">
                                            <p:txEl>
                                              <p:pRg st="3" end="3"/>
                                            </p:txEl>
                                          </p:spTgt>
                                        </p:tgtEl>
                                        <p:attrNameLst>
                                          <p:attrName>style.visibility</p:attrName>
                                        </p:attrNameLst>
                                      </p:cBhvr>
                                      <p:to>
                                        <p:strVal val="visible"/>
                                      </p:to>
                                    </p:set>
                                    <p:animEffect transition="in" filter="blinds(vertical)">
                                      <p:cBhvr>
                                        <p:cTn id="56" dur="75"/>
                                        <p:tgtEl>
                                          <p:spTgt spid="19461">
                                            <p:txEl>
                                              <p:pRg st="3" end="3"/>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7" name="Schreibmaschine"/>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19462"/>
                                        </p:tgtEl>
                                        <p:attrNameLst>
                                          <p:attrName>style.visibility</p:attrName>
                                        </p:attrNameLst>
                                      </p:cBhvr>
                                      <p:to>
                                        <p:strVal val="visible"/>
                                      </p:to>
                                    </p:set>
                                    <p:animEffect transition="in" filter="dissolve">
                                      <p:cBhvr>
                                        <p:cTn id="61" dur="500"/>
                                        <p:tgtEl>
                                          <p:spTgt spid="19462"/>
                                        </p:tgtEl>
                                      </p:cBhvr>
                                    </p:animEffect>
                                  </p:childTnLst>
                                  <p:subTnLst>
                                    <p:audio>
                                      <p:cMediaNode>
                                        <p:cTn display="0" masterRel="sameClick">
                                          <p:stCondLst>
                                            <p:cond evt="begin" delay="0">
                                              <p:tn val="59"/>
                                            </p:cond>
                                          </p:stCondLst>
                                          <p:endCondLst>
                                            <p:cond evt="onStopAudio" delay="0">
                                              <p:tgtEl>
                                                <p:sldTgt/>
                                              </p:tgtEl>
                                            </p:cond>
                                          </p:endCondLst>
                                        </p:cTn>
                                        <p:tgtEl>
                                          <p:sndTgt r:embed="rId8" name="Freaknat.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6" fill="hold" grpId="0" nodeType="clickEffect">
                                  <p:stCondLst>
                                    <p:cond delay="0"/>
                                  </p:stCondLst>
                                  <p:childTnLst>
                                    <p:set>
                                      <p:cBhvr>
                                        <p:cTn id="65" dur="1" fill="hold">
                                          <p:stCondLst>
                                            <p:cond delay="0"/>
                                          </p:stCondLst>
                                        </p:cTn>
                                        <p:tgtEl>
                                          <p:spTgt spid="19463"/>
                                        </p:tgtEl>
                                        <p:attrNameLst>
                                          <p:attrName>style.visibility</p:attrName>
                                        </p:attrNameLst>
                                      </p:cBhvr>
                                      <p:to>
                                        <p:strVal val="visible"/>
                                      </p:to>
                                    </p:set>
                                    <p:animEffect transition="in" filter="strips(downRight)">
                                      <p:cBhvr>
                                        <p:cTn id="66" dur="500"/>
                                        <p:tgtEl>
                                          <p:spTgt spid="19463"/>
                                        </p:tgtEl>
                                      </p:cBhvr>
                                    </p:animEffect>
                                  </p:childTnLst>
                                  <p:subTnLst>
                                    <p:audio>
                                      <p:cMediaNode>
                                        <p:cTn display="0" masterRel="sameClick">
                                          <p:stCondLst>
                                            <p:cond evt="begin" delay="0">
                                              <p:tn val="64"/>
                                            </p:cond>
                                          </p:stCondLst>
                                          <p:endCondLst>
                                            <p:cond evt="onStopAudio" delay="0">
                                              <p:tgtEl>
                                                <p:sldTgt/>
                                              </p:tgtEl>
                                            </p:cond>
                                          </p:endCondLst>
                                        </p:cTn>
                                        <p:tgtEl>
                                          <p:sndTgt r:embed="rId5" name="Fall.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9464"/>
                                        </p:tgtEl>
                                        <p:attrNameLst>
                                          <p:attrName>style.visibility</p:attrName>
                                        </p:attrNameLst>
                                      </p:cBhvr>
                                      <p:to>
                                        <p:strVal val="visible"/>
                                      </p:to>
                                    </p:set>
                                    <p:animEffect transition="in" filter="dissolve">
                                      <p:cBhvr>
                                        <p:cTn id="71" dur="500"/>
                                        <p:tgtEl>
                                          <p:spTgt spid="19464"/>
                                        </p:tgtEl>
                                      </p:cBhvr>
                                    </p:animEffect>
                                  </p:childTnLst>
                                  <p:subTnLst>
                                    <p:audio>
                                      <p:cMediaNode>
                                        <p:cTn display="0" masterRel="sameClick">
                                          <p:stCondLst>
                                            <p:cond evt="begin" delay="0">
                                              <p:tn val="69"/>
                                            </p:cond>
                                          </p:stCondLst>
                                          <p:endCondLst>
                                            <p:cond evt="onStopAudio" delay="0">
                                              <p:tgtEl>
                                                <p:sldTgt/>
                                              </p:tgtEl>
                                            </p:cond>
                                          </p:endCondLst>
                                        </p:cTn>
                                        <p:tgtEl>
                                          <p:sndTgt r:embed="rId9" name="Trap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autoUpdateAnimBg="0"/>
      <p:bldP spid="19459" grpId="0" build="p" autoUpdateAnimBg="0"/>
      <p:bldP spid="19460" grpId="0" autoUpdateAnimBg="0"/>
      <p:bldP spid="19461" grpId="0" build="p" autoUpdateAnimBg="0"/>
      <p:bldP spid="19463" grpId="0" animBg="1"/>
      <p:bldP spid="1946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Form 20480">
            <a:extLst>
              <a:ext uri="{FF2B5EF4-FFF2-40B4-BE49-F238E27FC236}">
                <a16:creationId xmlns:a16="http://schemas.microsoft.com/office/drawing/2014/main" id="{83FDE0E1-B84B-4FE7-937E-80CA7D6873C7}"/>
              </a:ext>
            </a:extLst>
          </p:cNvPr>
          <p:cNvSpPr>
            <a:spLocks noGrp="1" noChangeArrowheads="1"/>
          </p:cNvSpPr>
          <p:nvPr>
            <p:ph type="title"/>
          </p:nvPr>
        </p:nvSpPr>
        <p:spPr>
          <a:xfrm>
            <a:off x="685800" y="0"/>
            <a:ext cx="7772400" cy="1143000"/>
          </a:xfrm>
          <a:noFill/>
        </p:spPr>
        <p:txBody>
          <a:bodyPr/>
          <a:lstStyle/>
          <a:p>
            <a:pPr marL="0" indent="0" defTabSz="914400"/>
            <a:r>
              <a:rPr lang="de-DE" altLang="de-DE" sz="3200">
                <a:solidFill>
                  <a:schemeClr val="tx2"/>
                </a:solidFill>
                <a:latin typeface="Times New Roman" panose="02020603050405020304" pitchFamily="18" charset="0"/>
                <a:cs typeface="Arial" panose="020B0604020202020204" pitchFamily="34" charset="0"/>
              </a:rPr>
              <a:t> Bei starken  Stürmen  werden Häuser abgedeckt , wie erklären sie sich das</a:t>
            </a:r>
            <a:r>
              <a:rPr lang="de-DE" altLang="de-DE">
                <a:solidFill>
                  <a:schemeClr val="tx2"/>
                </a:solidFill>
                <a:latin typeface="Times New Roman" panose="02020603050405020304" pitchFamily="18" charset="0"/>
                <a:cs typeface="Arial" panose="020B0604020202020204" pitchFamily="34" charset="0"/>
              </a:rPr>
              <a:t> </a:t>
            </a:r>
            <a:r>
              <a:rPr lang="de-DE" altLang="de-DE" sz="3200">
                <a:solidFill>
                  <a:schemeClr val="tx2"/>
                </a:solidFill>
                <a:latin typeface="Times New Roman" panose="02020603050405020304" pitchFamily="18" charset="0"/>
                <a:cs typeface="Arial" panose="020B0604020202020204" pitchFamily="34" charset="0"/>
              </a:rPr>
              <a:t>?</a:t>
            </a:r>
          </a:p>
        </p:txBody>
      </p:sp>
      <p:sp>
        <p:nvSpPr>
          <p:cNvPr id="20482" name="Rechteck 20481">
            <a:extLst>
              <a:ext uri="{FF2B5EF4-FFF2-40B4-BE49-F238E27FC236}">
                <a16:creationId xmlns:a16="http://schemas.microsoft.com/office/drawing/2014/main" id="{17A799ED-D746-408E-91FE-80B97CBBEFFA}"/>
              </a:ext>
            </a:extLst>
          </p:cNvPr>
          <p:cNvSpPr>
            <a:spLocks noChangeArrowheads="1"/>
          </p:cNvSpPr>
          <p:nvPr/>
        </p:nvSpPr>
        <p:spPr bwMode="auto">
          <a:xfrm>
            <a:off x="228600" y="1219200"/>
            <a:ext cx="78486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Entstehung einer Saugwirkung :</a:t>
            </a:r>
          </a:p>
          <a:p>
            <a:pPr>
              <a:spcBef>
                <a:spcPct val="50000"/>
              </a:spcBef>
            </a:pPr>
            <a:r>
              <a:rPr lang="de-DE" altLang="de-DE" sz="1200">
                <a:latin typeface="Times New Roman" panose="02020603050405020304" pitchFamily="18" charset="0"/>
              </a:rPr>
              <a:t>aus der letzten formulierung des Bernoullischen Gesetzes geht hervor, daß überall dort ein  großer Druck herrscht, wo die Strömungsgeschwindigkeit klein ist, und ein  kleiner druck, wo die  Strömungsgeschwindigkeit groß ist. Nach der Kontinuitätsgleichung ist die Geschwindigkeit  an engstellen groß. dort herrscht daher immer , entgegengesetzt zu einer  weit verbreiteten falschen Annahme eine Druckminderung. man kann sie sichtbar machen, wenn man ein Rohr  mit einer  Engstelle mehrere dünne rohre als Flüssigkeitsmanometer ansetzt . die Steighöhe kennzeichnet den dort  herrschenden Druck. Man erkennt , außer der stetigen  druckabnahme durch Reibung, den starken druckabfall an der engstelle. diese Tatsache gibt die erklärung, weshalb bei  manchen Strömungen saugwirkungen entstehen.</a:t>
            </a:r>
          </a:p>
        </p:txBody>
      </p:sp>
      <p:pic>
        <p:nvPicPr>
          <p:cNvPr id="20483" name="Rechteck 20482">
            <a:extLst>
              <a:ext uri="{FF2B5EF4-FFF2-40B4-BE49-F238E27FC236}">
                <a16:creationId xmlns:a16="http://schemas.microsoft.com/office/drawing/2014/main" id="{E8D81CA2-8543-48DD-8CA3-97C6F649A22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133725"/>
            <a:ext cx="56864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Rechteck 20483">
            <a:extLst>
              <a:ext uri="{FF2B5EF4-FFF2-40B4-BE49-F238E27FC236}">
                <a16:creationId xmlns:a16="http://schemas.microsoft.com/office/drawing/2014/main" id="{B846E957-A8DC-4657-A39C-C9EC58062393}"/>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6288" y="3094038"/>
            <a:ext cx="32099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hteck 20484">
            <a:extLst>
              <a:ext uri="{FF2B5EF4-FFF2-40B4-BE49-F238E27FC236}">
                <a16:creationId xmlns:a16="http://schemas.microsoft.com/office/drawing/2014/main" id="{713510EC-731E-4CDC-9C61-33E4A2828B0D}"/>
              </a:ext>
            </a:extLst>
          </p:cNvPr>
          <p:cNvSpPr>
            <a:spLocks noChangeArrowheads="1"/>
          </p:cNvSpPr>
          <p:nvPr/>
        </p:nvSpPr>
        <p:spPr bwMode="auto">
          <a:xfrm>
            <a:off x="76200" y="5410200"/>
            <a:ext cx="5867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Die häuser  werden  durch den  Unterdruck abgedeckt. Dieser Unterdruck entsteht dadurch, daß die schräglage des Daches  der Luftstrom verengt wird,  was eine  Geschwindigkeit-szunahme, bzw. einen Druckabfall, gegenüber  dem  umgebenden Luftfeld, über dem  Dach bewirkt:	v1*p1  = v2*p2	p2 &gt; p1</a:t>
            </a:r>
          </a:p>
          <a:p>
            <a:pPr>
              <a:spcBef>
                <a:spcPct val="50000"/>
              </a:spcBef>
            </a:pPr>
            <a:r>
              <a:rPr lang="de-DE" altLang="de-DE" sz="1200">
                <a:latin typeface="Times New Roman" panose="02020603050405020304" pitchFamily="18" charset="0"/>
              </a:rPr>
              <a:t>			v2 &lt; v1  ====&gt; Unterdruck</a:t>
            </a:r>
          </a:p>
          <a:p>
            <a:pPr>
              <a:spcBef>
                <a:spcPct val="50000"/>
              </a:spcBef>
            </a:pPr>
            <a:r>
              <a:rPr lang="de-DE" altLang="de-DE" sz="1200">
                <a:latin typeface="Times New Roman" panose="02020603050405020304" pitchFamily="18" charset="0"/>
              </a:rPr>
              <a:t>Das gleiche Prinzip gilt für den duschvorhang, wenn der Brauseknopf  in Aktion gerät. durch den dabei entstehenden Unterdruck kommt es zumSog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500" fill="hold"/>
                                        <p:tgtEl>
                                          <p:spTgt spid="20481"/>
                                        </p:tgtEl>
                                        <p:attrNameLst>
                                          <p:attrName>ppt_x</p:attrName>
                                        </p:attrNameLst>
                                      </p:cBhvr>
                                      <p:tavLst>
                                        <p:tav tm="0">
                                          <p:val>
                                            <p:strVal val="#ppt_x"/>
                                          </p:val>
                                        </p:tav>
                                        <p:tav tm="100000">
                                          <p:val>
                                            <p:strVal val="#ppt_x"/>
                                          </p:val>
                                        </p:tav>
                                      </p:tavLst>
                                    </p:anim>
                                    <p:anim calcmode="lin" valueType="num">
                                      <p:cBhvr additive="base">
                                        <p:cTn id="8" dur="500" fill="hold"/>
                                        <p:tgtEl>
                                          <p:spTgt spid="204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iterate type="lt">
                                    <p:tmPct val="100000"/>
                                  </p:iterate>
                                  <p:childTnLst>
                                    <p:set>
                                      <p:cBhvr>
                                        <p:cTn id="12" dur="1" fill="hold">
                                          <p:stCondLst>
                                            <p:cond delay="0"/>
                                          </p:stCondLst>
                                        </p:cTn>
                                        <p:tgtEl>
                                          <p:spTgt spid="20482">
                                            <p:txEl>
                                              <p:pRg st="0" end="0"/>
                                            </p:txEl>
                                          </p:spTgt>
                                        </p:tgtEl>
                                        <p:attrNameLst>
                                          <p:attrName>style.visibility</p:attrName>
                                        </p:attrNameLst>
                                      </p:cBhvr>
                                      <p:to>
                                        <p:strVal val="visible"/>
                                      </p:to>
                                    </p:set>
                                    <p:animEffect transition="in" filter="blinds(vertical)">
                                      <p:cBhvr>
                                        <p:cTn id="13" dur="75"/>
                                        <p:tgtEl>
                                          <p:spTgt spid="20482">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iterate type="lt">
                                    <p:tmPct val="100000"/>
                                  </p:iterate>
                                  <p:childTnLst>
                                    <p:set>
                                      <p:cBhvr>
                                        <p:cTn id="17" dur="1" fill="hold">
                                          <p:stCondLst>
                                            <p:cond delay="0"/>
                                          </p:stCondLst>
                                        </p:cTn>
                                        <p:tgtEl>
                                          <p:spTgt spid="20482">
                                            <p:txEl>
                                              <p:pRg st="1" end="1"/>
                                            </p:txEl>
                                          </p:spTgt>
                                        </p:tgtEl>
                                        <p:attrNameLst>
                                          <p:attrName>style.visibility</p:attrName>
                                        </p:attrNameLst>
                                      </p:cBhvr>
                                      <p:to>
                                        <p:strVal val="visible"/>
                                      </p:to>
                                    </p:set>
                                    <p:animEffect transition="in" filter="blinds(vertical)">
                                      <p:cBhvr>
                                        <p:cTn id="18" dur="75"/>
                                        <p:tgtEl>
                                          <p:spTgt spid="20482">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Schreibmaschine"/>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dissolve">
                                      <p:cBhvr>
                                        <p:cTn id="23" dur="500"/>
                                        <p:tgtEl>
                                          <p:spTgt spid="20483"/>
                                        </p:tgtEl>
                                      </p:cBhvr>
                                    </p:animEffect>
                                  </p:childTnLst>
                                  <p:subTnLst>
                                    <p:audio>
                                      <p:cMediaNode>
                                        <p:cTn display="0" masterRel="sameClick">
                                          <p:stCondLst>
                                            <p:cond evt="begin" delay="0">
                                              <p:tn val="21"/>
                                            </p:cond>
                                          </p:stCondLst>
                                          <p:endCondLst>
                                            <p:cond evt="onStopAudio" delay="0">
                                              <p:tgtEl>
                                                <p:sldTgt/>
                                              </p:tgtEl>
                                            </p:cond>
                                          </p:endCondLst>
                                        </p:cTn>
                                        <p:tgtEl>
                                          <p:sndTgt r:embed="rId4" name="Diaprojekto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0484"/>
                                        </p:tgtEl>
                                        <p:attrNameLst>
                                          <p:attrName>style.visibility</p:attrName>
                                        </p:attrNameLst>
                                      </p:cBhvr>
                                      <p:to>
                                        <p:strVal val="visible"/>
                                      </p:to>
                                    </p:set>
                                    <p:animEffect transition="in" filter="dissolve">
                                      <p:cBhvr>
                                        <p:cTn id="28" dur="500"/>
                                        <p:tgtEl>
                                          <p:spTgt spid="20484"/>
                                        </p:tgtEl>
                                      </p:cBhvr>
                                    </p:animEffect>
                                  </p:childTnLst>
                                  <p:subTnLst>
                                    <p:audio>
                                      <p:cMediaNode>
                                        <p:cTn display="0" masterRel="sameClick">
                                          <p:stCondLst>
                                            <p:cond evt="begin" delay="0">
                                              <p:tn val="26"/>
                                            </p:cond>
                                          </p:stCondLst>
                                          <p:endCondLst>
                                            <p:cond evt="onStopAudio" delay="0">
                                              <p:tgtEl>
                                                <p:sldTgt/>
                                              </p:tgtEl>
                                            </p:cond>
                                          </p:endCondLst>
                                        </p:cTn>
                                        <p:tgtEl>
                                          <p:sndTgt r:embed="rId5" name="Fall.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iterate type="wd">
                                    <p:tmPct val="100000"/>
                                  </p:iterate>
                                  <p:childTnLst>
                                    <p:set>
                                      <p:cBhvr>
                                        <p:cTn id="32" dur="1" fill="hold">
                                          <p:stCondLst>
                                            <p:cond delay="0"/>
                                          </p:stCondLst>
                                        </p:cTn>
                                        <p:tgtEl>
                                          <p:spTgt spid="20485">
                                            <p:txEl>
                                              <p:pRg st="0" end="0"/>
                                            </p:txEl>
                                          </p:spTgt>
                                        </p:tgtEl>
                                        <p:attrNameLst>
                                          <p:attrName>style.visibility</p:attrName>
                                        </p:attrNameLst>
                                      </p:cBhvr>
                                      <p:to>
                                        <p:strVal val="visible"/>
                                      </p:to>
                                    </p:set>
                                    <p:animEffect transition="in" filter="blinds(vertical)">
                                      <p:cBhvr>
                                        <p:cTn id="33" dur="300"/>
                                        <p:tgtEl>
                                          <p:spTgt spid="20485">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6" name="Laser"/>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5" fill="hold" grpId="0" nodeType="clickEffect">
                                  <p:stCondLst>
                                    <p:cond delay="0"/>
                                  </p:stCondLst>
                                  <p:iterate type="wd">
                                    <p:tmPct val="100000"/>
                                  </p:iterate>
                                  <p:childTnLst>
                                    <p:set>
                                      <p:cBhvr>
                                        <p:cTn id="37" dur="1" fill="hold">
                                          <p:stCondLst>
                                            <p:cond delay="0"/>
                                          </p:stCondLst>
                                        </p:cTn>
                                        <p:tgtEl>
                                          <p:spTgt spid="20485">
                                            <p:txEl>
                                              <p:pRg st="1" end="1"/>
                                            </p:txEl>
                                          </p:spTgt>
                                        </p:tgtEl>
                                        <p:attrNameLst>
                                          <p:attrName>style.visibility</p:attrName>
                                        </p:attrNameLst>
                                      </p:cBhvr>
                                      <p:to>
                                        <p:strVal val="visible"/>
                                      </p:to>
                                    </p:set>
                                    <p:animEffect transition="in" filter="blinds(vertical)">
                                      <p:cBhvr>
                                        <p:cTn id="38" dur="300"/>
                                        <p:tgtEl>
                                          <p:spTgt spid="20485">
                                            <p:txEl>
                                              <p:pRg st="1" end="1"/>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6"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5" fill="hold" grpId="0" nodeType="clickEffect">
                                  <p:stCondLst>
                                    <p:cond delay="0"/>
                                  </p:stCondLst>
                                  <p:iterate type="wd">
                                    <p:tmPct val="100000"/>
                                  </p:iterate>
                                  <p:childTnLst>
                                    <p:set>
                                      <p:cBhvr>
                                        <p:cTn id="42" dur="1" fill="hold">
                                          <p:stCondLst>
                                            <p:cond delay="0"/>
                                          </p:stCondLst>
                                        </p:cTn>
                                        <p:tgtEl>
                                          <p:spTgt spid="20485">
                                            <p:txEl>
                                              <p:pRg st="2" end="2"/>
                                            </p:txEl>
                                          </p:spTgt>
                                        </p:tgtEl>
                                        <p:attrNameLst>
                                          <p:attrName>style.visibility</p:attrName>
                                        </p:attrNameLst>
                                      </p:cBhvr>
                                      <p:to>
                                        <p:strVal val="visible"/>
                                      </p:to>
                                    </p:set>
                                    <p:animEffect transition="in" filter="blinds(vertical)">
                                      <p:cBhvr>
                                        <p:cTn id="43" dur="300"/>
                                        <p:tgtEl>
                                          <p:spTgt spid="20485">
                                            <p:txEl>
                                              <p:pRg st="2" end="2"/>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6"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utoUpdateAnimBg="0"/>
      <p:bldP spid="20482" grpId="0" build="p" autoUpdateAnimBg="0"/>
      <p:bldP spid="2048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chteck 21504">
            <a:extLst>
              <a:ext uri="{FF2B5EF4-FFF2-40B4-BE49-F238E27FC236}">
                <a16:creationId xmlns:a16="http://schemas.microsoft.com/office/drawing/2014/main" id="{1AB46D95-3D22-44E0-B5BD-97F1340FC75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686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ox(in)">
                                      <p:cBhvr>
                                        <p:cTn id="7" dur="500"/>
                                        <p:tgtEl>
                                          <p:spTgt spid="21505"/>
                                        </p:tgtEl>
                                      </p:cBhvr>
                                    </p:animEffect>
                                  </p:childTnLst>
                                  <p:subTnLst>
                                    <p:audio>
                                      <p:cMediaNode>
                                        <p:cTn display="0" masterRel="sameClick">
                                          <p:stCondLst>
                                            <p:cond evt="begin" delay="0">
                                              <p:tn val="5"/>
                                            </p:cond>
                                          </p:stCondLst>
                                          <p:endCondLst>
                                            <p:cond evt="onStopAudio" delay="0">
                                              <p:tgtEl>
                                                <p:sldTgt/>
                                              </p:tgtEl>
                                            </p:cond>
                                          </p:endCondLst>
                                        </p:cTn>
                                        <p:tgtEl>
                                          <p:sndTgt r:embed="rId2" name="Trap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hteck 4096">
            <a:extLst>
              <a:ext uri="{FF2B5EF4-FFF2-40B4-BE49-F238E27FC236}">
                <a16:creationId xmlns:a16="http://schemas.microsoft.com/office/drawing/2014/main" id="{898E966F-3621-4822-8A10-53A65979271C}"/>
              </a:ext>
            </a:extLst>
          </p:cNvPr>
          <p:cNvSpPr>
            <a:spLocks noChangeArrowheads="1"/>
          </p:cNvSpPr>
          <p:nvPr/>
        </p:nvSpPr>
        <p:spPr bwMode="auto">
          <a:xfrm>
            <a:off x="304800" y="228600"/>
            <a:ext cx="7086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zur Coriolis - Kraft</a:t>
            </a:r>
          </a:p>
          <a:p>
            <a:pPr>
              <a:spcBef>
                <a:spcPct val="50000"/>
              </a:spcBef>
            </a:pPr>
            <a:r>
              <a:rPr lang="de-DE" altLang="de-DE" sz="1200">
                <a:latin typeface="Times New Roman" panose="02020603050405020304" pitchFamily="18" charset="0"/>
              </a:rPr>
              <a:t>Entstehung der winde auf der Erde (Buys - Ballett - Gesetz)</a:t>
            </a:r>
          </a:p>
        </p:txBody>
      </p:sp>
      <p:pic>
        <p:nvPicPr>
          <p:cNvPr id="4098" name="Rechteck 4097">
            <a:extLst>
              <a:ext uri="{FF2B5EF4-FFF2-40B4-BE49-F238E27FC236}">
                <a16:creationId xmlns:a16="http://schemas.microsoft.com/office/drawing/2014/main" id="{61A75DCB-5282-4849-B974-C829B154289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866775"/>
            <a:ext cx="61626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hteck 4098">
            <a:extLst>
              <a:ext uri="{FF2B5EF4-FFF2-40B4-BE49-F238E27FC236}">
                <a16:creationId xmlns:a16="http://schemas.microsoft.com/office/drawing/2014/main" id="{09DE8ACE-E3DD-4AD7-975C-DD5F7DC1260B}"/>
              </a:ext>
            </a:extLst>
          </p:cNvPr>
          <p:cNvSpPr>
            <a:spLocks noChangeArrowheads="1"/>
          </p:cNvSpPr>
          <p:nvPr/>
        </p:nvSpPr>
        <p:spPr bwMode="auto">
          <a:xfrm>
            <a:off x="6553200" y="762000"/>
            <a:ext cx="2514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1. Im 1. Moment zeigt die Gradien-tenkraft vom Zentrum des Hochs nach unten weg. Da diese Kraft überwiegt, ist die Bewegung, ist die  Bewegung fast senkrecht.</a:t>
            </a:r>
          </a:p>
          <a:p>
            <a:pPr>
              <a:spcBef>
                <a:spcPct val="50000"/>
              </a:spcBef>
            </a:pPr>
            <a:r>
              <a:rPr lang="de-DE" altLang="de-DE" sz="1200">
                <a:latin typeface="Times New Roman" panose="02020603050405020304" pitchFamily="18" charset="0"/>
              </a:rPr>
              <a:t>2. Kurz  vor dem Mittelpunkt ist die Corioliskraft auf eine Größe ange-wachsen, um entscheidenden Einfluß auf die Bewegung auszuüben.</a:t>
            </a:r>
          </a:p>
          <a:p>
            <a:pPr>
              <a:spcBef>
                <a:spcPct val="50000"/>
              </a:spcBef>
            </a:pPr>
            <a:r>
              <a:rPr lang="de-DE" altLang="de-DE" sz="1200">
                <a:latin typeface="Times New Roman" panose="02020603050405020304" pitchFamily="18" charset="0"/>
              </a:rPr>
              <a:t>Kurz  vor dem Mittelpunkt sind  die Corioliskraft und die Gradientenkraft auf der gleichen Wirklinie, aber entgegen gesetzter Rchtung.</a:t>
            </a:r>
          </a:p>
          <a:p>
            <a:pPr>
              <a:spcBef>
                <a:spcPct val="50000"/>
              </a:spcBef>
            </a:pPr>
            <a:endParaRPr lang="de-DE" altLang="de-DE" sz="1200">
              <a:latin typeface="Times New Roman" panose="02020603050405020304" pitchFamily="18" charset="0"/>
            </a:endParaRPr>
          </a:p>
        </p:txBody>
      </p:sp>
      <p:sp>
        <p:nvSpPr>
          <p:cNvPr id="4100" name="Rechteck 4099">
            <a:extLst>
              <a:ext uri="{FF2B5EF4-FFF2-40B4-BE49-F238E27FC236}">
                <a16:creationId xmlns:a16="http://schemas.microsoft.com/office/drawing/2014/main" id="{BB0D9861-85C1-464E-9A8D-E49E56B3F455}"/>
              </a:ext>
            </a:extLst>
          </p:cNvPr>
          <p:cNvSpPr>
            <a:spLocks noChangeArrowheads="1"/>
          </p:cNvSpPr>
          <p:nvPr/>
        </p:nvSpPr>
        <p:spPr bwMode="auto">
          <a:xfrm>
            <a:off x="152400" y="4114800"/>
            <a:ext cx="8305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3. Kurz nach dem Mittelpunkt hat das Hochdruckgebiet seinen Einfluß an das Tiefdruckgebiet abzugeben. der unterschied zu  Punkt 2 ist, daß die Gradientenkraft ab jetzt zum tiefdruckzentrum hinzeigt.</a:t>
            </a:r>
          </a:p>
          <a:p>
            <a:pPr>
              <a:spcBef>
                <a:spcPct val="50000"/>
              </a:spcBef>
            </a:pPr>
            <a:r>
              <a:rPr lang="de-DE" altLang="de-DE" sz="1200">
                <a:latin typeface="Times New Roman" panose="02020603050405020304" pitchFamily="18" charset="0"/>
              </a:rPr>
              <a:t>4.Gradientenkraft zeigt zum  tiefdruckzentrum hin.</a:t>
            </a:r>
          </a:p>
          <a:p>
            <a:pPr>
              <a:spcBef>
                <a:spcPct val="50000"/>
              </a:spcBef>
            </a:pPr>
            <a:r>
              <a:rPr lang="de-DE" altLang="de-DE" sz="1200">
                <a:latin typeface="Times New Roman" panose="02020603050405020304" pitchFamily="18" charset="0"/>
              </a:rPr>
              <a:t>Hochdruckgebiet: </a:t>
            </a:r>
          </a:p>
          <a:p>
            <a:pPr>
              <a:spcBef>
                <a:spcPct val="50000"/>
              </a:spcBef>
            </a:pPr>
            <a:r>
              <a:rPr lang="de-DE" altLang="de-DE" sz="1200">
                <a:latin typeface="Times New Roman" panose="02020603050405020304" pitchFamily="18" charset="0"/>
              </a:rPr>
              <a:t>durch den Hochdruckwird das teilchen nach draußen gedrückt. (Kompressorprinzip)</a:t>
            </a:r>
          </a:p>
          <a:p>
            <a:pPr>
              <a:spcBef>
                <a:spcPct val="50000"/>
              </a:spcBef>
            </a:pPr>
            <a:r>
              <a:rPr lang="de-DE" altLang="de-DE" sz="1200">
                <a:latin typeface="Times New Roman" panose="02020603050405020304" pitchFamily="18" charset="0"/>
              </a:rPr>
              <a:t>Tiefdruckgebiet:</a:t>
            </a:r>
          </a:p>
          <a:p>
            <a:pPr>
              <a:spcBef>
                <a:spcPct val="50000"/>
              </a:spcBef>
            </a:pPr>
            <a:r>
              <a:rPr lang="de-DE" altLang="de-DE" sz="1200">
                <a:latin typeface="Times New Roman" panose="02020603050405020304" pitchFamily="18" charset="0"/>
              </a:rPr>
              <a:t>durch den tiefdruck wird das Teilchen  nach dem Mittelpunkt des Weges (Verlust der Hochkraft) permanent stärker angezogen. (Staubsaugerprinzip)</a:t>
            </a:r>
          </a:p>
          <a:p>
            <a:pPr>
              <a:spcBef>
                <a:spcPct val="50000"/>
              </a:spcBef>
            </a:pPr>
            <a:endParaRPr lang="de-DE" altLang="de-DE" sz="1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Fall.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7">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Fall.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linds(vertical)">
                                      <p:cBhvr>
                                        <p:cTn id="15" dur="500"/>
                                        <p:tgtEl>
                                          <p:spTgt spid="4098"/>
                                        </p:tgtEl>
                                      </p:cBhvr>
                                    </p:animEffect>
                                  </p:childTnLst>
                                  <p:subTnLst>
                                    <p:audio>
                                      <p:cMediaNode>
                                        <p:cTn display="0" masterRel="sameClick">
                                          <p:stCondLst>
                                            <p:cond evt="begin" delay="0">
                                              <p:tn val="13"/>
                                            </p:cond>
                                          </p:stCondLst>
                                          <p:endCondLst>
                                            <p:cond evt="onStopAudio" delay="0">
                                              <p:tgtEl>
                                                <p:sldTgt/>
                                              </p:tgtEl>
                                            </p:cond>
                                          </p:endCondLst>
                                        </p:cTn>
                                        <p:tgtEl>
                                          <p:sndTgt r:embed="rId3" name="Diaprojektor"/>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99">
                                            <p:txEl>
                                              <p:pRg st="0" end="0"/>
                                            </p:txEl>
                                          </p:spTgt>
                                        </p:tgtEl>
                                        <p:attrNameLst>
                                          <p:attrName>style.visibility</p:attrName>
                                        </p:attrNameLst>
                                      </p:cBhvr>
                                      <p:to>
                                        <p:strVal val="visible"/>
                                      </p:to>
                                    </p:set>
                                    <p:animEffect transition="in" filter="blinds(horizontal)">
                                      <p:cBhvr>
                                        <p:cTn id="20" dur="500"/>
                                        <p:tgtEl>
                                          <p:spTgt spid="4099">
                                            <p:txEl>
                                              <p:pRg st="0" end="0"/>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4" name="ridstorm.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099">
                                            <p:txEl>
                                              <p:pRg st="1" end="1"/>
                                            </p:txEl>
                                          </p:spTgt>
                                        </p:tgtEl>
                                        <p:attrNameLst>
                                          <p:attrName>style.visibility</p:attrName>
                                        </p:attrNameLst>
                                      </p:cBhvr>
                                      <p:to>
                                        <p:strVal val="visible"/>
                                      </p:to>
                                    </p:set>
                                    <p:animEffect transition="in" filter="blinds(horizontal)">
                                      <p:cBhvr>
                                        <p:cTn id="25" dur="500"/>
                                        <p:tgtEl>
                                          <p:spTgt spid="4099">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ridstorm.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099">
                                            <p:txEl>
                                              <p:pRg st="2" end="2"/>
                                            </p:txEl>
                                          </p:spTgt>
                                        </p:tgtEl>
                                        <p:attrNameLst>
                                          <p:attrName>style.visibility</p:attrName>
                                        </p:attrNameLst>
                                      </p:cBhvr>
                                      <p:to>
                                        <p:strVal val="visible"/>
                                      </p:to>
                                    </p:set>
                                    <p:animEffect transition="in" filter="blinds(horizontal)">
                                      <p:cBhvr>
                                        <p:cTn id="30" dur="500"/>
                                        <p:tgtEl>
                                          <p:spTgt spid="4099">
                                            <p:txEl>
                                              <p:pRg st="2" end="2"/>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ridstorm.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100">
                                            <p:txEl>
                                              <p:pRg st="0" end="0"/>
                                            </p:txEl>
                                          </p:spTgt>
                                        </p:tgtEl>
                                        <p:attrNameLst>
                                          <p:attrName>style.visibility</p:attrName>
                                        </p:attrNameLst>
                                      </p:cBhvr>
                                      <p:to>
                                        <p:strVal val="visible"/>
                                      </p:to>
                                    </p:set>
                                    <p:animEffect transition="in" filter="blinds(horizontal)">
                                      <p:cBhvr>
                                        <p:cTn id="35" dur="500"/>
                                        <p:tgtEl>
                                          <p:spTgt spid="4100">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5" name="Zischen"/>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100">
                                            <p:txEl>
                                              <p:pRg st="1" end="1"/>
                                            </p:txEl>
                                          </p:spTgt>
                                        </p:tgtEl>
                                        <p:attrNameLst>
                                          <p:attrName>style.visibility</p:attrName>
                                        </p:attrNameLst>
                                      </p:cBhvr>
                                      <p:to>
                                        <p:strVal val="visible"/>
                                      </p:to>
                                    </p:set>
                                    <p:animEffect transition="in" filter="blinds(horizontal)">
                                      <p:cBhvr>
                                        <p:cTn id="40" dur="500"/>
                                        <p:tgtEl>
                                          <p:spTgt spid="4100">
                                            <p:txEl>
                                              <p:pRg st="1" end="1"/>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5" name="Zischen"/>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100">
                                            <p:txEl>
                                              <p:pRg st="2" end="2"/>
                                            </p:txEl>
                                          </p:spTgt>
                                        </p:tgtEl>
                                        <p:attrNameLst>
                                          <p:attrName>style.visibility</p:attrName>
                                        </p:attrNameLst>
                                      </p:cBhvr>
                                      <p:to>
                                        <p:strVal val="visible"/>
                                      </p:to>
                                    </p:set>
                                    <p:animEffect transition="in" filter="blinds(horizontal)">
                                      <p:cBhvr>
                                        <p:cTn id="45" dur="500"/>
                                        <p:tgtEl>
                                          <p:spTgt spid="4100">
                                            <p:txEl>
                                              <p:pRg st="2" end="2"/>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5" name="Zischen"/>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100">
                                            <p:txEl>
                                              <p:pRg st="3" end="3"/>
                                            </p:txEl>
                                          </p:spTgt>
                                        </p:tgtEl>
                                        <p:attrNameLst>
                                          <p:attrName>style.visibility</p:attrName>
                                        </p:attrNameLst>
                                      </p:cBhvr>
                                      <p:to>
                                        <p:strVal val="visible"/>
                                      </p:to>
                                    </p:set>
                                    <p:animEffect transition="in" filter="blinds(horizontal)">
                                      <p:cBhvr>
                                        <p:cTn id="50" dur="500"/>
                                        <p:tgtEl>
                                          <p:spTgt spid="4100">
                                            <p:txEl>
                                              <p:pRg st="3" end="3"/>
                                            </p:txEl>
                                          </p:spTgt>
                                        </p:tgtEl>
                                      </p:cBhvr>
                                    </p:animEffect>
                                  </p:childTnLst>
                                  <p:subTnLst>
                                    <p:audio>
                                      <p:cMediaNode>
                                        <p:cTn display="0" masterRel="sameClick">
                                          <p:stCondLst>
                                            <p:cond evt="begin" delay="0">
                                              <p:tn val="48"/>
                                            </p:cond>
                                          </p:stCondLst>
                                          <p:endCondLst>
                                            <p:cond evt="onStopAudio" delay="0">
                                              <p:tgtEl>
                                                <p:sldTgt/>
                                              </p:tgtEl>
                                            </p:cond>
                                          </p:endCondLst>
                                        </p:cTn>
                                        <p:tgtEl>
                                          <p:sndTgt r:embed="rId5" name="Zischen"/>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100">
                                            <p:txEl>
                                              <p:pRg st="4" end="4"/>
                                            </p:txEl>
                                          </p:spTgt>
                                        </p:tgtEl>
                                        <p:attrNameLst>
                                          <p:attrName>style.visibility</p:attrName>
                                        </p:attrNameLst>
                                      </p:cBhvr>
                                      <p:to>
                                        <p:strVal val="visible"/>
                                      </p:to>
                                    </p:set>
                                    <p:animEffect transition="in" filter="blinds(horizontal)">
                                      <p:cBhvr>
                                        <p:cTn id="55" dur="500"/>
                                        <p:tgtEl>
                                          <p:spTgt spid="4100">
                                            <p:txEl>
                                              <p:pRg st="4" end="4"/>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5" name="Zischen"/>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100">
                                            <p:txEl>
                                              <p:pRg st="5" end="5"/>
                                            </p:txEl>
                                          </p:spTgt>
                                        </p:tgtEl>
                                        <p:attrNameLst>
                                          <p:attrName>style.visibility</p:attrName>
                                        </p:attrNameLst>
                                      </p:cBhvr>
                                      <p:to>
                                        <p:strVal val="visible"/>
                                      </p:to>
                                    </p:set>
                                    <p:animEffect transition="in" filter="blinds(horizontal)">
                                      <p:cBhvr>
                                        <p:cTn id="60" dur="500"/>
                                        <p:tgtEl>
                                          <p:spTgt spid="4100">
                                            <p:txEl>
                                              <p:pRg st="5" end="5"/>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5"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uild="p" autoUpdateAnimBg="0"/>
      <p:bldP spid="4099" grpId="0" build="p" autoUpdateAnimBg="0"/>
      <p:bldP spid="410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Form 22528">
            <a:extLst>
              <a:ext uri="{FF2B5EF4-FFF2-40B4-BE49-F238E27FC236}">
                <a16:creationId xmlns:a16="http://schemas.microsoft.com/office/drawing/2014/main" id="{BAF51CB6-2A57-48F0-A118-C53353A099A5}"/>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Die innere Reibung (Stokesches Gesetz)</a:t>
            </a:r>
          </a:p>
        </p:txBody>
      </p:sp>
      <p:sp>
        <p:nvSpPr>
          <p:cNvPr id="22530" name="Rechteck 22529">
            <a:extLst>
              <a:ext uri="{FF2B5EF4-FFF2-40B4-BE49-F238E27FC236}">
                <a16:creationId xmlns:a16="http://schemas.microsoft.com/office/drawing/2014/main" id="{B93AEE7A-B1F6-44D1-B24B-9B5B4EA4A235}"/>
              </a:ext>
            </a:extLst>
          </p:cNvPr>
          <p:cNvSpPr>
            <a:spLocks noChangeArrowheads="1"/>
          </p:cNvSpPr>
          <p:nvPr/>
        </p:nvSpPr>
        <p:spPr bwMode="auto">
          <a:xfrm>
            <a:off x="609600" y="22098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Entstehung der inneren Reibung</a:t>
            </a:r>
          </a:p>
        </p:txBody>
      </p:sp>
      <p:sp>
        <p:nvSpPr>
          <p:cNvPr id="22531" name="Rechteck 22530">
            <a:extLst>
              <a:ext uri="{FF2B5EF4-FFF2-40B4-BE49-F238E27FC236}">
                <a16:creationId xmlns:a16="http://schemas.microsoft.com/office/drawing/2014/main" id="{60DA2236-D543-4790-BED3-8537605CC86A}"/>
              </a:ext>
            </a:extLst>
          </p:cNvPr>
          <p:cNvSpPr>
            <a:spLocks noChangeArrowheads="1"/>
          </p:cNvSpPr>
          <p:nvPr/>
        </p:nvSpPr>
        <p:spPr bwMode="auto">
          <a:xfrm>
            <a:off x="304800" y="2819400"/>
            <a:ext cx="86106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Im Inneren der Flüssigkeit gibt es verschiedene Strömungsgeschwindigkeiten, die einander vorüber-gleiten. die innere Reibung spürt man dann, wenn man einen sehr flachen gegenstand der Längsachse nach durch eine Flüssigkeit bewegt. Der Gegenstand muß sehr dünn sein, um Nerechnungsfehler zu minimieren. die Berechnung der inneren Reibung sollte außerdem erst dann erfolgen, wenn das Hängegewicht sich mit konstanter Geschwindigkeit nach unten bewegt.</a:t>
            </a:r>
          </a:p>
          <a:p>
            <a:pPr>
              <a:spcBef>
                <a:spcPct val="50000"/>
              </a:spcBef>
            </a:pPr>
            <a:r>
              <a:rPr lang="de-DE" altLang="de-DE" sz="1600">
                <a:latin typeface="Times New Roman" panose="02020603050405020304" pitchFamily="18" charset="0"/>
              </a:rPr>
              <a:t>		innere Reibung 	R </a:t>
            </a:r>
            <a:r>
              <a:rPr lang="de-DE" altLang="de-DE" sz="1600" baseline="-25000">
                <a:latin typeface="Times New Roman" panose="02020603050405020304" pitchFamily="18" charset="0"/>
              </a:rPr>
              <a:t>i </a:t>
            </a:r>
            <a:r>
              <a:rPr lang="de-DE" altLang="de-DE" sz="1600">
                <a:latin typeface="Math B"/>
              </a:rPr>
              <a:t>i</a:t>
            </a:r>
            <a:r>
              <a:rPr lang="de-DE" altLang="de-DE" sz="1600">
                <a:latin typeface="Times New Roman" panose="02020603050405020304" pitchFamily="18" charset="0"/>
              </a:rPr>
              <a:t> A	A = Oberfläche</a:t>
            </a:r>
          </a:p>
          <a:p>
            <a:pPr>
              <a:spcBef>
                <a:spcPct val="50000"/>
              </a:spcBef>
            </a:pPr>
            <a:r>
              <a:rPr lang="de-DE" altLang="de-DE" sz="1600">
                <a:latin typeface="Times New Roman" panose="02020603050405020304" pitchFamily="18" charset="0"/>
              </a:rPr>
              <a:t>				R</a:t>
            </a:r>
            <a:r>
              <a:rPr lang="de-DE" altLang="de-DE" sz="1600" baseline="-25000">
                <a:latin typeface="Times New Roman" panose="02020603050405020304" pitchFamily="18" charset="0"/>
              </a:rPr>
              <a:t>i</a:t>
            </a:r>
            <a:r>
              <a:rPr lang="de-DE" altLang="de-DE" sz="1600">
                <a:latin typeface="Times New Roman" panose="02020603050405020304" pitchFamily="18" charset="0"/>
              </a:rPr>
              <a:t> </a:t>
            </a:r>
            <a:r>
              <a:rPr lang="de-DE" altLang="de-DE" sz="1600">
                <a:latin typeface="Math B"/>
              </a:rPr>
              <a:t>i</a:t>
            </a:r>
            <a:r>
              <a:rPr lang="de-DE" altLang="de-DE" sz="1600">
                <a:latin typeface="Times New Roman" panose="02020603050405020304" pitchFamily="18" charset="0"/>
              </a:rPr>
              <a:t> </a:t>
            </a:r>
            <a:r>
              <a:rPr lang="de-DE" altLang="de-DE" sz="1600">
                <a:latin typeface="Symbol" panose="05050102010706020507" pitchFamily="18" charset="2"/>
              </a:rPr>
              <a:t>h        h</a:t>
            </a:r>
            <a:r>
              <a:rPr lang="de-DE" altLang="de-DE" sz="1600">
                <a:latin typeface="Times New Roman" panose="02020603050405020304" pitchFamily="18" charset="0"/>
              </a:rPr>
              <a:t> = Mterialkonstante der Zähigkeit</a:t>
            </a:r>
          </a:p>
          <a:p>
            <a:pPr>
              <a:spcBef>
                <a:spcPct val="50000"/>
              </a:spcBef>
            </a:pPr>
            <a:r>
              <a:rPr lang="de-DE" altLang="de-DE" sz="1600">
                <a:latin typeface="Times New Roman" panose="02020603050405020304" pitchFamily="18" charset="0"/>
              </a:rPr>
              <a:t>				R</a:t>
            </a:r>
            <a:r>
              <a:rPr lang="de-DE" altLang="de-DE" sz="1600" baseline="-25000">
                <a:latin typeface="Times New Roman" panose="02020603050405020304" pitchFamily="18" charset="0"/>
              </a:rPr>
              <a:t>i</a:t>
            </a:r>
            <a:r>
              <a:rPr lang="de-DE" altLang="de-DE" sz="1600">
                <a:latin typeface="Times New Roman" panose="02020603050405020304" pitchFamily="18" charset="0"/>
              </a:rPr>
              <a:t> </a:t>
            </a:r>
            <a:r>
              <a:rPr lang="de-DE" altLang="de-DE" sz="1600">
                <a:latin typeface="Math B"/>
              </a:rPr>
              <a:t>i</a:t>
            </a:r>
            <a:r>
              <a:rPr lang="de-DE" altLang="de-DE" sz="1600">
                <a:latin typeface="Times New Roman" panose="02020603050405020304" pitchFamily="18" charset="0"/>
              </a:rPr>
              <a:t> v	v = Geschwindigkeit</a:t>
            </a:r>
          </a:p>
          <a:p>
            <a:pPr>
              <a:spcBef>
                <a:spcPct val="50000"/>
              </a:spcBef>
            </a:pPr>
            <a:r>
              <a:rPr lang="de-DE" altLang="de-DE" sz="1600">
                <a:latin typeface="Times New Roman" panose="02020603050405020304" pitchFamily="18" charset="0"/>
              </a:rPr>
              <a:t>				R</a:t>
            </a:r>
            <a:r>
              <a:rPr lang="de-DE" altLang="de-DE" sz="1600" baseline="-25000">
                <a:latin typeface="Times New Roman" panose="02020603050405020304" pitchFamily="18" charset="0"/>
              </a:rPr>
              <a:t>i</a:t>
            </a:r>
            <a:r>
              <a:rPr lang="de-DE" altLang="de-DE" sz="1600">
                <a:latin typeface="Times New Roman" panose="02020603050405020304" pitchFamily="18" charset="0"/>
              </a:rPr>
              <a:t> </a:t>
            </a:r>
            <a:r>
              <a:rPr lang="de-DE" altLang="de-DE" sz="1600">
                <a:latin typeface="Math B"/>
              </a:rPr>
              <a:t>i</a:t>
            </a:r>
            <a:r>
              <a:rPr lang="de-DE" altLang="de-DE" sz="1600">
                <a:latin typeface="Times New Roman" panose="02020603050405020304" pitchFamily="18" charset="0"/>
              </a:rPr>
              <a:t> l / d	d = Gefälle</a:t>
            </a:r>
          </a:p>
          <a:p>
            <a:pPr>
              <a:spcBef>
                <a:spcPct val="50000"/>
              </a:spcBef>
            </a:pPr>
            <a:r>
              <a:rPr lang="de-DE" altLang="de-DE" sz="1600">
                <a:latin typeface="Times New Roman" panose="02020603050405020304" pitchFamily="18" charset="0"/>
              </a:rPr>
              <a:t>				R</a:t>
            </a:r>
            <a:r>
              <a:rPr lang="de-DE" altLang="de-DE" sz="1600" baseline="-25000">
                <a:latin typeface="Times New Roman" panose="02020603050405020304" pitchFamily="18" charset="0"/>
              </a:rPr>
              <a:t>i</a:t>
            </a:r>
            <a:r>
              <a:rPr lang="de-DE" altLang="de-DE" sz="1600">
                <a:latin typeface="Times New Roman" panose="02020603050405020304" pitchFamily="18" charset="0"/>
              </a:rPr>
              <a:t> = A*</a:t>
            </a:r>
            <a:r>
              <a:rPr lang="de-DE" altLang="de-DE" sz="1600">
                <a:latin typeface="Symbol" panose="05050102010706020507" pitchFamily="18" charset="2"/>
              </a:rPr>
              <a:t>h</a:t>
            </a:r>
            <a:r>
              <a:rPr lang="de-DE" altLang="de-DE" sz="1600">
                <a:latin typeface="Times New Roman" panose="02020603050405020304" pitchFamily="18" charset="0"/>
              </a:rPr>
              <a:t> *v / 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additive="base">
                                        <p:cTn id="7" dur="500" fill="hold"/>
                                        <p:tgtEl>
                                          <p:spTgt spid="22529"/>
                                        </p:tgtEl>
                                        <p:attrNameLst>
                                          <p:attrName>ppt_x</p:attrName>
                                        </p:attrNameLst>
                                      </p:cBhvr>
                                      <p:tavLst>
                                        <p:tav tm="0">
                                          <p:val>
                                            <p:strVal val="#ppt_x"/>
                                          </p:val>
                                        </p:tav>
                                        <p:tav tm="100000">
                                          <p:val>
                                            <p:strVal val="#ppt_x"/>
                                          </p:val>
                                        </p:tav>
                                      </p:tavLst>
                                    </p:anim>
                                    <p:anim calcmode="lin" valueType="num">
                                      <p:cBhvr additive="base">
                                        <p:cTn id="8" dur="500" fill="hold"/>
                                        <p:tgtEl>
                                          <p:spTgt spid="225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itsolo.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2531">
                                            <p:txEl>
                                              <p:pRg st="0" end="0"/>
                                            </p:txEl>
                                          </p:spTgt>
                                        </p:tgtEl>
                                        <p:attrNameLst>
                                          <p:attrName>style.visibility</p:attrName>
                                        </p:attrNameLst>
                                      </p:cBhvr>
                                      <p:to>
                                        <p:strVal val="visible"/>
                                      </p:to>
                                    </p:set>
                                    <p:animEffect transition="in" filter="box(in)">
                                      <p:cBhvr>
                                        <p:cTn id="19" dur="500"/>
                                        <p:tgtEl>
                                          <p:spTgt spid="22531">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Querschläger"/>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531">
                                            <p:txEl>
                                              <p:pRg st="1" end="1"/>
                                            </p:txEl>
                                          </p:spTgt>
                                        </p:tgtEl>
                                        <p:attrNameLst>
                                          <p:attrName>style.visibility</p:attrName>
                                        </p:attrNameLst>
                                      </p:cBhvr>
                                      <p:to>
                                        <p:strVal val="visible"/>
                                      </p:to>
                                    </p:set>
                                    <p:animEffect transition="in" filter="box(in)">
                                      <p:cBhvr>
                                        <p:cTn id="24" dur="500"/>
                                        <p:tgtEl>
                                          <p:spTgt spid="22531">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Querschläger"/>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2531">
                                            <p:txEl>
                                              <p:pRg st="2" end="2"/>
                                            </p:txEl>
                                          </p:spTgt>
                                        </p:tgtEl>
                                        <p:attrNameLst>
                                          <p:attrName>style.visibility</p:attrName>
                                        </p:attrNameLst>
                                      </p:cBhvr>
                                      <p:to>
                                        <p:strVal val="visible"/>
                                      </p:to>
                                    </p:set>
                                    <p:animEffect transition="in" filter="box(in)">
                                      <p:cBhvr>
                                        <p:cTn id="29" dur="500"/>
                                        <p:tgtEl>
                                          <p:spTgt spid="22531">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Querschläger"/>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2531">
                                            <p:txEl>
                                              <p:pRg st="3" end="3"/>
                                            </p:txEl>
                                          </p:spTgt>
                                        </p:tgtEl>
                                        <p:attrNameLst>
                                          <p:attrName>style.visibility</p:attrName>
                                        </p:attrNameLst>
                                      </p:cBhvr>
                                      <p:to>
                                        <p:strVal val="visible"/>
                                      </p:to>
                                    </p:set>
                                    <p:animEffect transition="in" filter="box(in)">
                                      <p:cBhvr>
                                        <p:cTn id="34" dur="500"/>
                                        <p:tgtEl>
                                          <p:spTgt spid="22531">
                                            <p:txEl>
                                              <p:pRg st="3" end="3"/>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Querschläger"/>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2531">
                                            <p:txEl>
                                              <p:pRg st="4" end="4"/>
                                            </p:txEl>
                                          </p:spTgt>
                                        </p:tgtEl>
                                        <p:attrNameLst>
                                          <p:attrName>style.visibility</p:attrName>
                                        </p:attrNameLst>
                                      </p:cBhvr>
                                      <p:to>
                                        <p:strVal val="visible"/>
                                      </p:to>
                                    </p:set>
                                    <p:animEffect transition="in" filter="box(in)">
                                      <p:cBhvr>
                                        <p:cTn id="39" dur="500"/>
                                        <p:tgtEl>
                                          <p:spTgt spid="22531">
                                            <p:txEl>
                                              <p:pRg st="4" end="4"/>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4" name="Querschläger"/>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2531">
                                            <p:txEl>
                                              <p:pRg st="5" end="5"/>
                                            </p:txEl>
                                          </p:spTgt>
                                        </p:tgtEl>
                                        <p:attrNameLst>
                                          <p:attrName>style.visibility</p:attrName>
                                        </p:attrNameLst>
                                      </p:cBhvr>
                                      <p:to>
                                        <p:strVal val="visible"/>
                                      </p:to>
                                    </p:set>
                                    <p:animEffect transition="in" filter="box(in)">
                                      <p:cBhvr>
                                        <p:cTn id="44" dur="500"/>
                                        <p:tgtEl>
                                          <p:spTgt spid="22531">
                                            <p:txEl>
                                              <p:pRg st="5" end="5"/>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4" name="Querschläg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P spid="22530" grpId="0" autoUpdateAnimBg="0"/>
      <p:bldP spid="225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hteck 23552">
            <a:extLst>
              <a:ext uri="{FF2B5EF4-FFF2-40B4-BE49-F238E27FC236}">
                <a16:creationId xmlns:a16="http://schemas.microsoft.com/office/drawing/2014/main" id="{92DD0C43-08DA-47C7-8EB2-E6A86D65F787}"/>
              </a:ext>
            </a:extLst>
          </p:cNvPr>
          <p:cNvSpPr>
            <a:spLocks noChangeArrowheads="1"/>
          </p:cNvSpPr>
          <p:nvPr/>
        </p:nvSpPr>
        <p:spPr bwMode="auto">
          <a:xfrm>
            <a:off x="152400" y="381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Versuch zur Viskosität</a:t>
            </a:r>
          </a:p>
        </p:txBody>
      </p:sp>
      <p:pic>
        <p:nvPicPr>
          <p:cNvPr id="23554" name="Rechteck 23553">
            <a:extLst>
              <a:ext uri="{FF2B5EF4-FFF2-40B4-BE49-F238E27FC236}">
                <a16:creationId xmlns:a16="http://schemas.microsoft.com/office/drawing/2014/main" id="{0591AC30-28E7-4B8B-947A-369746DDD11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14438"/>
            <a:ext cx="48006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hteck 23554">
            <a:extLst>
              <a:ext uri="{FF2B5EF4-FFF2-40B4-BE49-F238E27FC236}">
                <a16:creationId xmlns:a16="http://schemas.microsoft.com/office/drawing/2014/main" id="{65CA318D-62E0-4DEC-B95D-77E3FE675EFF}"/>
              </a:ext>
            </a:extLst>
          </p:cNvPr>
          <p:cNvSpPr>
            <a:spLocks noChangeArrowheads="1"/>
          </p:cNvSpPr>
          <p:nvPr/>
        </p:nvSpPr>
        <p:spPr bwMode="auto">
          <a:xfrm>
            <a:off x="5715000" y="1066800"/>
            <a:ext cx="3276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Dieser Versuch bestätigt, daß die innere reibung von </a:t>
            </a:r>
            <a:r>
              <a:rPr lang="de-DE" altLang="de-DE" sz="1600">
                <a:latin typeface="Symbol" panose="05050102010706020507" pitchFamily="18" charset="2"/>
              </a:rPr>
              <a:t>h</a:t>
            </a:r>
            <a:r>
              <a:rPr lang="de-DE" altLang="de-DE" sz="1600">
                <a:latin typeface="Times New Roman" panose="02020603050405020304" pitchFamily="18" charset="0"/>
              </a:rPr>
              <a:t>, A und </a:t>
            </a:r>
            <a:r>
              <a:rPr lang="de-DE" altLang="de-DE" sz="1600">
                <a:latin typeface="Symbol" panose="05050102010706020507" pitchFamily="18" charset="2"/>
              </a:rPr>
              <a:t>D</a:t>
            </a:r>
            <a:r>
              <a:rPr lang="de-DE" altLang="de-DE" sz="1600">
                <a:latin typeface="Times New Roman" panose="02020603050405020304" pitchFamily="18" charset="0"/>
              </a:rPr>
              <a:t>v/</a:t>
            </a:r>
            <a:r>
              <a:rPr lang="de-DE" altLang="de-DE" sz="1600">
                <a:latin typeface="Symbol" panose="05050102010706020507" pitchFamily="18" charset="2"/>
              </a:rPr>
              <a:t>D</a:t>
            </a:r>
            <a:r>
              <a:rPr lang="de-DE" altLang="de-DE" sz="1600">
                <a:latin typeface="Times New Roman" panose="02020603050405020304" pitchFamily="18" charset="0"/>
              </a:rPr>
              <a:t>d abhängt</a:t>
            </a:r>
          </a:p>
        </p:txBody>
      </p:sp>
      <p:sp>
        <p:nvSpPr>
          <p:cNvPr id="23556" name="Rechteck 23555">
            <a:extLst>
              <a:ext uri="{FF2B5EF4-FFF2-40B4-BE49-F238E27FC236}">
                <a16:creationId xmlns:a16="http://schemas.microsoft.com/office/drawing/2014/main" id="{FE157390-8F52-4B2C-9A6B-D168DF996C82}"/>
              </a:ext>
            </a:extLst>
          </p:cNvPr>
          <p:cNvSpPr>
            <a:spLocks noChangeArrowheads="1"/>
          </p:cNvSpPr>
          <p:nvPr/>
        </p:nvSpPr>
        <p:spPr bwMode="auto">
          <a:xfrm>
            <a:off x="533400" y="4038600"/>
            <a:ext cx="8001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Es gilt F </a:t>
            </a:r>
            <a:r>
              <a:rPr lang="de-DE" altLang="de-DE" sz="2400" baseline="-25000">
                <a:latin typeface="Times New Roman" panose="02020603050405020304" pitchFamily="18" charset="0"/>
              </a:rPr>
              <a:t>Gewichtskraft</a:t>
            </a:r>
            <a:r>
              <a:rPr lang="de-DE" altLang="de-DE" sz="2400">
                <a:latin typeface="Times New Roman" panose="02020603050405020304" pitchFamily="18" charset="0"/>
              </a:rPr>
              <a:t> = F</a:t>
            </a:r>
            <a:r>
              <a:rPr lang="de-DE" altLang="de-DE" sz="2400" baseline="-25000">
                <a:latin typeface="Times New Roman" panose="02020603050405020304" pitchFamily="18" charset="0"/>
              </a:rPr>
              <a:t> innere Reibung</a:t>
            </a:r>
            <a:r>
              <a:rPr lang="de-DE" altLang="de-DE" sz="2400">
                <a:latin typeface="Times New Roman" panose="02020603050405020304" pitchFamily="18" charset="0"/>
              </a:rPr>
              <a:t> + F</a:t>
            </a:r>
            <a:r>
              <a:rPr lang="de-DE" altLang="de-DE" sz="2400" baseline="-25000">
                <a:latin typeface="Times New Roman" panose="02020603050405020304" pitchFamily="18" charset="0"/>
              </a:rPr>
              <a:t>Auftrieb </a:t>
            </a:r>
            <a:r>
              <a:rPr lang="de-DE" altLang="de-DE" sz="2400">
                <a:latin typeface="Times New Roman" panose="02020603050405020304" pitchFamily="18" charset="0"/>
              </a:rPr>
              <a:t>, wobei die Gewichtskraft und der auftrieb, jeweils durch m*g berechnet werden.</a:t>
            </a:r>
          </a:p>
        </p:txBody>
      </p:sp>
      <p:sp>
        <p:nvSpPr>
          <p:cNvPr id="23557" name="Rechteck 23556">
            <a:extLst>
              <a:ext uri="{FF2B5EF4-FFF2-40B4-BE49-F238E27FC236}">
                <a16:creationId xmlns:a16="http://schemas.microsoft.com/office/drawing/2014/main" id="{7ADA1F14-344C-4FA8-AFFD-E8F05099B025}"/>
              </a:ext>
            </a:extLst>
          </p:cNvPr>
          <p:cNvSpPr>
            <a:spLocks noChangeArrowheads="1"/>
          </p:cNvSpPr>
          <p:nvPr/>
        </p:nvSpPr>
        <p:spPr bwMode="auto">
          <a:xfrm>
            <a:off x="457200" y="53340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Eine Anwendung der Viskosität ist die korngrößenbestimmung nach Moschrefi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 calcmode="lin" valueType="num">
                                      <p:cBhvr additive="base">
                                        <p:cTn id="7" dur="500" fill="hold"/>
                                        <p:tgtEl>
                                          <p:spTgt spid="23553"/>
                                        </p:tgtEl>
                                        <p:attrNameLst>
                                          <p:attrName>ppt_x</p:attrName>
                                        </p:attrNameLst>
                                      </p:cBhvr>
                                      <p:tavLst>
                                        <p:tav tm="0">
                                          <p:val>
                                            <p:strVal val="#ppt_x"/>
                                          </p:val>
                                        </p:tav>
                                        <p:tav tm="100000">
                                          <p:val>
                                            <p:strVal val="#ppt_x"/>
                                          </p:val>
                                        </p:tav>
                                      </p:tavLst>
                                    </p:anim>
                                    <p:anim calcmode="lin" valueType="num">
                                      <p:cBhvr additive="base">
                                        <p:cTn id="8" dur="500" fill="hold"/>
                                        <p:tgtEl>
                                          <p:spTgt spid="2355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Fall.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box(out)">
                                      <p:cBhvr>
                                        <p:cTn id="13" dur="500"/>
                                        <p:tgtEl>
                                          <p:spTgt spid="23554"/>
                                        </p:tgtEl>
                                      </p:cBhvr>
                                    </p:animEffect>
                                  </p:childTnLst>
                                  <p:subTnLst>
                                    <p:audio>
                                      <p:cMediaNode>
                                        <p:cTn display="0" masterRel="sameClick">
                                          <p:stCondLst>
                                            <p:cond evt="begin" delay="0">
                                              <p:tn val="11"/>
                                            </p:cond>
                                          </p:stCondLst>
                                          <p:endCondLst>
                                            <p:cond evt="onStopAudio" delay="0">
                                              <p:tgtEl>
                                                <p:sldTgt/>
                                              </p:tgtEl>
                                            </p:cond>
                                          </p:endCondLst>
                                        </p:cTn>
                                        <p:tgtEl>
                                          <p:sndTgt r:embed="rId3" name="Basspluc.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5"/>
                                        </p:tgtEl>
                                        <p:attrNameLst>
                                          <p:attrName>style.visibility</p:attrName>
                                        </p:attrNameLst>
                                      </p:cBhvr>
                                      <p:to>
                                        <p:strVal val="visible"/>
                                      </p:to>
                                    </p:set>
                                    <p:anim calcmode="lin" valueType="num">
                                      <p:cBhvr additive="base">
                                        <p:cTn id="18" dur="500" fill="hold"/>
                                        <p:tgtEl>
                                          <p:spTgt spid="23555"/>
                                        </p:tgtEl>
                                        <p:attrNameLst>
                                          <p:attrName>ppt_x</p:attrName>
                                        </p:attrNameLst>
                                      </p:cBhvr>
                                      <p:tavLst>
                                        <p:tav tm="0">
                                          <p:val>
                                            <p:strVal val="1+#ppt_w/2"/>
                                          </p:val>
                                        </p:tav>
                                        <p:tav tm="100000">
                                          <p:val>
                                            <p:strVal val="#ppt_x"/>
                                          </p:val>
                                        </p:tav>
                                      </p:tavLst>
                                    </p:anim>
                                    <p:anim calcmode="lin" valueType="num">
                                      <p:cBhvr additive="base">
                                        <p:cTn id="19" dur="500" fill="hold"/>
                                        <p:tgtEl>
                                          <p:spTgt spid="23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Trap2.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556"/>
                                        </p:tgtEl>
                                        <p:attrNameLst>
                                          <p:attrName>style.visibility</p:attrName>
                                        </p:attrNameLst>
                                      </p:cBhvr>
                                      <p:to>
                                        <p:strVal val="visible"/>
                                      </p:to>
                                    </p:set>
                                    <p:anim calcmode="lin" valueType="num">
                                      <p:cBhvr additive="base">
                                        <p:cTn id="24" dur="500" fill="hold"/>
                                        <p:tgtEl>
                                          <p:spTgt spid="23556"/>
                                        </p:tgtEl>
                                        <p:attrNameLst>
                                          <p:attrName>ppt_x</p:attrName>
                                        </p:attrNameLst>
                                      </p:cBhvr>
                                      <p:tavLst>
                                        <p:tav tm="0">
                                          <p:val>
                                            <p:strVal val="#ppt_x"/>
                                          </p:val>
                                        </p:tav>
                                        <p:tav tm="100000">
                                          <p:val>
                                            <p:strVal val="#ppt_x"/>
                                          </p:val>
                                        </p:tav>
                                      </p:tavLst>
                                    </p:anim>
                                    <p:anim calcmode="lin" valueType="num">
                                      <p:cBhvr additive="base">
                                        <p:cTn id="25" dur="500" fill="hold"/>
                                        <p:tgtEl>
                                          <p:spTgt spid="235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J_SWIM1.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557"/>
                                        </p:tgtEl>
                                        <p:attrNameLst>
                                          <p:attrName>style.visibility</p:attrName>
                                        </p:attrNameLst>
                                      </p:cBhvr>
                                      <p:to>
                                        <p:strVal val="visible"/>
                                      </p:to>
                                    </p:set>
                                    <p:anim calcmode="lin" valueType="num">
                                      <p:cBhvr additive="base">
                                        <p:cTn id="30" dur="500" fill="hold"/>
                                        <p:tgtEl>
                                          <p:spTgt spid="23557"/>
                                        </p:tgtEl>
                                        <p:attrNameLst>
                                          <p:attrName>ppt_x</p:attrName>
                                        </p:attrNameLst>
                                      </p:cBhvr>
                                      <p:tavLst>
                                        <p:tav tm="0">
                                          <p:val>
                                            <p:strVal val="#ppt_x"/>
                                          </p:val>
                                        </p:tav>
                                        <p:tav tm="100000">
                                          <p:val>
                                            <p:strVal val="#ppt_x"/>
                                          </p:val>
                                        </p:tav>
                                      </p:tavLst>
                                    </p:anim>
                                    <p:anim calcmode="lin" valueType="num">
                                      <p:cBhvr additive="base">
                                        <p:cTn id="31" dur="500" fill="hold"/>
                                        <p:tgtEl>
                                          <p:spTgt spid="235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Freakna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utoUpdateAnimBg="0"/>
      <p:bldP spid="23555" grpId="0" autoUpdateAnimBg="0"/>
      <p:bldP spid="23556" grpId="0" autoUpdateAnimBg="0"/>
      <p:bldP spid="2355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rm 24576">
            <a:extLst>
              <a:ext uri="{FF2B5EF4-FFF2-40B4-BE49-F238E27FC236}">
                <a16:creationId xmlns:a16="http://schemas.microsoft.com/office/drawing/2014/main" id="{3F32BD55-C5D9-4397-9C4E-2A8AF99E6938}"/>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Wärmelehre</a:t>
            </a:r>
          </a:p>
        </p:txBody>
      </p:sp>
      <p:sp>
        <p:nvSpPr>
          <p:cNvPr id="24578" name="Rechteck 24577">
            <a:extLst>
              <a:ext uri="{FF2B5EF4-FFF2-40B4-BE49-F238E27FC236}">
                <a16:creationId xmlns:a16="http://schemas.microsoft.com/office/drawing/2014/main" id="{6C39537A-5DA3-4EC8-A72F-F04E9B8FADF4}"/>
              </a:ext>
            </a:extLst>
          </p:cNvPr>
          <p:cNvSpPr>
            <a:spLocks noChangeArrowheads="1"/>
          </p:cNvSpPr>
          <p:nvPr/>
        </p:nvSpPr>
        <p:spPr bwMode="auto">
          <a:xfrm>
            <a:off x="381000" y="18288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Formuliern sie die allgemeine Gasgleichung und benennen sie die Größen !</a:t>
            </a:r>
          </a:p>
        </p:txBody>
      </p:sp>
      <p:sp>
        <p:nvSpPr>
          <p:cNvPr id="24579" name="Rechteck 24578">
            <a:extLst>
              <a:ext uri="{FF2B5EF4-FFF2-40B4-BE49-F238E27FC236}">
                <a16:creationId xmlns:a16="http://schemas.microsoft.com/office/drawing/2014/main" id="{B45665F0-6B13-4200-B277-D7281A9AE1B6}"/>
              </a:ext>
            </a:extLst>
          </p:cNvPr>
          <p:cNvSpPr>
            <a:spLocks noChangeArrowheads="1"/>
          </p:cNvSpPr>
          <p:nvPr/>
        </p:nvSpPr>
        <p:spPr bwMode="auto">
          <a:xfrm>
            <a:off x="381000" y="2819400"/>
            <a:ext cx="8001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p*V=n*R*T</a:t>
            </a:r>
          </a:p>
          <a:p>
            <a:pPr>
              <a:spcBef>
                <a:spcPct val="50000"/>
              </a:spcBef>
            </a:pPr>
            <a:r>
              <a:rPr lang="de-DE" altLang="de-DE" sz="2400">
                <a:latin typeface="Times New Roman" panose="02020603050405020304" pitchFamily="18" charset="0"/>
              </a:rPr>
              <a:t>p=Druck</a:t>
            </a:r>
          </a:p>
          <a:p>
            <a:pPr>
              <a:spcBef>
                <a:spcPct val="50000"/>
              </a:spcBef>
            </a:pPr>
            <a:r>
              <a:rPr lang="de-DE" altLang="de-DE" sz="2400">
                <a:latin typeface="Times New Roman" panose="02020603050405020304" pitchFamily="18" charset="0"/>
              </a:rPr>
              <a:t>V=Volumen</a:t>
            </a:r>
          </a:p>
          <a:p>
            <a:pPr>
              <a:spcBef>
                <a:spcPct val="50000"/>
              </a:spcBef>
            </a:pPr>
            <a:r>
              <a:rPr lang="de-DE" altLang="de-DE" sz="2400">
                <a:latin typeface="Times New Roman" panose="02020603050405020304" pitchFamily="18" charset="0"/>
              </a:rPr>
              <a:t>T=Temperatur</a:t>
            </a:r>
          </a:p>
          <a:p>
            <a:pPr>
              <a:spcBef>
                <a:spcPct val="50000"/>
              </a:spcBef>
            </a:pPr>
            <a:r>
              <a:rPr lang="de-DE" altLang="de-DE" sz="2400">
                <a:latin typeface="Times New Roman" panose="02020603050405020304" pitchFamily="18" charset="0"/>
              </a:rPr>
              <a:t>n=Teilchenzahl</a:t>
            </a:r>
          </a:p>
          <a:p>
            <a:pPr>
              <a:spcBef>
                <a:spcPct val="50000"/>
              </a:spcBef>
            </a:pPr>
            <a:r>
              <a:rPr lang="de-DE" altLang="de-DE" sz="2400">
                <a:latin typeface="Times New Roman" panose="02020603050405020304" pitchFamily="18" charset="0"/>
              </a:rPr>
              <a:t>R=Gaskonstante 8,314J/(mol*K)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Zis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Zi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2" end="2"/>
                                            </p:txEl>
                                          </p:spTgt>
                                        </p:tgtEl>
                                        <p:attrNameLst>
                                          <p:attrName>style.visibility</p:attrName>
                                        </p:attrNameLst>
                                      </p:cBhvr>
                                      <p:to>
                                        <p:strVal val="visible"/>
                                      </p:to>
                                    </p:set>
                                    <p:anim calcmode="lin" valueType="num">
                                      <p:cBhvr additive="base">
                                        <p:cTn id="25"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Zis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79">
                                            <p:txEl>
                                              <p:pRg st="3" end="3"/>
                                            </p:txEl>
                                          </p:spTgt>
                                        </p:tgtEl>
                                        <p:attrNameLst>
                                          <p:attrName>style.visibility</p:attrName>
                                        </p:attrNameLst>
                                      </p:cBhvr>
                                      <p:to>
                                        <p:strVal val="visible"/>
                                      </p:to>
                                    </p:set>
                                    <p:anim calcmode="lin" valueType="num">
                                      <p:cBhvr additive="base">
                                        <p:cTn id="31"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Zis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579">
                                            <p:txEl>
                                              <p:pRg st="4" end="4"/>
                                            </p:txEl>
                                          </p:spTgt>
                                        </p:tgtEl>
                                        <p:attrNameLst>
                                          <p:attrName>style.visibility</p:attrName>
                                        </p:attrNameLst>
                                      </p:cBhvr>
                                      <p:to>
                                        <p:strVal val="visible"/>
                                      </p:to>
                                    </p:set>
                                    <p:anim calcmode="lin" valueType="num">
                                      <p:cBhvr additive="base">
                                        <p:cTn id="37"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5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Zischen"/>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579">
                                            <p:txEl>
                                              <p:pRg st="5" end="5"/>
                                            </p:txEl>
                                          </p:spTgt>
                                        </p:tgtEl>
                                        <p:attrNameLst>
                                          <p:attrName>style.visibility</p:attrName>
                                        </p:attrNameLst>
                                      </p:cBhvr>
                                      <p:to>
                                        <p:strVal val="visible"/>
                                      </p:to>
                                    </p:set>
                                    <p:anim calcmode="lin" valueType="num">
                                      <p:cBhvr additive="base">
                                        <p:cTn id="43" dur="5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45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hteck 25600">
            <a:extLst>
              <a:ext uri="{FF2B5EF4-FFF2-40B4-BE49-F238E27FC236}">
                <a16:creationId xmlns:a16="http://schemas.microsoft.com/office/drawing/2014/main" id="{87BEDF72-6D5C-43E9-B613-58057DCF27B2}"/>
              </a:ext>
            </a:extLst>
          </p:cNvPr>
          <p:cNvSpPr>
            <a:spLocks noChangeArrowheads="1"/>
          </p:cNvSpPr>
          <p:nvPr/>
        </p:nvSpPr>
        <p:spPr bwMode="auto">
          <a:xfrm>
            <a:off x="152400" y="457200"/>
            <a:ext cx="8990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Nennen sie Bedingungen, daß ein Gas als ideal bezeichnet werden   kann !</a:t>
            </a:r>
          </a:p>
        </p:txBody>
      </p:sp>
      <p:sp>
        <p:nvSpPr>
          <p:cNvPr id="25602" name="Rechteck 25601">
            <a:extLst>
              <a:ext uri="{FF2B5EF4-FFF2-40B4-BE49-F238E27FC236}">
                <a16:creationId xmlns:a16="http://schemas.microsoft.com/office/drawing/2014/main" id="{A662AC32-4E27-4E41-8197-77DD0E41CFB8}"/>
              </a:ext>
            </a:extLst>
          </p:cNvPr>
          <p:cNvSpPr>
            <a:spLocks noChangeArrowheads="1"/>
          </p:cNvSpPr>
          <p:nvPr/>
        </p:nvSpPr>
        <p:spPr bwMode="auto">
          <a:xfrm>
            <a:off x="152400" y="1371600"/>
            <a:ext cx="86868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 wenn es aus kugelförmigen Molekülen besteht</a:t>
            </a:r>
          </a:p>
          <a:p>
            <a:pPr>
              <a:spcBef>
                <a:spcPct val="50000"/>
              </a:spcBef>
            </a:pPr>
            <a:r>
              <a:rPr lang="de-DE" altLang="de-DE" sz="1800">
                <a:latin typeface="Times New Roman" panose="02020603050405020304" pitchFamily="18" charset="0"/>
              </a:rPr>
              <a:t>- keine molekularen Anziehungskräfte</a:t>
            </a:r>
          </a:p>
          <a:p>
            <a:pPr>
              <a:spcBef>
                <a:spcPct val="50000"/>
              </a:spcBef>
            </a:pPr>
            <a:r>
              <a:rPr lang="de-DE" altLang="de-DE" sz="1800">
                <a:latin typeface="Times New Roman" panose="02020603050405020304" pitchFamily="18" charset="0"/>
              </a:rPr>
              <a:t>Bei Temperaturen von 20°C und Drücken bis zu einigen bar verhalten sich z.B. Edelgase, sauerstoff und Wasserstoff ziemlich gut, wie das Modell des idealen Gases</a:t>
            </a:r>
          </a:p>
        </p:txBody>
      </p:sp>
      <p:sp>
        <p:nvSpPr>
          <p:cNvPr id="25603" name="Rechteck 25602">
            <a:extLst>
              <a:ext uri="{FF2B5EF4-FFF2-40B4-BE49-F238E27FC236}">
                <a16:creationId xmlns:a16="http://schemas.microsoft.com/office/drawing/2014/main" id="{0DED0846-AECF-4C47-9293-F0302748CBEF}"/>
              </a:ext>
            </a:extLst>
          </p:cNvPr>
          <p:cNvSpPr>
            <a:spLocks noChangeArrowheads="1"/>
          </p:cNvSpPr>
          <p:nvPr/>
        </p:nvSpPr>
        <p:spPr bwMode="auto">
          <a:xfrm>
            <a:off x="152400" y="2971800"/>
            <a:ext cx="845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Wird bei konstantem Druckdie Temperatur erniedrigt, so verändert sich das Volumen. Stellen Sie den Sachverhalt in einem Diagramm dar. Welchen grenzwert erreicht das Volumen. Was können sie daraus schließen ?</a:t>
            </a:r>
          </a:p>
        </p:txBody>
      </p:sp>
      <p:sp>
        <p:nvSpPr>
          <p:cNvPr id="25604" name="Rechteck 25603">
            <a:extLst>
              <a:ext uri="{FF2B5EF4-FFF2-40B4-BE49-F238E27FC236}">
                <a16:creationId xmlns:a16="http://schemas.microsoft.com/office/drawing/2014/main" id="{FF12D6A8-684E-4C0D-96F5-C0ED9C02C1B4}"/>
              </a:ext>
            </a:extLst>
          </p:cNvPr>
          <p:cNvSpPr>
            <a:spLocks noChangeArrowheads="1"/>
          </p:cNvSpPr>
          <p:nvPr/>
        </p:nvSpPr>
        <p:spPr bwMode="auto">
          <a:xfrm>
            <a:off x="228600" y="4724400"/>
            <a:ext cx="8839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Wir erhalten eine Ursprungsgerade Mit V als x-Achse und T als Y-Achse. Da es kein negatives Volumen gibt, nimmt das Volumen bis zur Temperatur von 0 K oder -273,15°C ab. Hier handelt es sich wahrscheinlich , um den absoluten Nullpunkt, wo die einzelnen Teilchen keine Bewegungsenergie mehr besitzen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additive="base">
                                        <p:cTn id="7" dur="500" fill="hold"/>
                                        <p:tgtEl>
                                          <p:spTgt spid="25601"/>
                                        </p:tgtEl>
                                        <p:attrNameLst>
                                          <p:attrName>ppt_x</p:attrName>
                                        </p:attrNameLst>
                                      </p:cBhvr>
                                      <p:tavLst>
                                        <p:tav tm="0">
                                          <p:val>
                                            <p:strVal val="#ppt_x"/>
                                          </p:val>
                                        </p:tav>
                                        <p:tav tm="100000">
                                          <p:val>
                                            <p:strVal val="#ppt_x"/>
                                          </p:val>
                                        </p:tav>
                                      </p:tavLst>
                                    </p:anim>
                                    <p:anim calcmode="lin" valueType="num">
                                      <p:cBhvr additive="base">
                                        <p:cTn id="8" dur="500" fill="hold"/>
                                        <p:tgtEl>
                                          <p:spTgt spid="2560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2">
                                            <p:txEl>
                                              <p:pRg st="0" end="0"/>
                                            </p:txEl>
                                          </p:spTgt>
                                        </p:tgtEl>
                                        <p:attrNameLst>
                                          <p:attrName>style.visibility</p:attrName>
                                        </p:attrNameLst>
                                      </p:cBhvr>
                                      <p:to>
                                        <p:strVal val="visible"/>
                                      </p:to>
                                    </p:set>
                                    <p:anim calcmode="lin" valueType="num">
                                      <p:cBhvr additive="base">
                                        <p:cTn id="13"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Fall.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2">
                                            <p:txEl>
                                              <p:pRg st="1" end="1"/>
                                            </p:txEl>
                                          </p:spTgt>
                                        </p:tgtEl>
                                        <p:attrNameLst>
                                          <p:attrName>style.visibility</p:attrName>
                                        </p:attrNameLst>
                                      </p:cBhvr>
                                      <p:to>
                                        <p:strVal val="visible"/>
                                      </p:to>
                                    </p:set>
                                    <p:anim calcmode="lin" valueType="num">
                                      <p:cBhvr additive="base">
                                        <p:cTn id="19"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Fal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2">
                                            <p:txEl>
                                              <p:pRg st="2" end="2"/>
                                            </p:txEl>
                                          </p:spTgt>
                                        </p:tgtEl>
                                        <p:attrNameLst>
                                          <p:attrName>style.visibility</p:attrName>
                                        </p:attrNameLst>
                                      </p:cBhvr>
                                      <p:to>
                                        <p:strVal val="visible"/>
                                      </p:to>
                                    </p:set>
                                    <p:anim calcmode="lin" valueType="num">
                                      <p:cBhvr additive="base">
                                        <p:cTn id="25"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Fa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5603"/>
                                        </p:tgtEl>
                                        <p:attrNameLst>
                                          <p:attrName>style.visibility</p:attrName>
                                        </p:attrNameLst>
                                      </p:cBhvr>
                                      <p:to>
                                        <p:strVal val="visible"/>
                                      </p:to>
                                    </p:set>
                                    <p:anim calcmode="lin" valueType="num">
                                      <p:cBhvr additive="base">
                                        <p:cTn id="31" dur="500" fill="hold"/>
                                        <p:tgtEl>
                                          <p:spTgt spid="25603"/>
                                        </p:tgtEl>
                                        <p:attrNameLst>
                                          <p:attrName>ppt_x</p:attrName>
                                        </p:attrNameLst>
                                      </p:cBhvr>
                                      <p:tavLst>
                                        <p:tav tm="0">
                                          <p:val>
                                            <p:strVal val="#ppt_x"/>
                                          </p:val>
                                        </p:tav>
                                        <p:tav tm="100000">
                                          <p:val>
                                            <p:strVal val="#ppt_x"/>
                                          </p:val>
                                        </p:tav>
                                      </p:tavLst>
                                    </p:anim>
                                    <p:anim calcmode="lin" valueType="num">
                                      <p:cBhvr additive="base">
                                        <p:cTn id="32" dur="500" fill="hold"/>
                                        <p:tgtEl>
                                          <p:spTgt spid="2560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autoUpdateAnimBg="0"/>
      <p:bldP spid="25602" grpId="0" build="p" autoUpdateAnimBg="0"/>
      <p:bldP spid="256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hteck 26624">
            <a:extLst>
              <a:ext uri="{FF2B5EF4-FFF2-40B4-BE49-F238E27FC236}">
                <a16:creationId xmlns:a16="http://schemas.microsoft.com/office/drawing/2014/main" id="{8E42ED5F-0A5C-4B36-8590-8DFF6DA0BCA7}"/>
              </a:ext>
            </a:extLst>
          </p:cNvPr>
          <p:cNvSpPr>
            <a:spLocks noChangeArrowheads="1"/>
          </p:cNvSpPr>
          <p:nvPr/>
        </p:nvSpPr>
        <p:spPr bwMode="auto">
          <a:xfrm>
            <a:off x="381000" y="4572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Formeln der Wärmeausdehnung</a:t>
            </a:r>
          </a:p>
        </p:txBody>
      </p:sp>
      <p:sp>
        <p:nvSpPr>
          <p:cNvPr id="26626" name="Rechteck 26625">
            <a:extLst>
              <a:ext uri="{FF2B5EF4-FFF2-40B4-BE49-F238E27FC236}">
                <a16:creationId xmlns:a16="http://schemas.microsoft.com/office/drawing/2014/main" id="{06688A8A-237E-478F-AF62-B5162160A8A0}"/>
              </a:ext>
            </a:extLst>
          </p:cNvPr>
          <p:cNvSpPr>
            <a:spLocks noChangeArrowheads="1"/>
          </p:cNvSpPr>
          <p:nvPr/>
        </p:nvSpPr>
        <p:spPr bwMode="auto">
          <a:xfrm>
            <a:off x="228600" y="1211263"/>
            <a:ext cx="8839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l=l</a:t>
            </a:r>
            <a:r>
              <a:rPr lang="de-DE" altLang="de-DE" sz="2400" baseline="-25000">
                <a:latin typeface="Times New Roman" panose="02020603050405020304" pitchFamily="18" charset="0"/>
              </a:rPr>
              <a:t>0</a:t>
            </a:r>
            <a:r>
              <a:rPr lang="de-DE" altLang="de-DE" sz="2400">
                <a:effectLst>
                  <a:outerShdw blurRad="38100" dist="38100" dir="2700000" algn="tl">
                    <a:srgbClr val="C0C0C0"/>
                  </a:outerShdw>
                </a:effectLst>
                <a:latin typeface="Times New Roman" panose="02020603050405020304" pitchFamily="18" charset="0"/>
              </a:rPr>
              <a:t>*(1+</a:t>
            </a:r>
            <a:r>
              <a:rPr lang="de-DE" altLang="de-DE" sz="2400">
                <a:effectLst>
                  <a:outerShdw blurRad="38100" dist="38100" dir="2700000" algn="tl">
                    <a:srgbClr val="C0C0C0"/>
                  </a:outerShdw>
                </a:effectLst>
                <a:latin typeface="Symbol" panose="05050102010706020507" pitchFamily="18" charset="2"/>
              </a:rPr>
              <a:t>a</a:t>
            </a:r>
            <a:r>
              <a:rPr lang="de-DE" altLang="de-DE" sz="2400">
                <a:effectLst>
                  <a:outerShdw blurRad="38100" dist="38100" dir="2700000" algn="tl">
                    <a:srgbClr val="C0C0C0"/>
                  </a:outerShdw>
                </a:effectLst>
                <a:latin typeface="Times New Roman" panose="02020603050405020304" pitchFamily="18" charset="0"/>
              </a:rPr>
              <a:t>*</a:t>
            </a:r>
            <a:r>
              <a:rPr lang="de-DE" altLang="de-DE" sz="2400">
                <a:effectLst>
                  <a:outerShdw blurRad="38100" dist="38100" dir="2700000" algn="tl">
                    <a:srgbClr val="C0C0C0"/>
                  </a:outerShdw>
                </a:effectLst>
                <a:latin typeface="Symbol" panose="05050102010706020507" pitchFamily="18" charset="2"/>
              </a:rPr>
              <a:t>q</a:t>
            </a:r>
            <a:r>
              <a:rPr lang="de-DE" altLang="de-DE" sz="2400">
                <a:effectLst>
                  <a:outerShdw blurRad="38100" dist="38100" dir="2700000" algn="tl">
                    <a:srgbClr val="C0C0C0"/>
                  </a:outerShdw>
                </a:effectLst>
                <a:latin typeface="Times New Roman" panose="02020603050405020304" pitchFamily="18" charset="0"/>
              </a:rPr>
              <a:t>)			l</a:t>
            </a:r>
            <a:r>
              <a:rPr lang="de-DE" altLang="de-DE" sz="2400" baseline="-25000">
                <a:effectLst>
                  <a:outerShdw blurRad="38100" dist="38100" dir="2700000" algn="tl">
                    <a:srgbClr val="C0C0C0"/>
                  </a:outerShdw>
                </a:effectLst>
                <a:latin typeface="Times New Roman" panose="02020603050405020304" pitchFamily="18" charset="0"/>
              </a:rPr>
              <a:t>0</a:t>
            </a:r>
            <a:r>
              <a:rPr lang="de-DE" altLang="de-DE" sz="2400">
                <a:effectLst>
                  <a:outerShdw blurRad="38100" dist="38100" dir="2700000" algn="tl">
                    <a:srgbClr val="C0C0C0"/>
                  </a:outerShdw>
                </a:effectLst>
                <a:latin typeface="Times New Roman" panose="02020603050405020304" pitchFamily="18" charset="0"/>
              </a:rPr>
              <a:t> = Anfangslänge</a:t>
            </a:r>
          </a:p>
          <a:p>
            <a:pPr>
              <a:spcBef>
                <a:spcPct val="50000"/>
              </a:spcBef>
            </a:pPr>
            <a:r>
              <a:rPr lang="de-DE" altLang="de-DE" sz="2400">
                <a:effectLst>
                  <a:outerShdw blurRad="38100" dist="38100" dir="2700000" algn="tl">
                    <a:srgbClr val="C0C0C0"/>
                  </a:outerShdw>
                </a:effectLst>
                <a:latin typeface="Times New Roman" panose="02020603050405020304" pitchFamily="18" charset="0"/>
              </a:rPr>
              <a:t>				</a:t>
            </a:r>
            <a:r>
              <a:rPr lang="de-DE" altLang="de-DE" sz="2400">
                <a:effectLst>
                  <a:outerShdw blurRad="38100" dist="38100" dir="2700000" algn="tl">
                    <a:srgbClr val="C0C0C0"/>
                  </a:outerShdw>
                </a:effectLst>
                <a:latin typeface="Symbol" panose="05050102010706020507" pitchFamily="18" charset="2"/>
              </a:rPr>
              <a:t>a</a:t>
            </a:r>
            <a:r>
              <a:rPr lang="de-DE" altLang="de-DE" sz="2400">
                <a:effectLst>
                  <a:outerShdw blurRad="38100" dist="38100" dir="2700000" algn="tl">
                    <a:srgbClr val="C0C0C0"/>
                  </a:outerShdw>
                </a:effectLst>
                <a:latin typeface="Times New Roman" panose="02020603050405020304" pitchFamily="18" charset="0"/>
              </a:rPr>
              <a:t> = Ausdehnungskoeffizient</a:t>
            </a:r>
          </a:p>
          <a:p>
            <a:pPr>
              <a:spcBef>
                <a:spcPct val="50000"/>
              </a:spcBef>
            </a:pPr>
            <a:r>
              <a:rPr lang="de-DE" altLang="de-DE" sz="2400">
                <a:effectLst>
                  <a:outerShdw blurRad="38100" dist="38100" dir="2700000" algn="tl">
                    <a:srgbClr val="C0C0C0"/>
                  </a:outerShdw>
                </a:effectLst>
                <a:latin typeface="Times New Roman" panose="02020603050405020304" pitchFamily="18" charset="0"/>
              </a:rPr>
              <a:t>				</a:t>
            </a:r>
            <a:r>
              <a:rPr lang="de-DE" altLang="de-DE" sz="2400">
                <a:effectLst>
                  <a:outerShdw blurRad="38100" dist="38100" dir="2700000" algn="tl">
                    <a:srgbClr val="C0C0C0"/>
                  </a:outerShdw>
                </a:effectLst>
                <a:latin typeface="Symbol" panose="05050102010706020507" pitchFamily="18" charset="2"/>
              </a:rPr>
              <a:t>q</a:t>
            </a:r>
            <a:r>
              <a:rPr lang="de-DE" altLang="de-DE" sz="2400">
                <a:effectLst>
                  <a:outerShdw blurRad="38100" dist="38100" dir="2700000" algn="tl">
                    <a:srgbClr val="C0C0C0"/>
                  </a:outerShdw>
                </a:effectLst>
                <a:latin typeface="Times New Roman" panose="02020603050405020304" pitchFamily="18" charset="0"/>
              </a:rPr>
              <a:t> = Temperaturerhöhung in °C =T(in K)</a:t>
            </a:r>
          </a:p>
          <a:p>
            <a:pPr>
              <a:spcBef>
                <a:spcPct val="50000"/>
              </a:spcBef>
            </a:pPr>
            <a:r>
              <a:rPr lang="de-DE" altLang="de-DE" sz="2400">
                <a:effectLst>
                  <a:outerShdw blurRad="38100" dist="38100" dir="2700000" algn="tl">
                    <a:srgbClr val="C0C0C0"/>
                  </a:outerShdw>
                </a:effectLst>
                <a:latin typeface="Times New Roman" panose="02020603050405020304" pitchFamily="18" charset="0"/>
              </a:rPr>
              <a:t>V=V</a:t>
            </a:r>
            <a:r>
              <a:rPr lang="de-DE" altLang="de-DE" sz="2400" baseline="-25000">
                <a:effectLst>
                  <a:outerShdw blurRad="38100" dist="38100" dir="2700000" algn="tl">
                    <a:srgbClr val="C0C0C0"/>
                  </a:outerShdw>
                </a:effectLst>
                <a:latin typeface="Times New Roman" panose="02020603050405020304" pitchFamily="18" charset="0"/>
              </a:rPr>
              <a:t>0</a:t>
            </a:r>
            <a:r>
              <a:rPr lang="de-DE" altLang="de-DE" sz="2400">
                <a:effectLst>
                  <a:outerShdw blurRad="38100" dist="38100" dir="2700000" algn="tl">
                    <a:srgbClr val="C0C0C0"/>
                  </a:outerShdw>
                </a:effectLst>
                <a:latin typeface="Times New Roman" panose="02020603050405020304" pitchFamily="18" charset="0"/>
              </a:rPr>
              <a:t> *</a:t>
            </a:r>
            <a:r>
              <a:rPr lang="de-DE" altLang="de-DE" sz="2400">
                <a:effectLst>
                  <a:outerShdw blurRad="38100" dist="38100" dir="2700000" algn="tl">
                    <a:srgbClr val="C0C0C0"/>
                  </a:outerShdw>
                </a:effectLst>
                <a:latin typeface="Symbol" panose="05050102010706020507" pitchFamily="18" charset="2"/>
              </a:rPr>
              <a:t> D</a:t>
            </a:r>
            <a:r>
              <a:rPr lang="de-DE" altLang="de-DE" sz="2400">
                <a:effectLst>
                  <a:outerShdw blurRad="38100" dist="38100" dir="2700000" algn="tl">
                    <a:srgbClr val="C0C0C0"/>
                  </a:outerShdw>
                </a:effectLst>
                <a:latin typeface="Times New Roman" panose="02020603050405020304" pitchFamily="18" charset="0"/>
              </a:rPr>
              <a:t>T *</a:t>
            </a:r>
            <a:r>
              <a:rPr lang="de-DE" altLang="de-DE" sz="2400">
                <a:effectLst>
                  <a:outerShdw blurRad="38100" dist="38100" dir="2700000" algn="tl">
                    <a:srgbClr val="C0C0C0"/>
                  </a:outerShdw>
                </a:effectLst>
                <a:latin typeface="Symbol" panose="05050102010706020507" pitchFamily="18" charset="2"/>
              </a:rPr>
              <a:t>g</a:t>
            </a:r>
            <a:r>
              <a:rPr lang="de-DE" altLang="de-DE" sz="2400">
                <a:effectLst>
                  <a:outerShdw blurRad="38100" dist="38100" dir="2700000" algn="tl">
                    <a:srgbClr val="C0C0C0"/>
                  </a:outerShdw>
                </a:effectLst>
                <a:latin typeface="Times New Roman" panose="02020603050405020304" pitchFamily="18" charset="0"/>
              </a:rPr>
              <a:t>			V</a:t>
            </a:r>
            <a:r>
              <a:rPr lang="de-DE" altLang="de-DE" sz="2400" baseline="-25000">
                <a:effectLst>
                  <a:outerShdw blurRad="38100" dist="38100" dir="2700000" algn="tl">
                    <a:srgbClr val="C0C0C0"/>
                  </a:outerShdw>
                </a:effectLst>
                <a:latin typeface="Times New Roman" panose="02020603050405020304" pitchFamily="18" charset="0"/>
              </a:rPr>
              <a:t>0</a:t>
            </a:r>
            <a:r>
              <a:rPr lang="de-DE" altLang="de-DE" sz="2400">
                <a:effectLst>
                  <a:outerShdw blurRad="38100" dist="38100" dir="2700000" algn="tl">
                    <a:srgbClr val="C0C0C0"/>
                  </a:outerShdw>
                </a:effectLst>
                <a:latin typeface="Times New Roman" panose="02020603050405020304" pitchFamily="18" charset="0"/>
              </a:rPr>
              <a:t>= Anfangsvolumen</a:t>
            </a:r>
          </a:p>
          <a:p>
            <a:pPr>
              <a:spcBef>
                <a:spcPct val="50000"/>
              </a:spcBef>
            </a:pPr>
            <a:r>
              <a:rPr lang="de-DE" altLang="de-DE" sz="2400">
                <a:effectLst>
                  <a:outerShdw blurRad="38100" dist="38100" dir="2700000" algn="tl">
                    <a:srgbClr val="C0C0C0"/>
                  </a:outerShdw>
                </a:effectLst>
                <a:latin typeface="Times New Roman" panose="02020603050405020304" pitchFamily="18" charset="0"/>
              </a:rPr>
              <a:t>				</a:t>
            </a:r>
            <a:r>
              <a:rPr lang="de-DE" altLang="de-DE" sz="2400">
                <a:effectLst>
                  <a:outerShdw blurRad="38100" dist="38100" dir="2700000" algn="tl">
                    <a:srgbClr val="C0C0C0"/>
                  </a:outerShdw>
                </a:effectLst>
                <a:latin typeface="Symbol" panose="05050102010706020507" pitchFamily="18" charset="2"/>
              </a:rPr>
              <a:t>g</a:t>
            </a:r>
            <a:r>
              <a:rPr lang="de-DE" altLang="de-DE" sz="2400">
                <a:effectLst>
                  <a:outerShdw blurRad="38100" dist="38100" dir="2700000" algn="tl">
                    <a:srgbClr val="C0C0C0"/>
                  </a:outerShdw>
                </a:effectLst>
                <a:latin typeface="Times New Roman" panose="02020603050405020304" pitchFamily="18" charset="0"/>
              </a:rPr>
              <a:t>  = Raumausdehnungskoeffizient </a:t>
            </a:r>
            <a:r>
              <a:rPr lang="de-DE" altLang="de-DE" sz="2400">
                <a:effectLst>
                  <a:outerShdw blurRad="38100" dist="38100" dir="2700000" algn="tl">
                    <a:srgbClr val="C0C0C0"/>
                  </a:outerShdw>
                </a:effectLst>
                <a:latin typeface="Math B"/>
              </a:rPr>
              <a:t>l  </a:t>
            </a:r>
            <a:r>
              <a:rPr lang="de-DE" altLang="de-DE" sz="2400">
                <a:effectLst>
                  <a:outerShdw blurRad="38100" dist="38100" dir="2700000" algn="tl">
                    <a:srgbClr val="C0C0C0"/>
                  </a:outerShdw>
                </a:effectLst>
                <a:latin typeface="Symbol" panose="05050102010706020507" pitchFamily="18" charset="2"/>
              </a:rPr>
              <a:t>a</a:t>
            </a:r>
            <a:endParaRPr lang="de-DE" altLang="de-DE" sz="2400">
              <a:effectLst>
                <a:outerShdw blurRad="38100" dist="38100" dir="2700000" algn="tl">
                  <a:srgbClr val="C0C0C0"/>
                </a:outerShdw>
              </a:effectLst>
              <a:latin typeface="Times New Roman" panose="02020603050405020304" pitchFamily="18" charset="0"/>
            </a:endParaRPr>
          </a:p>
          <a:p>
            <a:pPr>
              <a:spcBef>
                <a:spcPct val="50000"/>
              </a:spcBef>
            </a:pPr>
            <a:r>
              <a:rPr lang="de-DE" altLang="de-DE" sz="2400">
                <a:effectLst>
                  <a:outerShdw blurRad="38100" dist="38100" dir="2700000" algn="tl">
                    <a:srgbClr val="C0C0C0"/>
                  </a:outerShdw>
                </a:effectLst>
                <a:latin typeface="Times New Roman" panose="02020603050405020304" pitchFamily="18" charset="0"/>
              </a:rPr>
              <a:t>p1*V1 /T1=p2*V2/T2	ist bei Flüssigkeiten immer größer als 				bei Festkörpern</a:t>
            </a:r>
          </a:p>
          <a:p>
            <a:pPr>
              <a:spcBef>
                <a:spcPct val="50000"/>
              </a:spcBef>
            </a:pPr>
            <a:r>
              <a:rPr lang="de-DE" altLang="de-DE" sz="2400">
                <a:effectLst>
                  <a:outerShdw blurRad="38100" dist="38100" dir="2700000" algn="tl">
                    <a:srgbClr val="C0C0C0"/>
                  </a:outerShdw>
                </a:effectLst>
                <a:latin typeface="Times New Roman" panose="02020603050405020304" pitchFamily="18" charset="0"/>
              </a:rPr>
              <a:t>p*V/T = konstant = n*R	(Kautschuk negativ)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xEl>
                                              <p:pRg st="0" end="0"/>
                                            </p:txEl>
                                          </p:spTgt>
                                        </p:tgtEl>
                                        <p:attrNameLst>
                                          <p:attrName>style.visibility</p:attrName>
                                        </p:attrNameLst>
                                      </p:cBhvr>
                                      <p:to>
                                        <p:strVal val="visible"/>
                                      </p:to>
                                    </p:set>
                                    <p:anim calcmode="lin" valueType="num">
                                      <p:cBhvr additive="base">
                                        <p:cTn id="13"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6">
                                            <p:txEl>
                                              <p:pRg st="1" end="1"/>
                                            </p:txEl>
                                          </p:spTgt>
                                        </p:tgtEl>
                                        <p:attrNameLst>
                                          <p:attrName>style.visibility</p:attrName>
                                        </p:attrNameLst>
                                      </p:cBhvr>
                                      <p:to>
                                        <p:strVal val="visible"/>
                                      </p:to>
                                    </p:set>
                                    <p:anim calcmode="lin" valueType="num">
                                      <p:cBhvr additive="base">
                                        <p:cTn id="19"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6">
                                            <p:txEl>
                                              <p:pRg st="2" end="2"/>
                                            </p:txEl>
                                          </p:spTgt>
                                        </p:tgtEl>
                                        <p:attrNameLst>
                                          <p:attrName>style.visibility</p:attrName>
                                        </p:attrNameLst>
                                      </p:cBhvr>
                                      <p:to>
                                        <p:strVal val="visible"/>
                                      </p:to>
                                    </p:set>
                                    <p:anim calcmode="lin" valueType="num">
                                      <p:cBhvr additive="base">
                                        <p:cTn id="25"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Laser"/>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6">
                                            <p:txEl>
                                              <p:pRg st="3" end="3"/>
                                            </p:txEl>
                                          </p:spTgt>
                                        </p:tgtEl>
                                        <p:attrNameLst>
                                          <p:attrName>style.visibility</p:attrName>
                                        </p:attrNameLst>
                                      </p:cBhvr>
                                      <p:to>
                                        <p:strVal val="visible"/>
                                      </p:to>
                                    </p:set>
                                    <p:anim calcmode="lin" valueType="num">
                                      <p:cBhvr additive="base">
                                        <p:cTn id="31"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Laser"/>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6">
                                            <p:txEl>
                                              <p:pRg st="4" end="4"/>
                                            </p:txEl>
                                          </p:spTgt>
                                        </p:tgtEl>
                                        <p:attrNameLst>
                                          <p:attrName>style.visibility</p:attrName>
                                        </p:attrNameLst>
                                      </p:cBhvr>
                                      <p:to>
                                        <p:strVal val="visible"/>
                                      </p:to>
                                    </p:set>
                                    <p:anim calcmode="lin" valueType="num">
                                      <p:cBhvr additive="base">
                                        <p:cTn id="37"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6">
                                            <p:txEl>
                                              <p:pRg st="5" end="5"/>
                                            </p:txEl>
                                          </p:spTgt>
                                        </p:tgtEl>
                                        <p:attrNameLst>
                                          <p:attrName>style.visibility</p:attrName>
                                        </p:attrNameLst>
                                      </p:cBhvr>
                                      <p:to>
                                        <p:strVal val="visible"/>
                                      </p:to>
                                    </p:set>
                                    <p:anim calcmode="lin" valueType="num">
                                      <p:cBhvr additive="base">
                                        <p:cTn id="43" dur="500" fill="hold"/>
                                        <p:tgtEl>
                                          <p:spTgt spid="2662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Laser"/>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26">
                                            <p:txEl>
                                              <p:pRg st="6" end="6"/>
                                            </p:txEl>
                                          </p:spTgt>
                                        </p:tgtEl>
                                        <p:attrNameLst>
                                          <p:attrName>style.visibility</p:attrName>
                                        </p:attrNameLst>
                                      </p:cBhvr>
                                      <p:to>
                                        <p:strVal val="visible"/>
                                      </p:to>
                                    </p:set>
                                    <p:anim calcmode="lin" valueType="num">
                                      <p:cBhvr additive="base">
                                        <p:cTn id="49" dur="5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utoUpdateAnimBg="0"/>
      <p:bldP spid="2662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649" name="Object 1">
            <a:extLst>
              <a:ext uri="{FF2B5EF4-FFF2-40B4-BE49-F238E27FC236}">
                <a16:creationId xmlns:a16="http://schemas.microsoft.com/office/drawing/2014/main" id="{C66A49A1-43F1-4955-B43C-534006545082}"/>
              </a:ext>
            </a:extLst>
          </p:cNvPr>
          <p:cNvGraphicFramePr>
            <a:graphicFrameLocks/>
          </p:cNvGraphicFramePr>
          <p:nvPr>
            <p:ph type="tbl" idx="1"/>
          </p:nvPr>
        </p:nvGraphicFramePr>
        <p:xfrm>
          <a:off x="723900" y="2017713"/>
          <a:ext cx="7600950" cy="4089400"/>
        </p:xfrm>
        <a:graphic>
          <a:graphicData uri="http://schemas.openxmlformats.org/presentationml/2006/ole">
            <mc:AlternateContent xmlns:mc="http://schemas.openxmlformats.org/markup-compatibility/2006">
              <mc:Choice xmlns:v="urn:schemas-microsoft-com:vml" Requires="v">
                <p:oleObj spid="_x0000_s3083" name="Dokument" r:id="rId5" imgW="7745400" imgH="4171680" progId="Word.Document.6">
                  <p:embed/>
                </p:oleObj>
              </mc:Choice>
              <mc:Fallback>
                <p:oleObj name="Dokument" r:id="rId5" imgW="7745400" imgH="4171680" progId="Word.Document.6">
                  <p:embed/>
                  <p:pic>
                    <p:nvPicPr>
                      <p:cNvPr id="0"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2017713"/>
                        <a:ext cx="7600950" cy="408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0" name="Form 27649">
            <a:extLst>
              <a:ext uri="{FF2B5EF4-FFF2-40B4-BE49-F238E27FC236}">
                <a16:creationId xmlns:a16="http://schemas.microsoft.com/office/drawing/2014/main" id="{8651658F-A6AD-4EE0-B6FD-71937B949639}"/>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Übersicht über zustandsänderungen</a:t>
            </a:r>
          </a:p>
        </p:txBody>
      </p:sp>
      <p:sp>
        <p:nvSpPr>
          <p:cNvPr id="3075" name="Rechteck 27650">
            <a:extLst>
              <a:ext uri="{FF2B5EF4-FFF2-40B4-BE49-F238E27FC236}">
                <a16:creationId xmlns:a16="http://schemas.microsoft.com/office/drawing/2014/main" id="{C17285BF-8EE9-47FF-8E73-6EDD62C17C6A}"/>
              </a:ext>
            </a:extLst>
          </p:cNvPr>
          <p:cNvSpPr>
            <a:spLocks noChangeArrowheads="1"/>
          </p:cNvSpPr>
          <p:nvPr/>
        </p:nvSpPr>
        <p:spPr bwMode="auto">
          <a:xfrm>
            <a:off x="692150" y="1987550"/>
            <a:ext cx="7988300" cy="41021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76" name="Gerade Verbindung 27651">
            <a:extLst>
              <a:ext uri="{FF2B5EF4-FFF2-40B4-BE49-F238E27FC236}">
                <a16:creationId xmlns:a16="http://schemas.microsoft.com/office/drawing/2014/main" id="{E5CBC2DA-1229-44B7-808D-848B61BF70A3}"/>
              </a:ext>
            </a:extLst>
          </p:cNvPr>
          <p:cNvSpPr>
            <a:spLocks noChangeShapeType="1"/>
          </p:cNvSpPr>
          <p:nvPr/>
        </p:nvSpPr>
        <p:spPr bwMode="auto">
          <a:xfrm>
            <a:off x="3657600" y="1981200"/>
            <a:ext cx="0" cy="4114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077" name="Gerade Verbindung 27652">
            <a:extLst>
              <a:ext uri="{FF2B5EF4-FFF2-40B4-BE49-F238E27FC236}">
                <a16:creationId xmlns:a16="http://schemas.microsoft.com/office/drawing/2014/main" id="{34CE876F-A2CD-45EC-9D6D-BA6D8583BDE4}"/>
              </a:ext>
            </a:extLst>
          </p:cNvPr>
          <p:cNvSpPr>
            <a:spLocks noChangeShapeType="1"/>
          </p:cNvSpPr>
          <p:nvPr/>
        </p:nvSpPr>
        <p:spPr bwMode="auto">
          <a:xfrm>
            <a:off x="5257800" y="1981200"/>
            <a:ext cx="0" cy="4114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078" name="Gerade Verbindung 27653">
            <a:extLst>
              <a:ext uri="{FF2B5EF4-FFF2-40B4-BE49-F238E27FC236}">
                <a16:creationId xmlns:a16="http://schemas.microsoft.com/office/drawing/2014/main" id="{9C2D909C-F740-41A5-8D70-99F0736D5577}"/>
              </a:ext>
            </a:extLst>
          </p:cNvPr>
          <p:cNvSpPr>
            <a:spLocks noChangeShapeType="1"/>
          </p:cNvSpPr>
          <p:nvPr/>
        </p:nvSpPr>
        <p:spPr bwMode="auto">
          <a:xfrm>
            <a:off x="6858000" y="1981200"/>
            <a:ext cx="0" cy="4114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079" name="Gerade Verbindung 27654">
            <a:extLst>
              <a:ext uri="{FF2B5EF4-FFF2-40B4-BE49-F238E27FC236}">
                <a16:creationId xmlns:a16="http://schemas.microsoft.com/office/drawing/2014/main" id="{19F63F63-CCA4-49D3-8274-BFC44AB7B8FC}"/>
              </a:ext>
            </a:extLst>
          </p:cNvPr>
          <p:cNvSpPr>
            <a:spLocks noChangeShapeType="1"/>
          </p:cNvSpPr>
          <p:nvPr/>
        </p:nvSpPr>
        <p:spPr bwMode="auto">
          <a:xfrm>
            <a:off x="2133600" y="1981200"/>
            <a:ext cx="0" cy="411480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080" name="Gerade Verbindung 27655">
            <a:extLst>
              <a:ext uri="{FF2B5EF4-FFF2-40B4-BE49-F238E27FC236}">
                <a16:creationId xmlns:a16="http://schemas.microsoft.com/office/drawing/2014/main" id="{AA31D993-F11B-45E9-95A2-C26903123573}"/>
              </a:ext>
            </a:extLst>
          </p:cNvPr>
          <p:cNvSpPr>
            <a:spLocks noChangeShapeType="1"/>
          </p:cNvSpPr>
          <p:nvPr/>
        </p:nvSpPr>
        <p:spPr bwMode="auto">
          <a:xfrm>
            <a:off x="685800" y="2895600"/>
            <a:ext cx="8001000" cy="0"/>
          </a:xfrm>
          <a:prstGeom prst="line">
            <a:avLst/>
          </a:prstGeom>
          <a:noFill/>
          <a:ln w="508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081" name="Gerade Verbindung 27656">
            <a:extLst>
              <a:ext uri="{FF2B5EF4-FFF2-40B4-BE49-F238E27FC236}">
                <a16:creationId xmlns:a16="http://schemas.microsoft.com/office/drawing/2014/main" id="{2370F2D3-025F-43E7-9F2A-9E754C9662CB}"/>
              </a:ext>
            </a:extLst>
          </p:cNvPr>
          <p:cNvSpPr>
            <a:spLocks noChangeShapeType="1"/>
          </p:cNvSpPr>
          <p:nvPr/>
        </p:nvSpPr>
        <p:spPr bwMode="auto">
          <a:xfrm>
            <a:off x="685800" y="3886200"/>
            <a:ext cx="80010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082" name="Gerade Verbindung 27657">
            <a:extLst>
              <a:ext uri="{FF2B5EF4-FFF2-40B4-BE49-F238E27FC236}">
                <a16:creationId xmlns:a16="http://schemas.microsoft.com/office/drawing/2014/main" id="{215007BA-160A-45A6-960D-1F06D58CC45F}"/>
              </a:ext>
            </a:extLst>
          </p:cNvPr>
          <p:cNvSpPr>
            <a:spLocks noChangeShapeType="1"/>
          </p:cNvSpPr>
          <p:nvPr/>
        </p:nvSpPr>
        <p:spPr bwMode="auto">
          <a:xfrm>
            <a:off x="685800" y="4876800"/>
            <a:ext cx="80010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ox(out)">
                                      <p:cBhvr>
                                        <p:cTn id="7" dur="500"/>
                                        <p:tgtEl>
                                          <p:spTgt spid="27649"/>
                                        </p:tgtEl>
                                      </p:cBhvr>
                                    </p:animEffect>
                                  </p:childTnLst>
                                  <p:subTnLst>
                                    <p:audio>
                                      <p:cMediaNode>
                                        <p:cTn display="0" masterRel="sameClick">
                                          <p:stCondLst>
                                            <p:cond evt="begin" delay="0">
                                              <p:tn val="5"/>
                                            </p:cond>
                                          </p:stCondLst>
                                          <p:endCondLst>
                                            <p:cond evt="onStopAudio" delay="0">
                                              <p:tgtEl>
                                                <p:sldTgt/>
                                              </p:tgtEl>
                                            </p:cond>
                                          </p:endCondLst>
                                        </p:cTn>
                                        <p:tgtEl>
                                          <p:sndTgt r:embed="rId3" name="kickstan.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650"/>
                                        </p:tgtEl>
                                        <p:attrNameLst>
                                          <p:attrName>style.visibility</p:attrName>
                                        </p:attrNameLst>
                                      </p:cBhvr>
                                      <p:to>
                                        <p:strVal val="visible"/>
                                      </p:to>
                                    </p:set>
                                    <p:anim calcmode="lin" valueType="num">
                                      <p:cBhvr additive="base">
                                        <p:cTn id="12" dur="500" fill="hold"/>
                                        <p:tgtEl>
                                          <p:spTgt spid="27650"/>
                                        </p:tgtEl>
                                        <p:attrNameLst>
                                          <p:attrName>ppt_x</p:attrName>
                                        </p:attrNameLst>
                                      </p:cBhvr>
                                      <p:tavLst>
                                        <p:tav tm="0">
                                          <p:val>
                                            <p:strVal val="#ppt_x"/>
                                          </p:val>
                                        </p:tav>
                                        <p:tav tm="100000">
                                          <p:val>
                                            <p:strVal val="#ppt_x"/>
                                          </p:val>
                                        </p:tav>
                                      </p:tavLst>
                                    </p:anim>
                                    <p:anim calcmode="lin" valueType="num">
                                      <p:cBhvr additive="base">
                                        <p:cTn id="13" dur="500" fill="hold"/>
                                        <p:tgtEl>
                                          <p:spTgt spid="276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mo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Form 28672">
            <a:extLst>
              <a:ext uri="{FF2B5EF4-FFF2-40B4-BE49-F238E27FC236}">
                <a16:creationId xmlns:a16="http://schemas.microsoft.com/office/drawing/2014/main" id="{2965110D-6CAC-465C-ACDA-5A6458392CC8}"/>
              </a:ext>
            </a:extLst>
          </p:cNvPr>
          <p:cNvSpPr>
            <a:spLocks noGrp="1" noChangeArrowheads="1"/>
          </p:cNvSpPr>
          <p:nvPr>
            <p:ph type="title"/>
          </p:nvPr>
        </p:nvSpPr>
        <p:spPr>
          <a:xfrm>
            <a:off x="838200" y="76200"/>
            <a:ext cx="2590800" cy="1143000"/>
          </a:xfrm>
          <a:noFill/>
        </p:spPr>
        <p:txBody>
          <a:bodyPr/>
          <a:lstStyle/>
          <a:p>
            <a:pPr marL="0" indent="0" defTabSz="914400"/>
            <a:r>
              <a:rPr lang="de-DE" altLang="de-DE" sz="2000">
                <a:solidFill>
                  <a:schemeClr val="tx2"/>
                </a:solidFill>
                <a:latin typeface="Times New Roman" panose="02020603050405020304" pitchFamily="18" charset="0"/>
                <a:cs typeface="Arial" panose="020B0604020202020204" pitchFamily="34" charset="0"/>
              </a:rPr>
              <a:t>Stirling ‘ scher Kreisprozeß</a:t>
            </a:r>
          </a:p>
        </p:txBody>
      </p:sp>
      <p:pic>
        <p:nvPicPr>
          <p:cNvPr id="28674" name="Rechteck 28673">
            <a:extLst>
              <a:ext uri="{FF2B5EF4-FFF2-40B4-BE49-F238E27FC236}">
                <a16:creationId xmlns:a16="http://schemas.microsoft.com/office/drawing/2014/main" id="{807D793D-1CDE-4E70-B4E4-51993073C15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0"/>
            <a:ext cx="533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hteck 28674">
            <a:extLst>
              <a:ext uri="{FF2B5EF4-FFF2-40B4-BE49-F238E27FC236}">
                <a16:creationId xmlns:a16="http://schemas.microsoft.com/office/drawing/2014/main" id="{473AE4AE-08AB-474F-BD7A-12A4C5785079}"/>
              </a:ext>
            </a:extLst>
          </p:cNvPr>
          <p:cNvSpPr>
            <a:spLocks noChangeArrowheads="1"/>
          </p:cNvSpPr>
          <p:nvPr/>
        </p:nvSpPr>
        <p:spPr bwMode="auto">
          <a:xfrm>
            <a:off x="304800" y="1144588"/>
            <a:ext cx="358140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u="sng">
                <a:latin typeface="Times New Roman" panose="02020603050405020304" pitchFamily="18" charset="0"/>
              </a:rPr>
              <a:t>1. Takt::</a:t>
            </a:r>
            <a:r>
              <a:rPr lang="de-DE" altLang="de-DE" sz="1600">
                <a:latin typeface="Times New Roman" panose="02020603050405020304" pitchFamily="18" charset="0"/>
              </a:rPr>
              <a:t>	Der Verdrängerkkolben und 	der Arbeitskolben drücken	Luft nach oben , wo sie 	erwärmt wird.</a:t>
            </a:r>
          </a:p>
          <a:p>
            <a:pPr>
              <a:spcBef>
                <a:spcPct val="50000"/>
              </a:spcBef>
            </a:pPr>
            <a:r>
              <a:rPr lang="de-DE" altLang="de-DE" sz="1600" u="sng">
                <a:latin typeface="Times New Roman" panose="02020603050405020304" pitchFamily="18" charset="0"/>
              </a:rPr>
              <a:t>2. Takt::</a:t>
            </a:r>
            <a:r>
              <a:rPr lang="de-DE" altLang="de-DE" sz="1600">
                <a:latin typeface="Times New Roman" panose="02020603050405020304" pitchFamily="18" charset="0"/>
              </a:rPr>
              <a:t>	Die erwärmte Luft dehnt sich 	aus und drückt dabei den 	Arbeitskolben  nach unten.</a:t>
            </a:r>
          </a:p>
          <a:p>
            <a:pPr>
              <a:spcBef>
                <a:spcPct val="50000"/>
              </a:spcBef>
            </a:pPr>
            <a:r>
              <a:rPr lang="de-DE" altLang="de-DE" sz="1600" u="sng">
                <a:latin typeface="Times New Roman" panose="02020603050405020304" pitchFamily="18" charset="0"/>
              </a:rPr>
              <a:t>3. Takt</a:t>
            </a:r>
            <a:r>
              <a:rPr lang="de-DE" altLang="de-DE" sz="1600">
                <a:latin typeface="Times New Roman" panose="02020603050405020304" pitchFamily="18" charset="0"/>
              </a:rPr>
              <a:t> :	Durch das herunterdrücken 	des Arbeitskolbens wird 	Arbeit verrichtet und durch 	die Konstruktion wird gleich-	zeitig der Verdrängerkolben 	nach unten in die Abküh-	lungskammer gedrückt</a:t>
            </a:r>
          </a:p>
          <a:p>
            <a:pPr>
              <a:spcBef>
                <a:spcPct val="50000"/>
              </a:spcBef>
            </a:pPr>
            <a:r>
              <a:rPr lang="de-DE" altLang="de-DE" sz="1600" u="sng">
                <a:latin typeface="Times New Roman" panose="02020603050405020304" pitchFamily="18" charset="0"/>
              </a:rPr>
              <a:t>4.Takt::</a:t>
            </a:r>
            <a:r>
              <a:rPr lang="de-DE" altLang="de-DE" sz="1600">
                <a:latin typeface="Times New Roman" panose="02020603050405020304" pitchFamily="18" charset="0"/>
              </a:rPr>
              <a:t> 	Die Luft kühlt ab, zieht sich 	zusammen und der entstehen-	de Unterdruck zieht den 	Arbeitskolben wieder nach 	oben. Der Vorgang beginnt 	von Neuem.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ppt_x"/>
                                          </p:val>
                                        </p:tav>
                                        <p:tav tm="100000">
                                          <p:val>
                                            <p:strVal val="#ppt_x"/>
                                          </p:val>
                                        </p:tav>
                                      </p:tavLst>
                                    </p:anim>
                                    <p:anim calcmode="lin" valueType="num">
                                      <p:cBhvr additive="base">
                                        <p:cTn id="8" dur="500" fill="hold"/>
                                        <p:tgtEl>
                                          <p:spTgt spid="286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ennwag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dissolve">
                                      <p:cBhvr>
                                        <p:cTn id="13" dur="500"/>
                                        <p:tgtEl>
                                          <p:spTgt spid="28674"/>
                                        </p:tgtEl>
                                      </p:cBhvr>
                                    </p:animEffect>
                                  </p:childTnLst>
                                  <p:subTnLst>
                                    <p:audio>
                                      <p:cMediaNode>
                                        <p:cTn display="0" masterRel="sameClick">
                                          <p:stCondLst>
                                            <p:cond evt="begin" delay="0">
                                              <p:tn val="11"/>
                                            </p:cond>
                                          </p:stCondLst>
                                          <p:endCondLst>
                                            <p:cond evt="onStopAudio" delay="0">
                                              <p:tgtEl>
                                                <p:sldTgt/>
                                              </p:tgtEl>
                                            </p:cond>
                                          </p:endCondLst>
                                        </p:cTn>
                                        <p:tgtEl>
                                          <p:sndTgt r:embed="rId3" name="Explosio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8675">
                                            <p:txEl>
                                              <p:pRg st="0" end="0"/>
                                            </p:txEl>
                                          </p:spTgt>
                                        </p:tgtEl>
                                        <p:attrNameLst>
                                          <p:attrName>style.visibility</p:attrName>
                                        </p:attrNameLst>
                                      </p:cBhvr>
                                      <p:to>
                                        <p:strVal val="visible"/>
                                      </p:to>
                                    </p:set>
                                    <p:anim calcmode="lin" valueType="num">
                                      <p:cBhvr additive="base">
                                        <p:cTn id="18"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8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Quietschende Bremsen"/>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675">
                                            <p:txEl>
                                              <p:pRg st="1" end="1"/>
                                            </p:txEl>
                                          </p:spTgt>
                                        </p:tgtEl>
                                        <p:attrNameLst>
                                          <p:attrName>style.visibility</p:attrName>
                                        </p:attrNameLst>
                                      </p:cBhvr>
                                      <p:to>
                                        <p:strVal val="visible"/>
                                      </p:to>
                                    </p:set>
                                    <p:anim calcmode="lin" valueType="num">
                                      <p:cBhvr additive="base">
                                        <p:cTn id="24"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86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Quietschende Brems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 calcmode="lin" valueType="num">
                                      <p:cBhvr additive="base">
                                        <p:cTn id="30"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8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Quietschende Bremsen"/>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8675">
                                            <p:txEl>
                                              <p:pRg st="3" end="3"/>
                                            </p:txEl>
                                          </p:spTgt>
                                        </p:tgtEl>
                                        <p:attrNameLst>
                                          <p:attrName>style.visibility</p:attrName>
                                        </p:attrNameLst>
                                      </p:cBhvr>
                                      <p:to>
                                        <p:strVal val="visible"/>
                                      </p:to>
                                    </p:set>
                                    <p:anim calcmode="lin" valueType="num">
                                      <p:cBhvr additive="base">
                                        <p:cTn id="36"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8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Quietschende Brems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utoUpdateAnimBg="0"/>
      <p:bldP spid="286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Rechteck 29696">
            <a:extLst>
              <a:ext uri="{FF2B5EF4-FFF2-40B4-BE49-F238E27FC236}">
                <a16:creationId xmlns:a16="http://schemas.microsoft.com/office/drawing/2014/main" id="{E3619900-6BF8-4937-A2B8-23450D019FF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dissolve">
                                      <p:cBhvr>
                                        <p:cTn id="7" dur="500"/>
                                        <p:tgtEl>
                                          <p:spTgt spid="29697"/>
                                        </p:tgtEl>
                                      </p:cBhvr>
                                    </p:animEffect>
                                  </p:childTnLst>
                                  <p:subTnLst>
                                    <p:audio>
                                      <p:cMediaNode>
                                        <p:cTn display="0" masterRel="sameClick">
                                          <p:stCondLst>
                                            <p:cond evt="begin" delay="0">
                                              <p:tn val="5"/>
                                            </p:cond>
                                          </p:stCondLst>
                                          <p:endCondLst>
                                            <p:cond evt="onStopAudio" delay="0">
                                              <p:tgtEl>
                                                <p:sldTgt/>
                                              </p:tgtEl>
                                            </p:cond>
                                          </p:endCondLst>
                                        </p:cTn>
                                        <p:tgtEl>
                                          <p:sndTgt r:embed="rId2" name="Rennwag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Form 30720">
            <a:extLst>
              <a:ext uri="{FF2B5EF4-FFF2-40B4-BE49-F238E27FC236}">
                <a16:creationId xmlns:a16="http://schemas.microsoft.com/office/drawing/2014/main" id="{86D222C3-6D89-46AB-A8E8-49032E489CD9}"/>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Carnot’ scher Kreisprozess</a:t>
            </a:r>
          </a:p>
        </p:txBody>
      </p:sp>
      <p:sp>
        <p:nvSpPr>
          <p:cNvPr id="30722" name="Gerade Verbindung 30721">
            <a:extLst>
              <a:ext uri="{FF2B5EF4-FFF2-40B4-BE49-F238E27FC236}">
                <a16:creationId xmlns:a16="http://schemas.microsoft.com/office/drawing/2014/main" id="{C997E527-180B-40F8-A4EC-BC889C3BC321}"/>
              </a:ext>
            </a:extLst>
          </p:cNvPr>
          <p:cNvSpPr>
            <a:spLocks noChangeShapeType="1"/>
          </p:cNvSpPr>
          <p:nvPr/>
        </p:nvSpPr>
        <p:spPr bwMode="auto">
          <a:xfrm flipV="1">
            <a:off x="1447800" y="2133600"/>
            <a:ext cx="0" cy="1981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0723" name="Gerade Verbindung 30722">
            <a:extLst>
              <a:ext uri="{FF2B5EF4-FFF2-40B4-BE49-F238E27FC236}">
                <a16:creationId xmlns:a16="http://schemas.microsoft.com/office/drawing/2014/main" id="{0611E720-1B67-4E4A-8F87-6A204724C89F}"/>
              </a:ext>
            </a:extLst>
          </p:cNvPr>
          <p:cNvSpPr>
            <a:spLocks noChangeShapeType="1"/>
          </p:cNvSpPr>
          <p:nvPr/>
        </p:nvSpPr>
        <p:spPr bwMode="auto">
          <a:xfrm>
            <a:off x="1447800" y="4114800"/>
            <a:ext cx="2590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0724" name="Form 30723">
            <a:extLst>
              <a:ext uri="{FF2B5EF4-FFF2-40B4-BE49-F238E27FC236}">
                <a16:creationId xmlns:a16="http://schemas.microsoft.com/office/drawing/2014/main" id="{22E6DD58-7906-4E16-BD18-99DCF1E58ABF}"/>
              </a:ext>
            </a:extLst>
          </p:cNvPr>
          <p:cNvSpPr>
            <a:spLocks/>
          </p:cNvSpPr>
          <p:nvPr/>
        </p:nvSpPr>
        <p:spPr bwMode="auto">
          <a:xfrm>
            <a:off x="1676400" y="2590800"/>
            <a:ext cx="457200" cy="914400"/>
          </a:xfrm>
          <a:custGeom>
            <a:avLst/>
            <a:gdLst>
              <a:gd name="T0" fmla="*/ 457200 w 21600"/>
              <a:gd name="T1" fmla="*/ 914400 h 21600"/>
              <a:gd name="T2" fmla="*/ 0 w 21600"/>
              <a:gd name="T3" fmla="*/ 0 h 21600"/>
              <a:gd name="T4" fmla="*/ 4572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725" name="Form 30724">
            <a:extLst>
              <a:ext uri="{FF2B5EF4-FFF2-40B4-BE49-F238E27FC236}">
                <a16:creationId xmlns:a16="http://schemas.microsoft.com/office/drawing/2014/main" id="{9EDF57F1-99B8-4BB6-8C8C-DB34C4C8714C}"/>
              </a:ext>
            </a:extLst>
          </p:cNvPr>
          <p:cNvSpPr>
            <a:spLocks/>
          </p:cNvSpPr>
          <p:nvPr/>
        </p:nvSpPr>
        <p:spPr bwMode="auto">
          <a:xfrm>
            <a:off x="1676400" y="2590800"/>
            <a:ext cx="1295400" cy="228600"/>
          </a:xfrm>
          <a:custGeom>
            <a:avLst/>
            <a:gdLst>
              <a:gd name="T0" fmla="*/ 1295400 w 21600"/>
              <a:gd name="T1" fmla="*/ 228600 h 21600"/>
              <a:gd name="T2" fmla="*/ 0 w 21600"/>
              <a:gd name="T3" fmla="*/ 0 h 21600"/>
              <a:gd name="T4" fmla="*/ 12954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726" name="Form 30725">
            <a:extLst>
              <a:ext uri="{FF2B5EF4-FFF2-40B4-BE49-F238E27FC236}">
                <a16:creationId xmlns:a16="http://schemas.microsoft.com/office/drawing/2014/main" id="{7545D023-E3B5-4897-A2AE-A23E6A59815E}"/>
              </a:ext>
            </a:extLst>
          </p:cNvPr>
          <p:cNvSpPr>
            <a:spLocks/>
          </p:cNvSpPr>
          <p:nvPr/>
        </p:nvSpPr>
        <p:spPr bwMode="auto">
          <a:xfrm>
            <a:off x="2895600" y="2895600"/>
            <a:ext cx="533400" cy="838200"/>
          </a:xfrm>
          <a:custGeom>
            <a:avLst/>
            <a:gdLst>
              <a:gd name="T0" fmla="*/ 533400 w 21600"/>
              <a:gd name="T1" fmla="*/ 838200 h 21600"/>
              <a:gd name="T2" fmla="*/ 0 w 21600"/>
              <a:gd name="T3" fmla="*/ 0 h 21600"/>
              <a:gd name="T4" fmla="*/ 5334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727" name="Form 30726">
            <a:extLst>
              <a:ext uri="{FF2B5EF4-FFF2-40B4-BE49-F238E27FC236}">
                <a16:creationId xmlns:a16="http://schemas.microsoft.com/office/drawing/2014/main" id="{87BC9E8C-3C6B-4CAF-94B9-E96D4568195F}"/>
              </a:ext>
            </a:extLst>
          </p:cNvPr>
          <p:cNvSpPr>
            <a:spLocks/>
          </p:cNvSpPr>
          <p:nvPr/>
        </p:nvSpPr>
        <p:spPr bwMode="auto">
          <a:xfrm>
            <a:off x="2057400" y="3429000"/>
            <a:ext cx="1295400" cy="304800"/>
          </a:xfrm>
          <a:custGeom>
            <a:avLst/>
            <a:gdLst>
              <a:gd name="T0" fmla="*/ 1295400 w 21600"/>
              <a:gd name="T1" fmla="*/ 304800 h 21600"/>
              <a:gd name="T2" fmla="*/ 0 w 21600"/>
              <a:gd name="T3" fmla="*/ 0 h 21600"/>
              <a:gd name="T4" fmla="*/ 129540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0728" name="Rechteck 30727">
            <a:extLst>
              <a:ext uri="{FF2B5EF4-FFF2-40B4-BE49-F238E27FC236}">
                <a16:creationId xmlns:a16="http://schemas.microsoft.com/office/drawing/2014/main" id="{8FA1B712-0E83-48B5-AF99-3C53FA76F6CC}"/>
              </a:ext>
            </a:extLst>
          </p:cNvPr>
          <p:cNvSpPr>
            <a:spLocks noChangeArrowheads="1"/>
          </p:cNvSpPr>
          <p:nvPr/>
        </p:nvSpPr>
        <p:spPr bwMode="auto">
          <a:xfrm>
            <a:off x="1676400" y="3505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1</a:t>
            </a:r>
          </a:p>
        </p:txBody>
      </p:sp>
      <p:sp>
        <p:nvSpPr>
          <p:cNvPr id="30729" name="Rechteck 30728">
            <a:extLst>
              <a:ext uri="{FF2B5EF4-FFF2-40B4-BE49-F238E27FC236}">
                <a16:creationId xmlns:a16="http://schemas.microsoft.com/office/drawing/2014/main" id="{A2D773F8-784E-4C29-AD28-BD608C4DF493}"/>
              </a:ext>
            </a:extLst>
          </p:cNvPr>
          <p:cNvSpPr>
            <a:spLocks noChangeArrowheads="1"/>
          </p:cNvSpPr>
          <p:nvPr/>
        </p:nvSpPr>
        <p:spPr bwMode="auto">
          <a:xfrm>
            <a:off x="1524000" y="2209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2</a:t>
            </a:r>
          </a:p>
        </p:txBody>
      </p:sp>
      <p:sp>
        <p:nvSpPr>
          <p:cNvPr id="30730" name="Rechteck 30729">
            <a:extLst>
              <a:ext uri="{FF2B5EF4-FFF2-40B4-BE49-F238E27FC236}">
                <a16:creationId xmlns:a16="http://schemas.microsoft.com/office/drawing/2014/main" id="{8136FD52-B87B-4DE7-A163-805FBFF41198}"/>
              </a:ext>
            </a:extLst>
          </p:cNvPr>
          <p:cNvSpPr>
            <a:spLocks noChangeArrowheads="1"/>
          </p:cNvSpPr>
          <p:nvPr/>
        </p:nvSpPr>
        <p:spPr bwMode="auto">
          <a:xfrm>
            <a:off x="2819400" y="228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3</a:t>
            </a:r>
          </a:p>
        </p:txBody>
      </p:sp>
      <p:sp>
        <p:nvSpPr>
          <p:cNvPr id="30731" name="Rechteck 30730">
            <a:extLst>
              <a:ext uri="{FF2B5EF4-FFF2-40B4-BE49-F238E27FC236}">
                <a16:creationId xmlns:a16="http://schemas.microsoft.com/office/drawing/2014/main" id="{43E535AA-A78D-403F-BCA1-199C0F831850}"/>
              </a:ext>
            </a:extLst>
          </p:cNvPr>
          <p:cNvSpPr>
            <a:spLocks noChangeArrowheads="1"/>
          </p:cNvSpPr>
          <p:nvPr/>
        </p:nvSpPr>
        <p:spPr bwMode="auto">
          <a:xfrm>
            <a:off x="3505200" y="3581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4</a:t>
            </a:r>
          </a:p>
        </p:txBody>
      </p:sp>
      <p:grpSp>
        <p:nvGrpSpPr>
          <p:cNvPr id="10176" name="Group 15">
            <a:extLst>
              <a:ext uri="{FF2B5EF4-FFF2-40B4-BE49-F238E27FC236}">
                <a16:creationId xmlns:a16="http://schemas.microsoft.com/office/drawing/2014/main" id="{552532FB-E328-4BAE-904D-E96E50F55BA9}"/>
              </a:ext>
            </a:extLst>
          </p:cNvPr>
          <p:cNvGrpSpPr>
            <a:grpSpLocks/>
          </p:cNvGrpSpPr>
          <p:nvPr/>
        </p:nvGrpSpPr>
        <p:grpSpPr bwMode="auto">
          <a:xfrm>
            <a:off x="2057400" y="2895600"/>
            <a:ext cx="685800" cy="609600"/>
            <a:chOff x="1296" y="1824"/>
            <a:chExt cx="432" cy="384"/>
          </a:xfrm>
        </p:grpSpPr>
        <p:sp>
          <p:nvSpPr>
            <p:cNvPr id="31763" name="Gerade Verbindung 30731">
              <a:extLst>
                <a:ext uri="{FF2B5EF4-FFF2-40B4-BE49-F238E27FC236}">
                  <a16:creationId xmlns:a16="http://schemas.microsoft.com/office/drawing/2014/main" id="{AFEC369E-965D-4403-AAEE-BB9489CDFCEE}"/>
                </a:ext>
              </a:extLst>
            </p:cNvPr>
            <p:cNvSpPr>
              <a:spLocks noChangeShapeType="1"/>
            </p:cNvSpPr>
            <p:nvPr/>
          </p:nvSpPr>
          <p:spPr bwMode="auto">
            <a:xfrm flipV="1">
              <a:off x="1296" y="1824"/>
              <a:ext cx="96"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1764" name="Gerade Verbindung 30732">
              <a:extLst>
                <a:ext uri="{FF2B5EF4-FFF2-40B4-BE49-F238E27FC236}">
                  <a16:creationId xmlns:a16="http://schemas.microsoft.com/office/drawing/2014/main" id="{111DBB90-4195-4C64-84A2-9F2CCC68BF88}"/>
                </a:ext>
              </a:extLst>
            </p:cNvPr>
            <p:cNvSpPr>
              <a:spLocks noChangeShapeType="1"/>
            </p:cNvSpPr>
            <p:nvPr/>
          </p:nvSpPr>
          <p:spPr bwMode="auto">
            <a:xfrm flipV="1">
              <a:off x="1632" y="1920"/>
              <a:ext cx="96"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1765" name="Gerade Verbindung 30733">
              <a:extLst>
                <a:ext uri="{FF2B5EF4-FFF2-40B4-BE49-F238E27FC236}">
                  <a16:creationId xmlns:a16="http://schemas.microsoft.com/office/drawing/2014/main" id="{2B56C666-5129-4F63-9584-3821F6CE21A3}"/>
                </a:ext>
              </a:extLst>
            </p:cNvPr>
            <p:cNvSpPr>
              <a:spLocks noChangeShapeType="1"/>
            </p:cNvSpPr>
            <p:nvPr/>
          </p:nvSpPr>
          <p:spPr bwMode="auto">
            <a:xfrm flipV="1">
              <a:off x="1488" y="1872"/>
              <a:ext cx="96"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30736" name="Rechteck 30735">
            <a:extLst>
              <a:ext uri="{FF2B5EF4-FFF2-40B4-BE49-F238E27FC236}">
                <a16:creationId xmlns:a16="http://schemas.microsoft.com/office/drawing/2014/main" id="{7CED50BE-80B4-4784-B50E-DFE1A2E05081}"/>
              </a:ext>
            </a:extLst>
          </p:cNvPr>
          <p:cNvSpPr>
            <a:spLocks noChangeArrowheads="1"/>
          </p:cNvSpPr>
          <p:nvPr/>
        </p:nvSpPr>
        <p:spPr bwMode="auto">
          <a:xfrm>
            <a:off x="2209800" y="3048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W</a:t>
            </a:r>
          </a:p>
        </p:txBody>
      </p:sp>
      <p:sp>
        <p:nvSpPr>
          <p:cNvPr id="30737" name="Rechteck 30736">
            <a:extLst>
              <a:ext uri="{FF2B5EF4-FFF2-40B4-BE49-F238E27FC236}">
                <a16:creationId xmlns:a16="http://schemas.microsoft.com/office/drawing/2014/main" id="{CB998E56-242B-4AE6-B5E1-E34D8015C204}"/>
              </a:ext>
            </a:extLst>
          </p:cNvPr>
          <p:cNvSpPr>
            <a:spLocks noChangeArrowheads="1"/>
          </p:cNvSpPr>
          <p:nvPr/>
        </p:nvSpPr>
        <p:spPr bwMode="auto">
          <a:xfrm>
            <a:off x="4038600" y="2209800"/>
            <a:ext cx="4953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1 - 2 adiabatische Kompression</a:t>
            </a:r>
          </a:p>
          <a:p>
            <a:pPr>
              <a:spcBef>
                <a:spcPct val="50000"/>
              </a:spcBef>
            </a:pPr>
            <a:r>
              <a:rPr lang="de-DE" altLang="de-DE" sz="2400">
                <a:latin typeface="Times New Roman" panose="02020603050405020304" pitchFamily="18" charset="0"/>
              </a:rPr>
              <a:t>2 - 3 isotherme Expansion bei T</a:t>
            </a:r>
            <a:r>
              <a:rPr lang="de-DE" altLang="de-DE" sz="2400" baseline="-25000">
                <a:latin typeface="Times New Roman" panose="02020603050405020304" pitchFamily="18" charset="0"/>
              </a:rPr>
              <a:t>2</a:t>
            </a:r>
          </a:p>
          <a:p>
            <a:pPr>
              <a:spcBef>
                <a:spcPct val="50000"/>
              </a:spcBef>
            </a:pPr>
            <a:r>
              <a:rPr lang="de-DE" altLang="de-DE" sz="2400">
                <a:latin typeface="Times New Roman" panose="02020603050405020304" pitchFamily="18" charset="0"/>
              </a:rPr>
              <a:t>3 - 4 adiabatische Expansion</a:t>
            </a:r>
          </a:p>
          <a:p>
            <a:pPr>
              <a:spcBef>
                <a:spcPct val="50000"/>
              </a:spcBef>
            </a:pPr>
            <a:r>
              <a:rPr lang="de-DE" altLang="de-DE" sz="2400">
                <a:latin typeface="Times New Roman" panose="02020603050405020304" pitchFamily="18" charset="0"/>
              </a:rPr>
              <a:t>4 - 1 isotherme Kompression bei T</a:t>
            </a:r>
            <a:r>
              <a:rPr lang="de-DE" altLang="de-DE" sz="2400" baseline="-25000">
                <a:latin typeface="Times New Roman" panose="02020603050405020304" pitchFamily="18" charset="0"/>
              </a:rPr>
              <a:t>1</a:t>
            </a:r>
          </a:p>
        </p:txBody>
      </p:sp>
      <p:sp>
        <p:nvSpPr>
          <p:cNvPr id="30738" name="Rechteck 30737">
            <a:extLst>
              <a:ext uri="{FF2B5EF4-FFF2-40B4-BE49-F238E27FC236}">
                <a16:creationId xmlns:a16="http://schemas.microsoft.com/office/drawing/2014/main" id="{91154420-C66C-4497-89C2-162AF36B6895}"/>
              </a:ext>
            </a:extLst>
          </p:cNvPr>
          <p:cNvSpPr>
            <a:spLocks noChangeArrowheads="1"/>
          </p:cNvSpPr>
          <p:nvPr/>
        </p:nvSpPr>
        <p:spPr bwMode="auto">
          <a:xfrm>
            <a:off x="990600" y="48768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Symbol" panose="05050102010706020507" pitchFamily="18" charset="2"/>
              </a:rPr>
              <a:t>h</a:t>
            </a:r>
            <a:r>
              <a:rPr lang="de-DE" altLang="de-DE" sz="2400">
                <a:latin typeface="Times New Roman" panose="02020603050405020304" pitchFamily="18" charset="0"/>
              </a:rPr>
              <a:t> = 1 - T</a:t>
            </a:r>
            <a:r>
              <a:rPr lang="de-DE" altLang="de-DE" sz="2400" baseline="-25000">
                <a:latin typeface="Times New Roman" panose="02020603050405020304" pitchFamily="18" charset="0"/>
              </a:rPr>
              <a:t>1</a:t>
            </a:r>
            <a:r>
              <a:rPr lang="de-DE" altLang="de-DE" sz="2400">
                <a:latin typeface="Times New Roman" panose="02020603050405020304" pitchFamily="18" charset="0"/>
              </a:rPr>
              <a:t> / T</a:t>
            </a:r>
            <a:r>
              <a:rPr lang="de-DE" altLang="de-DE" sz="2400" baseline="-25000">
                <a:latin typeface="Times New Roman" panose="02020603050405020304" pitchFamily="18" charset="0"/>
              </a:rPr>
              <a:t>2</a:t>
            </a:r>
          </a:p>
        </p:txBody>
      </p:sp>
      <p:sp>
        <p:nvSpPr>
          <p:cNvPr id="30739" name="Rechteck 30738">
            <a:extLst>
              <a:ext uri="{FF2B5EF4-FFF2-40B4-BE49-F238E27FC236}">
                <a16:creationId xmlns:a16="http://schemas.microsoft.com/office/drawing/2014/main" id="{06A33EB8-3A6C-42D1-AD84-4126874C9C82}"/>
              </a:ext>
            </a:extLst>
          </p:cNvPr>
          <p:cNvSpPr>
            <a:spLocks noChangeArrowheads="1"/>
          </p:cNvSpPr>
          <p:nvPr/>
        </p:nvSpPr>
        <p:spPr bwMode="auto">
          <a:xfrm>
            <a:off x="3352800" y="2362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T1</a:t>
            </a:r>
          </a:p>
        </p:txBody>
      </p:sp>
      <p:sp>
        <p:nvSpPr>
          <p:cNvPr id="30740" name="Rechteck 30739">
            <a:extLst>
              <a:ext uri="{FF2B5EF4-FFF2-40B4-BE49-F238E27FC236}">
                <a16:creationId xmlns:a16="http://schemas.microsoft.com/office/drawing/2014/main" id="{43E0AF19-EE03-41E5-BB4B-97ECC91BA4A4}"/>
              </a:ext>
            </a:extLst>
          </p:cNvPr>
          <p:cNvSpPr>
            <a:spLocks noChangeArrowheads="1"/>
          </p:cNvSpPr>
          <p:nvPr/>
        </p:nvSpPr>
        <p:spPr bwMode="auto">
          <a:xfrm>
            <a:off x="3276600" y="3200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T2</a:t>
            </a:r>
          </a:p>
        </p:txBody>
      </p:sp>
      <p:sp>
        <p:nvSpPr>
          <p:cNvPr id="30741" name="Rechteck 30740">
            <a:extLst>
              <a:ext uri="{FF2B5EF4-FFF2-40B4-BE49-F238E27FC236}">
                <a16:creationId xmlns:a16="http://schemas.microsoft.com/office/drawing/2014/main" id="{39F47CBB-6D32-4CA6-A013-3DA165C7AC9F}"/>
              </a:ext>
            </a:extLst>
          </p:cNvPr>
          <p:cNvSpPr>
            <a:spLocks noChangeArrowheads="1"/>
          </p:cNvSpPr>
          <p:nvPr/>
        </p:nvSpPr>
        <p:spPr bwMode="auto">
          <a:xfrm>
            <a:off x="4267200" y="4876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T1&lt;T1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500" fill="hold"/>
                                        <p:tgtEl>
                                          <p:spTgt spid="30721"/>
                                        </p:tgtEl>
                                        <p:attrNameLst>
                                          <p:attrName>ppt_x</p:attrName>
                                        </p:attrNameLst>
                                      </p:cBhvr>
                                      <p:tavLst>
                                        <p:tav tm="0">
                                          <p:val>
                                            <p:strVal val="#ppt_x"/>
                                          </p:val>
                                        </p:tav>
                                        <p:tav tm="100000">
                                          <p:val>
                                            <p:strVal val="#ppt_x"/>
                                          </p:val>
                                        </p:tav>
                                      </p:tavLst>
                                    </p:anim>
                                    <p:anim calcmode="lin" valueType="num">
                                      <p:cBhvr additive="base">
                                        <p:cTn id="8" dur="500" fill="hold"/>
                                        <p:tgtEl>
                                          <p:spTgt spid="307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23"/>
                                        </p:tgtEl>
                                        <p:attrNameLst>
                                          <p:attrName>style.visibility</p:attrName>
                                        </p:attrNameLst>
                                      </p:cBhvr>
                                      <p:to>
                                        <p:strVal val="visible"/>
                                      </p:to>
                                    </p:set>
                                    <p:anim calcmode="lin" valueType="num">
                                      <p:cBhvr additive="base">
                                        <p:cTn id="19" dur="500" fill="hold"/>
                                        <p:tgtEl>
                                          <p:spTgt spid="30723"/>
                                        </p:tgtEl>
                                        <p:attrNameLst>
                                          <p:attrName>ppt_x</p:attrName>
                                        </p:attrNameLst>
                                      </p:cBhvr>
                                      <p:tavLst>
                                        <p:tav tm="0">
                                          <p:val>
                                            <p:strVal val="0-#ppt_w/2"/>
                                          </p:val>
                                        </p:tav>
                                        <p:tav tm="100000">
                                          <p:val>
                                            <p:strVal val="#ppt_x"/>
                                          </p:val>
                                        </p:tav>
                                      </p:tavLst>
                                    </p:anim>
                                    <p:anim calcmode="lin" valueType="num">
                                      <p:cBhvr additive="base">
                                        <p:cTn id="20"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0724"/>
                                        </p:tgtEl>
                                        <p:attrNameLst>
                                          <p:attrName>style.visibility</p:attrName>
                                        </p:attrNameLst>
                                      </p:cBhvr>
                                      <p:to>
                                        <p:strVal val="visible"/>
                                      </p:to>
                                    </p:set>
                                    <p:animEffect transition="in" filter="wipe(down)">
                                      <p:cBhvr>
                                        <p:cTn id="25" dur="500"/>
                                        <p:tgtEl>
                                          <p:spTgt spid="3072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725"/>
                                        </p:tgtEl>
                                        <p:attrNameLst>
                                          <p:attrName>style.visibility</p:attrName>
                                        </p:attrNameLst>
                                      </p:cBhvr>
                                      <p:to>
                                        <p:strVal val="visible"/>
                                      </p:to>
                                    </p:set>
                                    <p:animEffect transition="in" filter="wipe(left)">
                                      <p:cBhvr>
                                        <p:cTn id="30" dur="500"/>
                                        <p:tgtEl>
                                          <p:spTgt spid="307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0726"/>
                                        </p:tgtEl>
                                        <p:attrNameLst>
                                          <p:attrName>style.visibility</p:attrName>
                                        </p:attrNameLst>
                                      </p:cBhvr>
                                      <p:to>
                                        <p:strVal val="visible"/>
                                      </p:to>
                                    </p:set>
                                    <p:animEffect transition="in" filter="wipe(up)">
                                      <p:cBhvr>
                                        <p:cTn id="35" dur="500"/>
                                        <p:tgtEl>
                                          <p:spTgt spid="307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727"/>
                                        </p:tgtEl>
                                        <p:attrNameLst>
                                          <p:attrName>style.visibility</p:attrName>
                                        </p:attrNameLst>
                                      </p:cBhvr>
                                      <p:to>
                                        <p:strVal val="visible"/>
                                      </p:to>
                                    </p:set>
                                    <p:animEffect transition="in" filter="wipe(left)">
                                      <p:cBhvr>
                                        <p:cTn id="40" dur="500"/>
                                        <p:tgtEl>
                                          <p:spTgt spid="3072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0728"/>
                                        </p:tgtEl>
                                        <p:attrNameLst>
                                          <p:attrName>style.visibility</p:attrName>
                                        </p:attrNameLst>
                                      </p:cBhvr>
                                      <p:to>
                                        <p:strVal val="visible"/>
                                      </p:to>
                                    </p:set>
                                    <p:animEffect transition="in" filter="dissolve">
                                      <p:cBhvr>
                                        <p:cTn id="45" dur="500"/>
                                        <p:tgtEl>
                                          <p:spTgt spid="30728"/>
                                        </p:tgtEl>
                                      </p:cBhvr>
                                    </p:animEffect>
                                  </p:childTnLst>
                                  <p:subTnLst>
                                    <p:audio>
                                      <p:cMediaNode>
                                        <p:cTn display="0" masterRel="sameClick">
                                          <p:stCondLst>
                                            <p:cond evt="begin" delay="0">
                                              <p:tn val="43"/>
                                            </p:cond>
                                          </p:stCondLst>
                                          <p:endCondLst>
                                            <p:cond evt="onStopAudio" delay="0">
                                              <p:tgtEl>
                                                <p:sldTgt/>
                                              </p:tgtEl>
                                            </p:cond>
                                          </p:endCondLst>
                                        </p:cTn>
                                        <p:tgtEl>
                                          <p:sndTgt r:embed="rId3" name="Gewehrschuß"/>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0729"/>
                                        </p:tgtEl>
                                        <p:attrNameLst>
                                          <p:attrName>style.visibility</p:attrName>
                                        </p:attrNameLst>
                                      </p:cBhvr>
                                      <p:to>
                                        <p:strVal val="visible"/>
                                      </p:to>
                                    </p:set>
                                    <p:animEffect transition="in" filter="dissolve">
                                      <p:cBhvr>
                                        <p:cTn id="50" dur="500"/>
                                        <p:tgtEl>
                                          <p:spTgt spid="30729"/>
                                        </p:tgtEl>
                                      </p:cBhvr>
                                    </p:animEffect>
                                  </p:childTnLst>
                                  <p:subTnLst>
                                    <p:audio>
                                      <p:cMediaNode>
                                        <p:cTn display="0" masterRel="sameClick">
                                          <p:stCondLst>
                                            <p:cond evt="begin" delay="0">
                                              <p:tn val="48"/>
                                            </p:cond>
                                          </p:stCondLst>
                                          <p:endCondLst>
                                            <p:cond evt="onStopAudio" delay="0">
                                              <p:tgtEl>
                                                <p:sldTgt/>
                                              </p:tgtEl>
                                            </p:cond>
                                          </p:endCondLst>
                                        </p:cTn>
                                        <p:tgtEl>
                                          <p:sndTgt r:embed="rId3" name="Gewehrschuß"/>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0730"/>
                                        </p:tgtEl>
                                        <p:attrNameLst>
                                          <p:attrName>style.visibility</p:attrName>
                                        </p:attrNameLst>
                                      </p:cBhvr>
                                      <p:to>
                                        <p:strVal val="visible"/>
                                      </p:to>
                                    </p:set>
                                    <p:animEffect transition="in" filter="dissolve">
                                      <p:cBhvr>
                                        <p:cTn id="55" dur="500"/>
                                        <p:tgtEl>
                                          <p:spTgt spid="30730"/>
                                        </p:tgtEl>
                                      </p:cBhvr>
                                    </p:animEffect>
                                  </p:childTnLst>
                                  <p:subTnLst>
                                    <p:audio>
                                      <p:cMediaNode>
                                        <p:cTn display="0" masterRel="sameClick">
                                          <p:stCondLst>
                                            <p:cond evt="begin" delay="0">
                                              <p:tn val="53"/>
                                            </p:cond>
                                          </p:stCondLst>
                                          <p:endCondLst>
                                            <p:cond evt="onStopAudio" delay="0">
                                              <p:tgtEl>
                                                <p:sldTgt/>
                                              </p:tgtEl>
                                            </p:cond>
                                          </p:endCondLst>
                                        </p:cTn>
                                        <p:tgtEl>
                                          <p:sndTgt r:embed="rId3" name="Gewehrschuß"/>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0731"/>
                                        </p:tgtEl>
                                        <p:attrNameLst>
                                          <p:attrName>style.visibility</p:attrName>
                                        </p:attrNameLst>
                                      </p:cBhvr>
                                      <p:to>
                                        <p:strVal val="visible"/>
                                      </p:to>
                                    </p:set>
                                    <p:animEffect transition="in" filter="dissolve">
                                      <p:cBhvr>
                                        <p:cTn id="60" dur="500"/>
                                        <p:tgtEl>
                                          <p:spTgt spid="30731"/>
                                        </p:tgtEl>
                                      </p:cBhvr>
                                    </p:animEffect>
                                  </p:childTnLst>
                                  <p:subTnLst>
                                    <p:audio>
                                      <p:cMediaNode>
                                        <p:cTn display="0" masterRel="sameClick">
                                          <p:stCondLst>
                                            <p:cond evt="begin" delay="0">
                                              <p:tn val="58"/>
                                            </p:cond>
                                          </p:stCondLst>
                                          <p:endCondLst>
                                            <p:cond evt="onStopAudio" delay="0">
                                              <p:tgtEl>
                                                <p:sldTgt/>
                                              </p:tgtEl>
                                            </p:cond>
                                          </p:endCondLst>
                                        </p:cTn>
                                        <p:tgtEl>
                                          <p:sndTgt r:embed="rId3" name="Gewehrschuß"/>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10176"/>
                                        </p:tgtEl>
                                        <p:attrNameLst>
                                          <p:attrName>style.visibility</p:attrName>
                                        </p:attrNameLst>
                                      </p:cBhvr>
                                      <p:to>
                                        <p:strVal val="visible"/>
                                      </p:to>
                                    </p:set>
                                    <p:animEffect transition="in" filter="dissolve">
                                      <p:cBhvr>
                                        <p:cTn id="65" dur="500"/>
                                        <p:tgtEl>
                                          <p:spTgt spid="101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5" fill="hold" grpId="0" nodeType="clickEffect">
                                  <p:stCondLst>
                                    <p:cond delay="0"/>
                                  </p:stCondLst>
                                  <p:childTnLst>
                                    <p:set>
                                      <p:cBhvr>
                                        <p:cTn id="69" dur="1" fill="hold">
                                          <p:stCondLst>
                                            <p:cond delay="0"/>
                                          </p:stCondLst>
                                        </p:cTn>
                                        <p:tgtEl>
                                          <p:spTgt spid="30736"/>
                                        </p:tgtEl>
                                        <p:attrNameLst>
                                          <p:attrName>style.visibility</p:attrName>
                                        </p:attrNameLst>
                                      </p:cBhvr>
                                      <p:to>
                                        <p:strVal val="visible"/>
                                      </p:to>
                                    </p:set>
                                    <p:animEffect transition="in" filter="blinds(vertical)">
                                      <p:cBhvr>
                                        <p:cTn id="70" dur="500"/>
                                        <p:tgtEl>
                                          <p:spTgt spid="30736"/>
                                        </p:tgtEl>
                                      </p:cBhvr>
                                    </p:animEffect>
                                  </p:childTnLst>
                                  <p:subTnLst>
                                    <p:audio>
                                      <p:cMediaNode>
                                        <p:cTn display="0" masterRel="sameClick">
                                          <p:stCondLst>
                                            <p:cond evt="begin" delay="0">
                                              <p:tn val="68"/>
                                            </p:cond>
                                          </p:stCondLst>
                                          <p:endCondLst>
                                            <p:cond evt="onStopAudio" delay="0">
                                              <p:tgtEl>
                                                <p:sldTgt/>
                                              </p:tgtEl>
                                            </p:cond>
                                          </p:endCondLst>
                                        </p:cTn>
                                        <p:tgtEl>
                                          <p:sndTgt r:embed="rId4" name="Explosion"/>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0737">
                                            <p:txEl>
                                              <p:pRg st="0" end="0"/>
                                            </p:txEl>
                                          </p:spTgt>
                                        </p:tgtEl>
                                        <p:attrNameLst>
                                          <p:attrName>style.visibility</p:attrName>
                                        </p:attrNameLst>
                                      </p:cBhvr>
                                      <p:to>
                                        <p:strVal val="visible"/>
                                      </p:to>
                                    </p:set>
                                    <p:anim calcmode="lin" valueType="num">
                                      <p:cBhvr additive="base">
                                        <p:cTn id="75" dur="500" fill="hold"/>
                                        <p:tgtEl>
                                          <p:spTgt spid="30737">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07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5" name="Applaus"/>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0737">
                                            <p:txEl>
                                              <p:pRg st="1" end="1"/>
                                            </p:txEl>
                                          </p:spTgt>
                                        </p:tgtEl>
                                        <p:attrNameLst>
                                          <p:attrName>style.visibility</p:attrName>
                                        </p:attrNameLst>
                                      </p:cBhvr>
                                      <p:to>
                                        <p:strVal val="visible"/>
                                      </p:to>
                                    </p:set>
                                    <p:anim calcmode="lin" valueType="num">
                                      <p:cBhvr additive="base">
                                        <p:cTn id="81" dur="500" fill="hold"/>
                                        <p:tgtEl>
                                          <p:spTgt spid="30737">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07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5" name="Applaus"/>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0737">
                                            <p:txEl>
                                              <p:pRg st="2" end="2"/>
                                            </p:txEl>
                                          </p:spTgt>
                                        </p:tgtEl>
                                        <p:attrNameLst>
                                          <p:attrName>style.visibility</p:attrName>
                                        </p:attrNameLst>
                                      </p:cBhvr>
                                      <p:to>
                                        <p:strVal val="visible"/>
                                      </p:to>
                                    </p:set>
                                    <p:anim calcmode="lin" valueType="num">
                                      <p:cBhvr additive="base">
                                        <p:cTn id="87" dur="500" fill="hold"/>
                                        <p:tgtEl>
                                          <p:spTgt spid="3073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07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5" name="Applaus"/>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0737">
                                            <p:txEl>
                                              <p:pRg st="3" end="3"/>
                                            </p:txEl>
                                          </p:spTgt>
                                        </p:tgtEl>
                                        <p:attrNameLst>
                                          <p:attrName>style.visibility</p:attrName>
                                        </p:attrNameLst>
                                      </p:cBhvr>
                                      <p:to>
                                        <p:strVal val="visible"/>
                                      </p:to>
                                    </p:set>
                                    <p:anim calcmode="lin" valueType="num">
                                      <p:cBhvr additive="base">
                                        <p:cTn id="93" dur="500" fill="hold"/>
                                        <p:tgtEl>
                                          <p:spTgt spid="30737">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073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5" name="Applaus"/>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0738"/>
                                        </p:tgtEl>
                                        <p:attrNameLst>
                                          <p:attrName>style.visibility</p:attrName>
                                        </p:attrNameLst>
                                      </p:cBhvr>
                                      <p:to>
                                        <p:strVal val="visible"/>
                                      </p:to>
                                    </p:set>
                                    <p:anim calcmode="lin" valueType="num">
                                      <p:cBhvr additive="base">
                                        <p:cTn id="99" dur="500" fill="hold"/>
                                        <p:tgtEl>
                                          <p:spTgt spid="30738"/>
                                        </p:tgtEl>
                                        <p:attrNameLst>
                                          <p:attrName>ppt_x</p:attrName>
                                        </p:attrNameLst>
                                      </p:cBhvr>
                                      <p:tavLst>
                                        <p:tav tm="0">
                                          <p:val>
                                            <p:strVal val="#ppt_x"/>
                                          </p:val>
                                        </p:tav>
                                        <p:tav tm="100000">
                                          <p:val>
                                            <p:strVal val="#ppt_x"/>
                                          </p:val>
                                        </p:tav>
                                      </p:tavLst>
                                    </p:anim>
                                    <p:anim calcmode="lin" valueType="num">
                                      <p:cBhvr additive="base">
                                        <p:cTn id="100" dur="500" fill="hold"/>
                                        <p:tgtEl>
                                          <p:spTgt spid="307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6" name="Trap2.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30739"/>
                                        </p:tgtEl>
                                        <p:attrNameLst>
                                          <p:attrName>style.visibility</p:attrName>
                                        </p:attrNameLst>
                                      </p:cBhvr>
                                      <p:to>
                                        <p:strVal val="visible"/>
                                      </p:to>
                                    </p:set>
                                    <p:animEffect transition="in" filter="dissolve">
                                      <p:cBhvr>
                                        <p:cTn id="105" dur="500"/>
                                        <p:tgtEl>
                                          <p:spTgt spid="30739"/>
                                        </p:tgtEl>
                                      </p:cBhvr>
                                    </p:animEffect>
                                  </p:childTnLst>
                                  <p:subTnLst>
                                    <p:audio>
                                      <p:cMediaNode>
                                        <p:cTn display="0" masterRel="sameClick">
                                          <p:stCondLst>
                                            <p:cond evt="begin" delay="0">
                                              <p:tn val="103"/>
                                            </p:cond>
                                          </p:stCondLst>
                                          <p:endCondLst>
                                            <p:cond evt="onStopAudio" delay="0">
                                              <p:tgtEl>
                                                <p:sldTgt/>
                                              </p:tgtEl>
                                            </p:cond>
                                          </p:endCondLst>
                                        </p:cTn>
                                        <p:tgtEl>
                                          <p:sndTgt r:embed="rId4" name="Explosion"/>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30740"/>
                                        </p:tgtEl>
                                        <p:attrNameLst>
                                          <p:attrName>style.visibility</p:attrName>
                                        </p:attrNameLst>
                                      </p:cBhvr>
                                      <p:to>
                                        <p:strVal val="visible"/>
                                      </p:to>
                                    </p:set>
                                    <p:animEffect transition="in" filter="dissolve">
                                      <p:cBhvr>
                                        <p:cTn id="110" dur="500"/>
                                        <p:tgtEl>
                                          <p:spTgt spid="30740"/>
                                        </p:tgtEl>
                                      </p:cBhvr>
                                    </p:animEffect>
                                  </p:childTnLst>
                                  <p:subTnLst>
                                    <p:audio>
                                      <p:cMediaNode>
                                        <p:cTn display="0" masterRel="sameClick">
                                          <p:stCondLst>
                                            <p:cond evt="begin" delay="0">
                                              <p:tn val="108"/>
                                            </p:cond>
                                          </p:stCondLst>
                                          <p:endCondLst>
                                            <p:cond evt="onStopAudio" delay="0">
                                              <p:tgtEl>
                                                <p:sldTgt/>
                                              </p:tgtEl>
                                            </p:cond>
                                          </p:endCondLst>
                                        </p:cTn>
                                        <p:tgtEl>
                                          <p:sndTgt r:embed="rId4" name="Explosion"/>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741">
                                            <p:txEl>
                                              <p:pRg st="0" end="0"/>
                                            </p:txEl>
                                          </p:spTgt>
                                        </p:tgtEl>
                                        <p:attrNameLst>
                                          <p:attrName>style.visibility</p:attrName>
                                        </p:attrNameLst>
                                      </p:cBhvr>
                                      <p:to>
                                        <p:strVal val="visible"/>
                                      </p:to>
                                    </p:set>
                                    <p:anim calcmode="lin" valueType="num">
                                      <p:cBhvr additive="base">
                                        <p:cTn id="115" dur="500" fill="hold"/>
                                        <p:tgtEl>
                                          <p:spTgt spid="30741">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7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6" name="Trap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utoUpdateAnimBg="0"/>
      <p:bldP spid="30724" grpId="0" animBg="1"/>
      <p:bldP spid="30725" grpId="0" animBg="1"/>
      <p:bldP spid="30726" grpId="0" animBg="1"/>
      <p:bldP spid="30727" grpId="0" animBg="1"/>
      <p:bldP spid="30728" grpId="0" autoUpdateAnimBg="0"/>
      <p:bldP spid="30729" grpId="0" autoUpdateAnimBg="0"/>
      <p:bldP spid="30730" grpId="0" autoUpdateAnimBg="0"/>
      <p:bldP spid="30731" grpId="0" autoUpdateAnimBg="0"/>
      <p:bldP spid="30736" grpId="0" autoUpdateAnimBg="0"/>
      <p:bldP spid="30737" grpId="0" build="p" autoUpdateAnimBg="0"/>
      <p:bldP spid="30738" grpId="0" autoUpdateAnimBg="0"/>
      <p:bldP spid="30739" grpId="0" autoUpdateAnimBg="0"/>
      <p:bldP spid="30740" grpId="0" autoUpdateAnimBg="0"/>
      <p:bldP spid="3074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Form 31744">
            <a:extLst>
              <a:ext uri="{FF2B5EF4-FFF2-40B4-BE49-F238E27FC236}">
                <a16:creationId xmlns:a16="http://schemas.microsoft.com/office/drawing/2014/main" id="{5A4D7D98-D326-456D-90CF-C6D55C02C42F}"/>
              </a:ext>
            </a:extLst>
          </p:cNvPr>
          <p:cNvSpPr>
            <a:spLocks noGrp="1" noChangeArrowheads="1"/>
          </p:cNvSpPr>
          <p:nvPr>
            <p:ph type="title"/>
          </p:nvPr>
        </p:nvSpPr>
        <p:spPr>
          <a:xfrm>
            <a:off x="685800" y="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Wärmepumpe</a:t>
            </a:r>
          </a:p>
        </p:txBody>
      </p:sp>
      <p:sp>
        <p:nvSpPr>
          <p:cNvPr id="31746" name="Rechteck 31745">
            <a:extLst>
              <a:ext uri="{FF2B5EF4-FFF2-40B4-BE49-F238E27FC236}">
                <a16:creationId xmlns:a16="http://schemas.microsoft.com/office/drawing/2014/main" id="{624F42F1-EF56-415B-B052-E889D5704FBD}"/>
              </a:ext>
            </a:extLst>
          </p:cNvPr>
          <p:cNvSpPr>
            <a:spLocks noChangeArrowheads="1"/>
          </p:cNvSpPr>
          <p:nvPr/>
        </p:nvSpPr>
        <p:spPr bwMode="auto">
          <a:xfrm>
            <a:off x="304800" y="838200"/>
            <a:ext cx="8837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Was passiert, wenn das Schwungrad eines Stirling - Motors mit einem Elektromotor angetrieben wurde und die Heizspirale durch ein Reagenzglasmit Wasser gefüllt ersetzt wurde.</a:t>
            </a:r>
          </a:p>
        </p:txBody>
      </p:sp>
      <p:sp>
        <p:nvSpPr>
          <p:cNvPr id="31747" name="Rechteck 31746">
            <a:extLst>
              <a:ext uri="{FF2B5EF4-FFF2-40B4-BE49-F238E27FC236}">
                <a16:creationId xmlns:a16="http://schemas.microsoft.com/office/drawing/2014/main" id="{E674CA85-18F6-4D66-9522-6F5B690410B2}"/>
              </a:ext>
            </a:extLst>
          </p:cNvPr>
          <p:cNvSpPr>
            <a:spLocks noChangeArrowheads="1"/>
          </p:cNvSpPr>
          <p:nvPr/>
        </p:nvSpPr>
        <p:spPr bwMode="auto">
          <a:xfrm>
            <a:off x="304800" y="1447800"/>
            <a:ext cx="88376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Wir erhalten so eine Wärmepumpe, wobei durch die aufbringung das Wasser im Reagenzglas rwärmt wird.Beim Stirling Motor wird die elektrische Energiein Bewegungsenergieumgewandelt. Bei der Wärmepumpe wird hingegen Bewgungsenergie dazu genutzt, um Wärme von innen nach außen) zu transportieren, siehe z.B. Kühlschrank, Klimaanlage (wobei beim Kühlschrank die hinteren Rippen häufig schwarz gefärbt werden, wegen der besseren Emission und des somit besseren Wirkungsgrades.)</a:t>
            </a:r>
          </a:p>
        </p:txBody>
      </p:sp>
      <p:pic>
        <p:nvPicPr>
          <p:cNvPr id="32772" name="Rechteck 31747">
            <a:extLst>
              <a:ext uri="{FF2B5EF4-FFF2-40B4-BE49-F238E27FC236}">
                <a16:creationId xmlns:a16="http://schemas.microsoft.com/office/drawing/2014/main" id="{D70EFF7F-3101-4D00-893D-0F1B3937EAB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3810000"/>
            <a:ext cx="40100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hteck 31748">
            <a:extLst>
              <a:ext uri="{FF2B5EF4-FFF2-40B4-BE49-F238E27FC236}">
                <a16:creationId xmlns:a16="http://schemas.microsoft.com/office/drawing/2014/main" id="{2B7851F5-E9FF-4590-827D-FB43E5938141}"/>
              </a:ext>
            </a:extLst>
          </p:cNvPr>
          <p:cNvSpPr>
            <a:spLocks noChangeArrowheads="1"/>
          </p:cNvSpPr>
          <p:nvPr/>
        </p:nvSpPr>
        <p:spPr bwMode="auto">
          <a:xfrm>
            <a:off x="228600" y="3048000"/>
            <a:ext cx="48006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Prozeßschritte:</a:t>
            </a:r>
          </a:p>
          <a:p>
            <a:pPr>
              <a:spcBef>
                <a:spcPct val="50000"/>
              </a:spcBef>
            </a:pPr>
            <a:r>
              <a:rPr lang="de-DE" altLang="de-DE">
                <a:latin typeface="Times New Roman" panose="02020603050405020304" pitchFamily="18" charset="0"/>
              </a:rPr>
              <a:t>1. </a:t>
            </a:r>
            <a:r>
              <a:rPr lang="de-DE" altLang="de-DE" u="sng">
                <a:latin typeface="Times New Roman" panose="02020603050405020304" pitchFamily="18" charset="0"/>
              </a:rPr>
              <a:t>Verdampfen </a:t>
            </a:r>
            <a:r>
              <a:rPr lang="de-DE" altLang="de-DE">
                <a:latin typeface="Times New Roman" panose="02020603050405020304" pitchFamily="18" charset="0"/>
              </a:rPr>
              <a:t>des Wärmeträgermediums bei niedriger Tempe-		ratur und geringem Druck durch Wärmeaufnahme		aus der Umgebung</a:t>
            </a:r>
          </a:p>
          <a:p>
            <a:pPr>
              <a:spcBef>
                <a:spcPct val="50000"/>
              </a:spcBef>
            </a:pPr>
            <a:r>
              <a:rPr lang="de-DE" altLang="de-DE">
                <a:latin typeface="Times New Roman" panose="02020603050405020304" pitchFamily="18" charset="0"/>
              </a:rPr>
              <a:t>2. </a:t>
            </a:r>
            <a:r>
              <a:rPr lang="de-DE" altLang="de-DE" u="sng">
                <a:latin typeface="Times New Roman" panose="02020603050405020304" pitchFamily="18" charset="0"/>
              </a:rPr>
              <a:t>Verdichten</a:t>
            </a:r>
            <a:r>
              <a:rPr lang="de-DE" altLang="de-DE">
                <a:latin typeface="Times New Roman" panose="02020603050405020304" pitchFamily="18" charset="0"/>
              </a:rPr>
              <a:t> des Dampfs, damit Temperatur- u. Druck-		erhöhung. (Die Siedetemperatur steigt mit dem 		Druck ! )</a:t>
            </a:r>
          </a:p>
          <a:p>
            <a:pPr>
              <a:spcBef>
                <a:spcPct val="50000"/>
              </a:spcBef>
            </a:pPr>
            <a:r>
              <a:rPr lang="de-DE" altLang="de-DE">
                <a:latin typeface="Times New Roman" panose="02020603050405020304" pitchFamily="18" charset="0"/>
              </a:rPr>
              <a:t>3. </a:t>
            </a:r>
            <a:r>
              <a:rPr lang="de-DE" altLang="de-DE" u="sng">
                <a:latin typeface="Times New Roman" panose="02020603050405020304" pitchFamily="18" charset="0"/>
              </a:rPr>
              <a:t>Verflüssigen</a:t>
            </a:r>
            <a:r>
              <a:rPr lang="de-DE" altLang="de-DE">
                <a:latin typeface="Times New Roman" panose="02020603050405020304" pitchFamily="18" charset="0"/>
              </a:rPr>
              <a:t> des Dampfs bei höherer Temperatur durch 		Wärmeabgabe an die Raumheizung.</a:t>
            </a:r>
          </a:p>
          <a:p>
            <a:pPr>
              <a:spcBef>
                <a:spcPct val="50000"/>
              </a:spcBef>
            </a:pPr>
            <a:r>
              <a:rPr lang="de-DE" altLang="de-DE">
                <a:latin typeface="Times New Roman" panose="02020603050405020304" pitchFamily="18" charset="0"/>
              </a:rPr>
              <a:t>4. </a:t>
            </a:r>
            <a:r>
              <a:rPr lang="de-DE" altLang="de-DE" u="sng">
                <a:latin typeface="Times New Roman" panose="02020603050405020304" pitchFamily="18" charset="0"/>
              </a:rPr>
              <a:t>Druckabsenkung</a:t>
            </a:r>
            <a:r>
              <a:rPr lang="de-DE" altLang="de-DE">
                <a:latin typeface="Times New Roman" panose="02020603050405020304" pitchFamily="18" charset="0"/>
              </a:rPr>
              <a:t> u. temperaturerniedrigung am Drosselventil.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additive="base">
                                        <p:cTn id="7" dur="500" fill="hold"/>
                                        <p:tgtEl>
                                          <p:spTgt spid="31745"/>
                                        </p:tgtEl>
                                        <p:attrNameLst>
                                          <p:attrName>ppt_x</p:attrName>
                                        </p:attrNameLst>
                                      </p:cBhvr>
                                      <p:tavLst>
                                        <p:tav tm="0">
                                          <p:val>
                                            <p:strVal val="#ppt_x"/>
                                          </p:val>
                                        </p:tav>
                                        <p:tav tm="100000">
                                          <p:val>
                                            <p:strVal val="#ppt_x"/>
                                          </p:val>
                                        </p:tav>
                                      </p:tavLst>
                                    </p:anim>
                                    <p:anim calcmode="lin" valueType="num">
                                      <p:cBhvr additive="base">
                                        <p:cTn id="8" dur="500" fill="hold"/>
                                        <p:tgtEl>
                                          <p:spTgt spid="3174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asspluc.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additive="base">
                                        <p:cTn id="13" dur="500" fill="hold"/>
                                        <p:tgtEl>
                                          <p:spTgt spid="31746"/>
                                        </p:tgtEl>
                                        <p:attrNameLst>
                                          <p:attrName>ppt_x</p:attrName>
                                        </p:attrNameLst>
                                      </p:cBhvr>
                                      <p:tavLst>
                                        <p:tav tm="0">
                                          <p:val>
                                            <p:strVal val="#ppt_x"/>
                                          </p:val>
                                        </p:tav>
                                        <p:tav tm="100000">
                                          <p:val>
                                            <p:strVal val="#ppt_x"/>
                                          </p:val>
                                        </p:tav>
                                      </p:tavLst>
                                    </p:anim>
                                    <p:anim calcmode="lin" valueType="num">
                                      <p:cBhvr additive="base">
                                        <p:cTn id="14" dur="500" fill="hold"/>
                                        <p:tgtEl>
                                          <p:spTgt spid="317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9">
                                            <p:txEl>
                                              <p:pRg st="0" end="0"/>
                                            </p:txEl>
                                          </p:spTgt>
                                        </p:tgtEl>
                                        <p:attrNameLst>
                                          <p:attrName>style.visibility</p:attrName>
                                        </p:attrNameLst>
                                      </p:cBhvr>
                                      <p:to>
                                        <p:strVal val="visible"/>
                                      </p:to>
                                    </p:set>
                                    <p:anim calcmode="lin" valueType="num">
                                      <p:cBhvr additive="base">
                                        <p:cTn id="19" dur="5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Registrierkasse"/>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9">
                                            <p:txEl>
                                              <p:pRg st="1" end="1"/>
                                            </p:txEl>
                                          </p:spTgt>
                                        </p:tgtEl>
                                        <p:attrNameLst>
                                          <p:attrName>style.visibility</p:attrName>
                                        </p:attrNameLst>
                                      </p:cBhvr>
                                      <p:to>
                                        <p:strVal val="visible"/>
                                      </p:to>
                                    </p:set>
                                    <p:anim calcmode="lin" valueType="num">
                                      <p:cBhvr additive="base">
                                        <p:cTn id="25" dur="500" fill="hold"/>
                                        <p:tgtEl>
                                          <p:spTgt spid="3174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Registrierkasse"/>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9">
                                            <p:txEl>
                                              <p:pRg st="2" end="2"/>
                                            </p:txEl>
                                          </p:spTgt>
                                        </p:tgtEl>
                                        <p:attrNameLst>
                                          <p:attrName>style.visibility</p:attrName>
                                        </p:attrNameLst>
                                      </p:cBhvr>
                                      <p:to>
                                        <p:strVal val="visible"/>
                                      </p:to>
                                    </p:set>
                                    <p:anim calcmode="lin" valueType="num">
                                      <p:cBhvr additive="base">
                                        <p:cTn id="31" dur="500" fill="hold"/>
                                        <p:tgtEl>
                                          <p:spTgt spid="3174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Registrierkasse"/>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9">
                                            <p:txEl>
                                              <p:pRg st="3" end="3"/>
                                            </p:txEl>
                                          </p:spTgt>
                                        </p:tgtEl>
                                        <p:attrNameLst>
                                          <p:attrName>style.visibility</p:attrName>
                                        </p:attrNameLst>
                                      </p:cBhvr>
                                      <p:to>
                                        <p:strVal val="visible"/>
                                      </p:to>
                                    </p:set>
                                    <p:anim calcmode="lin" valueType="num">
                                      <p:cBhvr additive="base">
                                        <p:cTn id="37" dur="500" fill="hold"/>
                                        <p:tgtEl>
                                          <p:spTgt spid="3174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Registrierkasse"/>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9">
                                            <p:txEl>
                                              <p:pRg st="4" end="4"/>
                                            </p:txEl>
                                          </p:spTgt>
                                        </p:tgtEl>
                                        <p:attrNameLst>
                                          <p:attrName>style.visibility</p:attrName>
                                        </p:attrNameLst>
                                      </p:cBhvr>
                                      <p:to>
                                        <p:strVal val="visible"/>
                                      </p:to>
                                    </p:set>
                                    <p:anim calcmode="lin" valueType="num">
                                      <p:cBhvr additive="base">
                                        <p:cTn id="43" dur="500" fill="hold"/>
                                        <p:tgtEl>
                                          <p:spTgt spid="3174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Registrierkas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autoUpdateAnimBg="0"/>
      <p:bldP spid="31746" grpId="0" autoUpdateAnimBg="0"/>
      <p:bldP spid="3174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hteck 5120">
            <a:extLst>
              <a:ext uri="{FF2B5EF4-FFF2-40B4-BE49-F238E27FC236}">
                <a16:creationId xmlns:a16="http://schemas.microsoft.com/office/drawing/2014/main" id="{AC2C9F1B-C790-4DEF-93ED-1AC8DC6D8515}"/>
              </a:ext>
            </a:extLst>
          </p:cNvPr>
          <p:cNvSpPr>
            <a:spLocks noChangeArrowheads="1"/>
          </p:cNvSpPr>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Zykloide</a:t>
            </a:r>
          </a:p>
        </p:txBody>
      </p:sp>
      <p:sp>
        <p:nvSpPr>
          <p:cNvPr id="5122" name="Rechteck 5121">
            <a:extLst>
              <a:ext uri="{FF2B5EF4-FFF2-40B4-BE49-F238E27FC236}">
                <a16:creationId xmlns:a16="http://schemas.microsoft.com/office/drawing/2014/main" id="{57D6B0B9-8964-49C8-B7D3-CD54D230CC5C}"/>
              </a:ext>
            </a:extLst>
          </p:cNvPr>
          <p:cNvSpPr>
            <a:spLocks noChangeArrowheads="1"/>
          </p:cNvSpPr>
          <p:nvPr/>
        </p:nvSpPr>
        <p:spPr bwMode="auto">
          <a:xfrm>
            <a:off x="152400" y="1295400"/>
            <a:ext cx="883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Was ist eine Zykloide?</a:t>
            </a:r>
          </a:p>
        </p:txBody>
      </p:sp>
      <p:sp>
        <p:nvSpPr>
          <p:cNvPr id="5123" name="Rechteck 5122">
            <a:extLst>
              <a:ext uri="{FF2B5EF4-FFF2-40B4-BE49-F238E27FC236}">
                <a16:creationId xmlns:a16="http://schemas.microsoft.com/office/drawing/2014/main" id="{6105BC2F-8DB0-4242-8161-643F48F21B20}"/>
              </a:ext>
            </a:extLst>
          </p:cNvPr>
          <p:cNvSpPr>
            <a:spLocks noChangeArrowheads="1"/>
          </p:cNvSpPr>
          <p:nvPr/>
        </p:nvSpPr>
        <p:spPr bwMode="auto">
          <a:xfrm>
            <a:off x="76200" y="1600200"/>
            <a:ext cx="89154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Eine Zykloide ist eine Überlagerung  von translation und  Rotation</a:t>
            </a:r>
          </a:p>
          <a:p>
            <a:pPr>
              <a:spcBef>
                <a:spcPct val="50000"/>
              </a:spcBef>
            </a:pPr>
            <a:r>
              <a:rPr lang="de-DE" altLang="de-DE" sz="1200">
                <a:latin typeface="Times New Roman" panose="02020603050405020304" pitchFamily="18" charset="0"/>
              </a:rPr>
              <a:t>Translation: v=s/t</a:t>
            </a:r>
          </a:p>
          <a:p>
            <a:pPr>
              <a:spcBef>
                <a:spcPct val="50000"/>
              </a:spcBef>
            </a:pPr>
            <a:r>
              <a:rPr lang="de-DE" altLang="de-DE" sz="1200">
                <a:latin typeface="Times New Roman" panose="02020603050405020304" pitchFamily="18" charset="0"/>
              </a:rPr>
              <a:t>Rotation.      v=r*</a:t>
            </a:r>
            <a:r>
              <a:rPr lang="de-DE" altLang="de-DE" sz="1200">
                <a:latin typeface="Symbol" panose="05050102010706020507" pitchFamily="18" charset="2"/>
              </a:rPr>
              <a:t>w</a:t>
            </a:r>
            <a:endParaRPr lang="de-DE" altLang="de-DE" sz="1200">
              <a:latin typeface="Times New Roman" panose="02020603050405020304" pitchFamily="18" charset="0"/>
            </a:endParaRPr>
          </a:p>
          <a:p>
            <a:pPr>
              <a:spcBef>
                <a:spcPct val="50000"/>
              </a:spcBef>
            </a:pPr>
            <a:r>
              <a:rPr lang="de-DE" altLang="de-DE" sz="1200">
                <a:latin typeface="Times New Roman" panose="02020603050405020304" pitchFamily="18" charset="0"/>
              </a:rPr>
              <a:t>Überlagerung:</a:t>
            </a:r>
          </a:p>
          <a:p>
            <a:pPr>
              <a:spcBef>
                <a:spcPct val="50000"/>
              </a:spcBef>
            </a:pPr>
            <a:r>
              <a:rPr lang="de-DE" altLang="de-DE" sz="1200">
                <a:latin typeface="Times New Roman" panose="02020603050405020304" pitchFamily="18" charset="0"/>
              </a:rPr>
              <a:t> s(Rotation) + s(Translation) 	= v*t+r*cos(w*t) =x</a:t>
            </a:r>
          </a:p>
          <a:p>
            <a:pPr>
              <a:spcBef>
                <a:spcPct val="50000"/>
              </a:spcBef>
            </a:pPr>
            <a:r>
              <a:rPr lang="de-DE" altLang="de-DE" sz="1200">
                <a:latin typeface="Times New Roman" panose="02020603050405020304" pitchFamily="18" charset="0"/>
              </a:rPr>
              <a:t>Höhe:		=	r* sin(w*t) =y</a:t>
            </a:r>
          </a:p>
          <a:p>
            <a:pPr>
              <a:spcBef>
                <a:spcPct val="50000"/>
              </a:spcBef>
            </a:pPr>
            <a:r>
              <a:rPr lang="de-DE" altLang="de-DE" sz="1200">
                <a:latin typeface="Times New Roman" panose="02020603050405020304" pitchFamily="18" charset="0"/>
              </a:rPr>
              <a:t>k=v</a:t>
            </a:r>
            <a:r>
              <a:rPr lang="de-DE" altLang="de-DE" sz="1200" baseline="-25000">
                <a:latin typeface="Times New Roman" panose="02020603050405020304" pitchFamily="18" charset="0"/>
              </a:rPr>
              <a:t>x</a:t>
            </a:r>
            <a:r>
              <a:rPr lang="de-DE" altLang="de-DE" sz="1200">
                <a:latin typeface="Times New Roman" panose="02020603050405020304" pitchFamily="18" charset="0"/>
              </a:rPr>
              <a:t> /  v</a:t>
            </a:r>
            <a:r>
              <a:rPr lang="de-DE" altLang="de-DE" sz="1200" baseline="-25000">
                <a:latin typeface="Times New Roman" panose="02020603050405020304" pitchFamily="18" charset="0"/>
              </a:rPr>
              <a:t>y</a:t>
            </a:r>
            <a:endParaRPr lang="de-DE" altLang="de-DE" sz="1200">
              <a:latin typeface="Times New Roman" panose="02020603050405020304" pitchFamily="18" charset="0"/>
            </a:endParaRPr>
          </a:p>
          <a:p>
            <a:pPr>
              <a:spcBef>
                <a:spcPct val="50000"/>
              </a:spcBef>
            </a:pPr>
            <a:r>
              <a:rPr lang="de-DE" altLang="de-DE" sz="1200">
                <a:latin typeface="Times New Roman" panose="02020603050405020304" pitchFamily="18" charset="0"/>
              </a:rPr>
              <a:t>k=1 ===&gt; Rollbewegung</a:t>
            </a:r>
          </a:p>
          <a:p>
            <a:pPr>
              <a:spcBef>
                <a:spcPct val="50000"/>
              </a:spcBef>
            </a:pPr>
            <a:r>
              <a:rPr lang="de-DE" altLang="de-DE" sz="1200">
                <a:latin typeface="Times New Roman" panose="02020603050405020304" pitchFamily="18" charset="0"/>
              </a:rPr>
              <a:t>k&lt;1 ===&gt; verschlungene Zykloide</a:t>
            </a:r>
          </a:p>
          <a:p>
            <a:pPr>
              <a:spcBef>
                <a:spcPct val="50000"/>
              </a:spcBef>
            </a:pPr>
            <a:r>
              <a:rPr lang="de-DE" altLang="de-DE" sz="1200">
                <a:latin typeface="Times New Roman" panose="02020603050405020304" pitchFamily="18" charset="0"/>
              </a:rPr>
              <a:t>k&gt;1 ===&gt; gestreckte Zykloide</a:t>
            </a:r>
          </a:p>
          <a:p>
            <a:pPr>
              <a:spcBef>
                <a:spcPct val="50000"/>
              </a:spcBef>
            </a:pPr>
            <a:r>
              <a:rPr lang="de-DE" altLang="de-DE" sz="1200">
                <a:latin typeface="Times New Roman" panose="02020603050405020304" pitchFamily="18" charset="0"/>
              </a:rPr>
              <a:t>k=0 ===&gt; nur Rotation</a:t>
            </a:r>
          </a:p>
          <a:p>
            <a:pPr>
              <a:spcBef>
                <a:spcPct val="50000"/>
              </a:spcBef>
            </a:pPr>
            <a:r>
              <a:rPr lang="de-DE" altLang="de-DE" sz="1200">
                <a:latin typeface="Times New Roman" panose="02020603050405020304" pitchFamily="18" charset="0"/>
              </a:rPr>
              <a:t>k=</a:t>
            </a:r>
            <a:r>
              <a:rPr lang="de-DE" altLang="de-DE" sz="1200">
                <a:latin typeface="Math B"/>
              </a:rPr>
              <a:t>} </a:t>
            </a:r>
            <a:r>
              <a:rPr lang="de-DE" altLang="de-DE" sz="1200">
                <a:latin typeface="Times New Roman" panose="02020603050405020304" pitchFamily="18" charset="0"/>
              </a:rPr>
              <a:t>===&gt; nur Translation</a:t>
            </a:r>
          </a:p>
        </p:txBody>
      </p:sp>
      <p:sp>
        <p:nvSpPr>
          <p:cNvPr id="5124" name="Rechteck 5123">
            <a:extLst>
              <a:ext uri="{FF2B5EF4-FFF2-40B4-BE49-F238E27FC236}">
                <a16:creationId xmlns:a16="http://schemas.microsoft.com/office/drawing/2014/main" id="{4E7A57BD-8328-4087-9AC1-CF8F42FEBB43}"/>
              </a:ext>
            </a:extLst>
          </p:cNvPr>
          <p:cNvSpPr>
            <a:spLocks noChangeArrowheads="1"/>
          </p:cNvSpPr>
          <p:nvPr/>
        </p:nvSpPr>
        <p:spPr bwMode="auto">
          <a:xfrm>
            <a:off x="3200400" y="3352800"/>
            <a:ext cx="12192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k&lt;1</a:t>
            </a:r>
          </a:p>
          <a:p>
            <a:pPr>
              <a:spcBef>
                <a:spcPct val="50000"/>
              </a:spcBef>
            </a:pPr>
            <a:endParaRPr lang="de-DE" altLang="de-DE" sz="2000">
              <a:latin typeface="Times New Roman" panose="02020603050405020304" pitchFamily="18" charset="0"/>
            </a:endParaRPr>
          </a:p>
          <a:p>
            <a:pPr>
              <a:spcBef>
                <a:spcPct val="50000"/>
              </a:spcBef>
            </a:pPr>
            <a:r>
              <a:rPr lang="de-DE" altLang="de-DE" sz="2000">
                <a:latin typeface="Times New Roman" panose="02020603050405020304" pitchFamily="18" charset="0"/>
              </a:rPr>
              <a:t>k&gt;1</a:t>
            </a:r>
          </a:p>
          <a:p>
            <a:pPr>
              <a:spcBef>
                <a:spcPct val="50000"/>
              </a:spcBef>
            </a:pPr>
            <a:endParaRPr lang="de-DE" altLang="de-DE" sz="2000">
              <a:latin typeface="Times New Roman" panose="02020603050405020304" pitchFamily="18" charset="0"/>
            </a:endParaRPr>
          </a:p>
          <a:p>
            <a:pPr>
              <a:spcBef>
                <a:spcPct val="50000"/>
              </a:spcBef>
            </a:pPr>
            <a:r>
              <a:rPr lang="de-DE" altLang="de-DE" sz="2000">
                <a:latin typeface="Times New Roman" panose="02020603050405020304" pitchFamily="18" charset="0"/>
              </a:rPr>
              <a:t>k=</a:t>
            </a:r>
            <a:r>
              <a:rPr lang="de-DE" altLang="de-DE" sz="2400">
                <a:latin typeface="Math B"/>
              </a:rPr>
              <a:t>}</a:t>
            </a:r>
          </a:p>
          <a:p>
            <a:pPr>
              <a:spcBef>
                <a:spcPct val="50000"/>
              </a:spcBef>
            </a:pPr>
            <a:endParaRPr lang="de-DE" altLang="de-DE" sz="2400">
              <a:latin typeface="Math B"/>
            </a:endParaRPr>
          </a:p>
          <a:p>
            <a:pPr>
              <a:spcBef>
                <a:spcPct val="50000"/>
              </a:spcBef>
            </a:pPr>
            <a:r>
              <a:rPr lang="de-DE" altLang="de-DE" sz="2000">
                <a:latin typeface="Times New Roman" panose="02020603050405020304" pitchFamily="18" charset="0"/>
              </a:rPr>
              <a:t>k=1</a:t>
            </a:r>
          </a:p>
        </p:txBody>
      </p:sp>
      <p:sp>
        <p:nvSpPr>
          <p:cNvPr id="5125" name="Gerade Verbindung 5124">
            <a:extLst>
              <a:ext uri="{FF2B5EF4-FFF2-40B4-BE49-F238E27FC236}">
                <a16:creationId xmlns:a16="http://schemas.microsoft.com/office/drawing/2014/main" id="{0194DBE7-ECF8-431D-BCDE-33DC61E2D250}"/>
              </a:ext>
            </a:extLst>
          </p:cNvPr>
          <p:cNvSpPr>
            <a:spLocks noChangeShapeType="1"/>
          </p:cNvSpPr>
          <p:nvPr/>
        </p:nvSpPr>
        <p:spPr bwMode="auto">
          <a:xfrm>
            <a:off x="4267200" y="3048000"/>
            <a:ext cx="0" cy="3657600"/>
          </a:xfrm>
          <a:prstGeom prst="line">
            <a:avLst/>
          </a:prstGeom>
          <a:noFill/>
          <a:ln w="12700" algn="ctr">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de-DE"/>
          </a:p>
        </p:txBody>
      </p:sp>
      <p:sp>
        <p:nvSpPr>
          <p:cNvPr id="5126" name="Gerade Verbindung 5125">
            <a:extLst>
              <a:ext uri="{FF2B5EF4-FFF2-40B4-BE49-F238E27FC236}">
                <a16:creationId xmlns:a16="http://schemas.microsoft.com/office/drawing/2014/main" id="{42402107-1A1B-464C-A25E-2DC22DBBAFFE}"/>
              </a:ext>
            </a:extLst>
          </p:cNvPr>
          <p:cNvSpPr>
            <a:spLocks noChangeShapeType="1"/>
          </p:cNvSpPr>
          <p:nvPr/>
        </p:nvSpPr>
        <p:spPr bwMode="auto">
          <a:xfrm>
            <a:off x="4267200" y="35814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27" name="Gerade Verbindung 5126">
            <a:extLst>
              <a:ext uri="{FF2B5EF4-FFF2-40B4-BE49-F238E27FC236}">
                <a16:creationId xmlns:a16="http://schemas.microsoft.com/office/drawing/2014/main" id="{45CF2CE7-4CBB-4266-A620-65452BCD3496}"/>
              </a:ext>
            </a:extLst>
          </p:cNvPr>
          <p:cNvSpPr>
            <a:spLocks noChangeShapeType="1"/>
          </p:cNvSpPr>
          <p:nvPr/>
        </p:nvSpPr>
        <p:spPr bwMode="auto">
          <a:xfrm>
            <a:off x="4267200" y="44958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28" name="Gerade Verbindung 5127">
            <a:extLst>
              <a:ext uri="{FF2B5EF4-FFF2-40B4-BE49-F238E27FC236}">
                <a16:creationId xmlns:a16="http://schemas.microsoft.com/office/drawing/2014/main" id="{D5E0F552-B386-445B-9B4A-D71F4A57E673}"/>
              </a:ext>
            </a:extLst>
          </p:cNvPr>
          <p:cNvSpPr>
            <a:spLocks noChangeShapeType="1"/>
          </p:cNvSpPr>
          <p:nvPr/>
        </p:nvSpPr>
        <p:spPr bwMode="auto">
          <a:xfrm>
            <a:off x="4267200" y="54864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29" name="Gerade Verbindung 5128">
            <a:extLst>
              <a:ext uri="{FF2B5EF4-FFF2-40B4-BE49-F238E27FC236}">
                <a16:creationId xmlns:a16="http://schemas.microsoft.com/office/drawing/2014/main" id="{59D8CBC0-C451-41FF-80B4-C2AC512AEF76}"/>
              </a:ext>
            </a:extLst>
          </p:cNvPr>
          <p:cNvSpPr>
            <a:spLocks noChangeShapeType="1"/>
          </p:cNvSpPr>
          <p:nvPr/>
        </p:nvSpPr>
        <p:spPr bwMode="auto">
          <a:xfrm>
            <a:off x="4267200" y="6477000"/>
            <a:ext cx="33528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130" name="Form 5129">
            <a:extLst>
              <a:ext uri="{FF2B5EF4-FFF2-40B4-BE49-F238E27FC236}">
                <a16:creationId xmlns:a16="http://schemas.microsoft.com/office/drawing/2014/main" id="{FB1A6188-A861-4A07-A131-88A42635069C}"/>
              </a:ext>
            </a:extLst>
          </p:cNvPr>
          <p:cNvSpPr>
            <a:spLocks/>
          </p:cNvSpPr>
          <p:nvPr/>
        </p:nvSpPr>
        <p:spPr bwMode="auto">
          <a:xfrm>
            <a:off x="4267200" y="3309938"/>
            <a:ext cx="3278188" cy="614362"/>
          </a:xfrm>
          <a:custGeom>
            <a:avLst/>
            <a:gdLst>
              <a:gd name="T0" fmla="*/ 42 w 2065"/>
              <a:gd name="T1" fmla="*/ 118 h 387"/>
              <a:gd name="T2" fmla="*/ 74 w 2065"/>
              <a:gd name="T3" fmla="*/ 75 h 387"/>
              <a:gd name="T4" fmla="*/ 106 w 2065"/>
              <a:gd name="T5" fmla="*/ 32 h 387"/>
              <a:gd name="T6" fmla="*/ 160 w 2065"/>
              <a:gd name="T7" fmla="*/ 11 h 387"/>
              <a:gd name="T8" fmla="*/ 256 w 2065"/>
              <a:gd name="T9" fmla="*/ 0 h 387"/>
              <a:gd name="T10" fmla="*/ 321 w 2065"/>
              <a:gd name="T11" fmla="*/ 0 h 387"/>
              <a:gd name="T12" fmla="*/ 438 w 2065"/>
              <a:gd name="T13" fmla="*/ 86 h 387"/>
              <a:gd name="T14" fmla="*/ 449 w 2065"/>
              <a:gd name="T15" fmla="*/ 182 h 387"/>
              <a:gd name="T16" fmla="*/ 449 w 2065"/>
              <a:gd name="T17" fmla="*/ 246 h 387"/>
              <a:gd name="T18" fmla="*/ 428 w 2065"/>
              <a:gd name="T19" fmla="*/ 300 h 387"/>
              <a:gd name="T20" fmla="*/ 374 w 2065"/>
              <a:gd name="T21" fmla="*/ 353 h 387"/>
              <a:gd name="T22" fmla="*/ 310 w 2065"/>
              <a:gd name="T23" fmla="*/ 332 h 387"/>
              <a:gd name="T24" fmla="*/ 288 w 2065"/>
              <a:gd name="T25" fmla="*/ 236 h 387"/>
              <a:gd name="T26" fmla="*/ 299 w 2065"/>
              <a:gd name="T27" fmla="*/ 182 h 387"/>
              <a:gd name="T28" fmla="*/ 353 w 2065"/>
              <a:gd name="T29" fmla="*/ 150 h 387"/>
              <a:gd name="T30" fmla="*/ 460 w 2065"/>
              <a:gd name="T31" fmla="*/ 118 h 387"/>
              <a:gd name="T32" fmla="*/ 546 w 2065"/>
              <a:gd name="T33" fmla="*/ 75 h 387"/>
              <a:gd name="T34" fmla="*/ 599 w 2065"/>
              <a:gd name="T35" fmla="*/ 32 h 387"/>
              <a:gd name="T36" fmla="*/ 685 w 2065"/>
              <a:gd name="T37" fmla="*/ 11 h 387"/>
              <a:gd name="T38" fmla="*/ 813 w 2065"/>
              <a:gd name="T39" fmla="*/ 0 h 387"/>
              <a:gd name="T40" fmla="*/ 878 w 2065"/>
              <a:gd name="T41" fmla="*/ 75 h 387"/>
              <a:gd name="T42" fmla="*/ 899 w 2065"/>
              <a:gd name="T43" fmla="*/ 129 h 387"/>
              <a:gd name="T44" fmla="*/ 910 w 2065"/>
              <a:gd name="T45" fmla="*/ 204 h 387"/>
              <a:gd name="T46" fmla="*/ 910 w 2065"/>
              <a:gd name="T47" fmla="*/ 353 h 387"/>
              <a:gd name="T48" fmla="*/ 781 w 2065"/>
              <a:gd name="T49" fmla="*/ 386 h 387"/>
              <a:gd name="T50" fmla="*/ 749 w 2065"/>
              <a:gd name="T51" fmla="*/ 257 h 387"/>
              <a:gd name="T52" fmla="*/ 770 w 2065"/>
              <a:gd name="T53" fmla="*/ 193 h 387"/>
              <a:gd name="T54" fmla="*/ 803 w 2065"/>
              <a:gd name="T55" fmla="*/ 171 h 387"/>
              <a:gd name="T56" fmla="*/ 867 w 2065"/>
              <a:gd name="T57" fmla="*/ 129 h 387"/>
              <a:gd name="T58" fmla="*/ 942 w 2065"/>
              <a:gd name="T59" fmla="*/ 86 h 387"/>
              <a:gd name="T60" fmla="*/ 1049 w 2065"/>
              <a:gd name="T61" fmla="*/ 43 h 387"/>
              <a:gd name="T62" fmla="*/ 1167 w 2065"/>
              <a:gd name="T63" fmla="*/ 21 h 387"/>
              <a:gd name="T64" fmla="*/ 1317 w 2065"/>
              <a:gd name="T65" fmla="*/ 21 h 387"/>
              <a:gd name="T66" fmla="*/ 1338 w 2065"/>
              <a:gd name="T67" fmla="*/ 161 h 387"/>
              <a:gd name="T68" fmla="*/ 1338 w 2065"/>
              <a:gd name="T69" fmla="*/ 332 h 387"/>
              <a:gd name="T70" fmla="*/ 1263 w 2065"/>
              <a:gd name="T71" fmla="*/ 386 h 387"/>
              <a:gd name="T72" fmla="*/ 1199 w 2065"/>
              <a:gd name="T73" fmla="*/ 332 h 387"/>
              <a:gd name="T74" fmla="*/ 1188 w 2065"/>
              <a:gd name="T75" fmla="*/ 193 h 387"/>
              <a:gd name="T76" fmla="*/ 1231 w 2065"/>
              <a:gd name="T77" fmla="*/ 150 h 387"/>
              <a:gd name="T78" fmla="*/ 1274 w 2065"/>
              <a:gd name="T79" fmla="*/ 107 h 387"/>
              <a:gd name="T80" fmla="*/ 1381 w 2065"/>
              <a:gd name="T81" fmla="*/ 75 h 387"/>
              <a:gd name="T82" fmla="*/ 1531 w 2065"/>
              <a:gd name="T83" fmla="*/ 54 h 387"/>
              <a:gd name="T84" fmla="*/ 1617 w 2065"/>
              <a:gd name="T85" fmla="*/ 43 h 387"/>
              <a:gd name="T86" fmla="*/ 1735 w 2065"/>
              <a:gd name="T87" fmla="*/ 21 h 387"/>
              <a:gd name="T88" fmla="*/ 1778 w 2065"/>
              <a:gd name="T89" fmla="*/ 129 h 387"/>
              <a:gd name="T90" fmla="*/ 1778 w 2065"/>
              <a:gd name="T91" fmla="*/ 204 h 387"/>
              <a:gd name="T92" fmla="*/ 1756 w 2065"/>
              <a:gd name="T93" fmla="*/ 257 h 387"/>
              <a:gd name="T94" fmla="*/ 1703 w 2065"/>
              <a:gd name="T95" fmla="*/ 321 h 387"/>
              <a:gd name="T96" fmla="*/ 1649 w 2065"/>
              <a:gd name="T97" fmla="*/ 332 h 387"/>
              <a:gd name="T98" fmla="*/ 1628 w 2065"/>
              <a:gd name="T99" fmla="*/ 182 h 387"/>
              <a:gd name="T100" fmla="*/ 1649 w 2065"/>
              <a:gd name="T101" fmla="*/ 96 h 387"/>
              <a:gd name="T102" fmla="*/ 1820 w 2065"/>
              <a:gd name="T103" fmla="*/ 75 h 387"/>
              <a:gd name="T104" fmla="*/ 1917 w 2065"/>
              <a:gd name="T105" fmla="*/ 64 h 387"/>
              <a:gd name="T106" fmla="*/ 2016 w 2065"/>
              <a:gd name="T107" fmla="*/ 75 h 3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5"/>
              <a:gd name="T163" fmla="*/ 0 h 387"/>
              <a:gd name="T164" fmla="*/ 0 w 2065"/>
              <a:gd name="T165" fmla="*/ 0 h 3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5" h="387">
                <a:moveTo>
                  <a:pt x="0" y="171"/>
                </a:moveTo>
                <a:lnTo>
                  <a:pt x="42" y="118"/>
                </a:lnTo>
                <a:lnTo>
                  <a:pt x="42" y="96"/>
                </a:lnTo>
                <a:lnTo>
                  <a:pt x="74" y="75"/>
                </a:lnTo>
                <a:lnTo>
                  <a:pt x="96" y="54"/>
                </a:lnTo>
                <a:lnTo>
                  <a:pt x="106" y="32"/>
                </a:lnTo>
                <a:lnTo>
                  <a:pt x="138" y="32"/>
                </a:lnTo>
                <a:lnTo>
                  <a:pt x="160" y="11"/>
                </a:lnTo>
                <a:lnTo>
                  <a:pt x="192" y="0"/>
                </a:lnTo>
                <a:lnTo>
                  <a:pt x="256" y="0"/>
                </a:lnTo>
                <a:lnTo>
                  <a:pt x="278" y="0"/>
                </a:lnTo>
                <a:lnTo>
                  <a:pt x="321" y="0"/>
                </a:lnTo>
                <a:lnTo>
                  <a:pt x="417" y="0"/>
                </a:lnTo>
                <a:lnTo>
                  <a:pt x="438" y="86"/>
                </a:lnTo>
                <a:lnTo>
                  <a:pt x="438" y="150"/>
                </a:lnTo>
                <a:lnTo>
                  <a:pt x="449" y="182"/>
                </a:lnTo>
                <a:lnTo>
                  <a:pt x="449" y="204"/>
                </a:lnTo>
                <a:lnTo>
                  <a:pt x="449" y="246"/>
                </a:lnTo>
                <a:lnTo>
                  <a:pt x="449" y="268"/>
                </a:lnTo>
                <a:lnTo>
                  <a:pt x="428" y="300"/>
                </a:lnTo>
                <a:lnTo>
                  <a:pt x="396" y="332"/>
                </a:lnTo>
                <a:lnTo>
                  <a:pt x="374" y="353"/>
                </a:lnTo>
                <a:lnTo>
                  <a:pt x="342" y="353"/>
                </a:lnTo>
                <a:lnTo>
                  <a:pt x="310" y="332"/>
                </a:lnTo>
                <a:lnTo>
                  <a:pt x="288" y="268"/>
                </a:lnTo>
                <a:lnTo>
                  <a:pt x="288" y="236"/>
                </a:lnTo>
                <a:lnTo>
                  <a:pt x="288" y="214"/>
                </a:lnTo>
                <a:lnTo>
                  <a:pt x="299" y="182"/>
                </a:lnTo>
                <a:lnTo>
                  <a:pt x="331" y="161"/>
                </a:lnTo>
                <a:lnTo>
                  <a:pt x="353" y="150"/>
                </a:lnTo>
                <a:lnTo>
                  <a:pt x="438" y="129"/>
                </a:lnTo>
                <a:lnTo>
                  <a:pt x="460" y="118"/>
                </a:lnTo>
                <a:lnTo>
                  <a:pt x="524" y="107"/>
                </a:lnTo>
                <a:lnTo>
                  <a:pt x="546" y="75"/>
                </a:lnTo>
                <a:lnTo>
                  <a:pt x="578" y="54"/>
                </a:lnTo>
                <a:lnTo>
                  <a:pt x="599" y="32"/>
                </a:lnTo>
                <a:lnTo>
                  <a:pt x="621" y="21"/>
                </a:lnTo>
                <a:lnTo>
                  <a:pt x="685" y="11"/>
                </a:lnTo>
                <a:lnTo>
                  <a:pt x="728" y="11"/>
                </a:lnTo>
                <a:lnTo>
                  <a:pt x="813" y="0"/>
                </a:lnTo>
                <a:lnTo>
                  <a:pt x="835" y="0"/>
                </a:lnTo>
                <a:lnTo>
                  <a:pt x="878" y="75"/>
                </a:lnTo>
                <a:lnTo>
                  <a:pt x="899" y="107"/>
                </a:lnTo>
                <a:lnTo>
                  <a:pt x="899" y="129"/>
                </a:lnTo>
                <a:lnTo>
                  <a:pt x="910" y="161"/>
                </a:lnTo>
                <a:lnTo>
                  <a:pt x="910" y="204"/>
                </a:lnTo>
                <a:lnTo>
                  <a:pt x="910" y="311"/>
                </a:lnTo>
                <a:lnTo>
                  <a:pt x="910" y="353"/>
                </a:lnTo>
                <a:lnTo>
                  <a:pt x="878" y="386"/>
                </a:lnTo>
                <a:lnTo>
                  <a:pt x="781" y="386"/>
                </a:lnTo>
                <a:lnTo>
                  <a:pt x="760" y="321"/>
                </a:lnTo>
                <a:lnTo>
                  <a:pt x="749" y="257"/>
                </a:lnTo>
                <a:lnTo>
                  <a:pt x="749" y="225"/>
                </a:lnTo>
                <a:lnTo>
                  <a:pt x="770" y="193"/>
                </a:lnTo>
                <a:lnTo>
                  <a:pt x="781" y="171"/>
                </a:lnTo>
                <a:lnTo>
                  <a:pt x="803" y="171"/>
                </a:lnTo>
                <a:lnTo>
                  <a:pt x="845" y="139"/>
                </a:lnTo>
                <a:lnTo>
                  <a:pt x="867" y="129"/>
                </a:lnTo>
                <a:lnTo>
                  <a:pt x="899" y="107"/>
                </a:lnTo>
                <a:lnTo>
                  <a:pt x="942" y="86"/>
                </a:lnTo>
                <a:lnTo>
                  <a:pt x="985" y="54"/>
                </a:lnTo>
                <a:lnTo>
                  <a:pt x="1049" y="43"/>
                </a:lnTo>
                <a:lnTo>
                  <a:pt x="1135" y="21"/>
                </a:lnTo>
                <a:lnTo>
                  <a:pt x="1167" y="21"/>
                </a:lnTo>
                <a:lnTo>
                  <a:pt x="1295" y="21"/>
                </a:lnTo>
                <a:lnTo>
                  <a:pt x="1317" y="21"/>
                </a:lnTo>
                <a:lnTo>
                  <a:pt x="1338" y="96"/>
                </a:lnTo>
                <a:lnTo>
                  <a:pt x="1338" y="161"/>
                </a:lnTo>
                <a:lnTo>
                  <a:pt x="1338" y="257"/>
                </a:lnTo>
                <a:lnTo>
                  <a:pt x="1338" y="332"/>
                </a:lnTo>
                <a:lnTo>
                  <a:pt x="1338" y="375"/>
                </a:lnTo>
                <a:lnTo>
                  <a:pt x="1263" y="386"/>
                </a:lnTo>
                <a:lnTo>
                  <a:pt x="1199" y="364"/>
                </a:lnTo>
                <a:lnTo>
                  <a:pt x="1199" y="332"/>
                </a:lnTo>
                <a:lnTo>
                  <a:pt x="1188" y="268"/>
                </a:lnTo>
                <a:lnTo>
                  <a:pt x="1188" y="193"/>
                </a:lnTo>
                <a:lnTo>
                  <a:pt x="1210" y="182"/>
                </a:lnTo>
                <a:lnTo>
                  <a:pt x="1231" y="150"/>
                </a:lnTo>
                <a:lnTo>
                  <a:pt x="1253" y="129"/>
                </a:lnTo>
                <a:lnTo>
                  <a:pt x="1274" y="107"/>
                </a:lnTo>
                <a:lnTo>
                  <a:pt x="1317" y="86"/>
                </a:lnTo>
                <a:lnTo>
                  <a:pt x="1381" y="75"/>
                </a:lnTo>
                <a:lnTo>
                  <a:pt x="1445" y="64"/>
                </a:lnTo>
                <a:lnTo>
                  <a:pt x="1531" y="54"/>
                </a:lnTo>
                <a:lnTo>
                  <a:pt x="1595" y="43"/>
                </a:lnTo>
                <a:lnTo>
                  <a:pt x="1617" y="43"/>
                </a:lnTo>
                <a:lnTo>
                  <a:pt x="1713" y="32"/>
                </a:lnTo>
                <a:lnTo>
                  <a:pt x="1735" y="21"/>
                </a:lnTo>
                <a:lnTo>
                  <a:pt x="1756" y="86"/>
                </a:lnTo>
                <a:lnTo>
                  <a:pt x="1778" y="129"/>
                </a:lnTo>
                <a:lnTo>
                  <a:pt x="1778" y="161"/>
                </a:lnTo>
                <a:lnTo>
                  <a:pt x="1778" y="204"/>
                </a:lnTo>
                <a:lnTo>
                  <a:pt x="1778" y="236"/>
                </a:lnTo>
                <a:lnTo>
                  <a:pt x="1756" y="257"/>
                </a:lnTo>
                <a:lnTo>
                  <a:pt x="1745" y="279"/>
                </a:lnTo>
                <a:lnTo>
                  <a:pt x="1703" y="321"/>
                </a:lnTo>
                <a:lnTo>
                  <a:pt x="1681" y="332"/>
                </a:lnTo>
                <a:lnTo>
                  <a:pt x="1649" y="332"/>
                </a:lnTo>
                <a:lnTo>
                  <a:pt x="1628" y="268"/>
                </a:lnTo>
                <a:lnTo>
                  <a:pt x="1628" y="182"/>
                </a:lnTo>
                <a:lnTo>
                  <a:pt x="1628" y="139"/>
                </a:lnTo>
                <a:lnTo>
                  <a:pt x="1649" y="96"/>
                </a:lnTo>
                <a:lnTo>
                  <a:pt x="1713" y="86"/>
                </a:lnTo>
                <a:lnTo>
                  <a:pt x="1820" y="75"/>
                </a:lnTo>
                <a:lnTo>
                  <a:pt x="1885" y="64"/>
                </a:lnTo>
                <a:lnTo>
                  <a:pt x="1917" y="64"/>
                </a:lnTo>
                <a:lnTo>
                  <a:pt x="1981" y="64"/>
                </a:lnTo>
                <a:lnTo>
                  <a:pt x="2016" y="75"/>
                </a:lnTo>
                <a:lnTo>
                  <a:pt x="2064" y="75"/>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1" name="Form 5130">
            <a:extLst>
              <a:ext uri="{FF2B5EF4-FFF2-40B4-BE49-F238E27FC236}">
                <a16:creationId xmlns:a16="http://schemas.microsoft.com/office/drawing/2014/main" id="{136B029F-89EB-432F-B6D7-12FD44C0900B}"/>
              </a:ext>
            </a:extLst>
          </p:cNvPr>
          <p:cNvSpPr>
            <a:spLocks/>
          </p:cNvSpPr>
          <p:nvPr/>
        </p:nvSpPr>
        <p:spPr bwMode="auto">
          <a:xfrm>
            <a:off x="4267200" y="4125913"/>
            <a:ext cx="3282950" cy="936625"/>
          </a:xfrm>
          <a:custGeom>
            <a:avLst/>
            <a:gdLst>
              <a:gd name="T0" fmla="*/ 0 w 2068"/>
              <a:gd name="T1" fmla="*/ 233 h 590"/>
              <a:gd name="T2" fmla="*/ 42 w 2068"/>
              <a:gd name="T3" fmla="*/ 129 h 590"/>
              <a:gd name="T4" fmla="*/ 63 w 2068"/>
              <a:gd name="T5" fmla="*/ 64 h 590"/>
              <a:gd name="T6" fmla="*/ 138 w 2068"/>
              <a:gd name="T7" fmla="*/ 32 h 590"/>
              <a:gd name="T8" fmla="*/ 213 w 2068"/>
              <a:gd name="T9" fmla="*/ 11 h 590"/>
              <a:gd name="T10" fmla="*/ 246 w 2068"/>
              <a:gd name="T11" fmla="*/ 0 h 590"/>
              <a:gd name="T12" fmla="*/ 331 w 2068"/>
              <a:gd name="T13" fmla="*/ 0 h 590"/>
              <a:gd name="T14" fmla="*/ 353 w 2068"/>
              <a:gd name="T15" fmla="*/ 0 h 590"/>
              <a:gd name="T16" fmla="*/ 385 w 2068"/>
              <a:gd name="T17" fmla="*/ 0 h 590"/>
              <a:gd name="T18" fmla="*/ 471 w 2068"/>
              <a:gd name="T19" fmla="*/ 22 h 590"/>
              <a:gd name="T20" fmla="*/ 535 w 2068"/>
              <a:gd name="T21" fmla="*/ 43 h 590"/>
              <a:gd name="T22" fmla="*/ 578 w 2068"/>
              <a:gd name="T23" fmla="*/ 129 h 590"/>
              <a:gd name="T24" fmla="*/ 610 w 2068"/>
              <a:gd name="T25" fmla="*/ 214 h 590"/>
              <a:gd name="T26" fmla="*/ 621 w 2068"/>
              <a:gd name="T27" fmla="*/ 300 h 590"/>
              <a:gd name="T28" fmla="*/ 631 w 2068"/>
              <a:gd name="T29" fmla="*/ 364 h 590"/>
              <a:gd name="T30" fmla="*/ 653 w 2068"/>
              <a:gd name="T31" fmla="*/ 429 h 590"/>
              <a:gd name="T32" fmla="*/ 674 w 2068"/>
              <a:gd name="T33" fmla="*/ 514 h 590"/>
              <a:gd name="T34" fmla="*/ 738 w 2068"/>
              <a:gd name="T35" fmla="*/ 579 h 590"/>
              <a:gd name="T36" fmla="*/ 760 w 2068"/>
              <a:gd name="T37" fmla="*/ 579 h 590"/>
              <a:gd name="T38" fmla="*/ 867 w 2068"/>
              <a:gd name="T39" fmla="*/ 589 h 590"/>
              <a:gd name="T40" fmla="*/ 953 w 2068"/>
              <a:gd name="T41" fmla="*/ 589 h 590"/>
              <a:gd name="T42" fmla="*/ 995 w 2068"/>
              <a:gd name="T43" fmla="*/ 589 h 590"/>
              <a:gd name="T44" fmla="*/ 1028 w 2068"/>
              <a:gd name="T45" fmla="*/ 546 h 590"/>
              <a:gd name="T46" fmla="*/ 1049 w 2068"/>
              <a:gd name="T47" fmla="*/ 471 h 590"/>
              <a:gd name="T48" fmla="*/ 1081 w 2068"/>
              <a:gd name="T49" fmla="*/ 386 h 590"/>
              <a:gd name="T50" fmla="*/ 1092 w 2068"/>
              <a:gd name="T51" fmla="*/ 321 h 590"/>
              <a:gd name="T52" fmla="*/ 1103 w 2068"/>
              <a:gd name="T53" fmla="*/ 257 h 590"/>
              <a:gd name="T54" fmla="*/ 1113 w 2068"/>
              <a:gd name="T55" fmla="*/ 193 h 590"/>
              <a:gd name="T56" fmla="*/ 1124 w 2068"/>
              <a:gd name="T57" fmla="*/ 129 h 590"/>
              <a:gd name="T58" fmla="*/ 1135 w 2068"/>
              <a:gd name="T59" fmla="*/ 107 h 590"/>
              <a:gd name="T60" fmla="*/ 1145 w 2068"/>
              <a:gd name="T61" fmla="*/ 64 h 590"/>
              <a:gd name="T62" fmla="*/ 1167 w 2068"/>
              <a:gd name="T63" fmla="*/ 32 h 590"/>
              <a:gd name="T64" fmla="*/ 1210 w 2068"/>
              <a:gd name="T65" fmla="*/ 22 h 590"/>
              <a:gd name="T66" fmla="*/ 1338 w 2068"/>
              <a:gd name="T67" fmla="*/ 86 h 590"/>
              <a:gd name="T68" fmla="*/ 1360 w 2068"/>
              <a:gd name="T69" fmla="*/ 107 h 590"/>
              <a:gd name="T70" fmla="*/ 1381 w 2068"/>
              <a:gd name="T71" fmla="*/ 172 h 590"/>
              <a:gd name="T72" fmla="*/ 1467 w 2068"/>
              <a:gd name="T73" fmla="*/ 311 h 590"/>
              <a:gd name="T74" fmla="*/ 1478 w 2068"/>
              <a:gd name="T75" fmla="*/ 343 h 590"/>
              <a:gd name="T76" fmla="*/ 1499 w 2068"/>
              <a:gd name="T77" fmla="*/ 407 h 590"/>
              <a:gd name="T78" fmla="*/ 1510 w 2068"/>
              <a:gd name="T79" fmla="*/ 429 h 590"/>
              <a:gd name="T80" fmla="*/ 1531 w 2068"/>
              <a:gd name="T81" fmla="*/ 461 h 590"/>
              <a:gd name="T82" fmla="*/ 1553 w 2068"/>
              <a:gd name="T83" fmla="*/ 471 h 590"/>
              <a:gd name="T84" fmla="*/ 1585 w 2068"/>
              <a:gd name="T85" fmla="*/ 493 h 590"/>
              <a:gd name="T86" fmla="*/ 1703 w 2068"/>
              <a:gd name="T87" fmla="*/ 482 h 590"/>
              <a:gd name="T88" fmla="*/ 1724 w 2068"/>
              <a:gd name="T89" fmla="*/ 450 h 590"/>
              <a:gd name="T90" fmla="*/ 1767 w 2068"/>
              <a:gd name="T91" fmla="*/ 375 h 590"/>
              <a:gd name="T92" fmla="*/ 1810 w 2068"/>
              <a:gd name="T93" fmla="*/ 289 h 590"/>
              <a:gd name="T94" fmla="*/ 1831 w 2068"/>
              <a:gd name="T95" fmla="*/ 225 h 590"/>
              <a:gd name="T96" fmla="*/ 1842 w 2068"/>
              <a:gd name="T97" fmla="*/ 193 h 590"/>
              <a:gd name="T98" fmla="*/ 1863 w 2068"/>
              <a:gd name="T99" fmla="*/ 129 h 590"/>
              <a:gd name="T100" fmla="*/ 1874 w 2068"/>
              <a:gd name="T101" fmla="*/ 107 h 590"/>
              <a:gd name="T102" fmla="*/ 1885 w 2068"/>
              <a:gd name="T103" fmla="*/ 64 h 590"/>
              <a:gd name="T104" fmla="*/ 1917 w 2068"/>
              <a:gd name="T105" fmla="*/ 54 h 590"/>
              <a:gd name="T106" fmla="*/ 2067 w 2068"/>
              <a:gd name="T107" fmla="*/ 118 h 590"/>
              <a:gd name="T108" fmla="*/ 2064 w 2068"/>
              <a:gd name="T109" fmla="*/ 89 h 5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8"/>
              <a:gd name="T166" fmla="*/ 0 h 590"/>
              <a:gd name="T167" fmla="*/ 0 w 2068"/>
              <a:gd name="T168" fmla="*/ 0 h 5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8" h="590">
                <a:moveTo>
                  <a:pt x="0" y="233"/>
                </a:moveTo>
                <a:lnTo>
                  <a:pt x="42" y="129"/>
                </a:lnTo>
                <a:lnTo>
                  <a:pt x="63" y="64"/>
                </a:lnTo>
                <a:lnTo>
                  <a:pt x="138" y="32"/>
                </a:lnTo>
                <a:lnTo>
                  <a:pt x="213" y="11"/>
                </a:lnTo>
                <a:lnTo>
                  <a:pt x="246" y="0"/>
                </a:lnTo>
                <a:lnTo>
                  <a:pt x="331" y="0"/>
                </a:lnTo>
                <a:lnTo>
                  <a:pt x="353" y="0"/>
                </a:lnTo>
                <a:lnTo>
                  <a:pt x="385" y="0"/>
                </a:lnTo>
                <a:lnTo>
                  <a:pt x="471" y="22"/>
                </a:lnTo>
                <a:lnTo>
                  <a:pt x="535" y="43"/>
                </a:lnTo>
                <a:lnTo>
                  <a:pt x="578" y="129"/>
                </a:lnTo>
                <a:lnTo>
                  <a:pt x="610" y="214"/>
                </a:lnTo>
                <a:lnTo>
                  <a:pt x="621" y="300"/>
                </a:lnTo>
                <a:lnTo>
                  <a:pt x="631" y="364"/>
                </a:lnTo>
                <a:lnTo>
                  <a:pt x="653" y="429"/>
                </a:lnTo>
                <a:lnTo>
                  <a:pt x="674" y="514"/>
                </a:lnTo>
                <a:lnTo>
                  <a:pt x="738" y="579"/>
                </a:lnTo>
                <a:lnTo>
                  <a:pt x="760" y="579"/>
                </a:lnTo>
                <a:lnTo>
                  <a:pt x="867" y="589"/>
                </a:lnTo>
                <a:lnTo>
                  <a:pt x="953" y="589"/>
                </a:lnTo>
                <a:lnTo>
                  <a:pt x="995" y="589"/>
                </a:lnTo>
                <a:lnTo>
                  <a:pt x="1028" y="546"/>
                </a:lnTo>
                <a:lnTo>
                  <a:pt x="1049" y="471"/>
                </a:lnTo>
                <a:lnTo>
                  <a:pt x="1081" y="386"/>
                </a:lnTo>
                <a:lnTo>
                  <a:pt x="1092" y="321"/>
                </a:lnTo>
                <a:lnTo>
                  <a:pt x="1103" y="257"/>
                </a:lnTo>
                <a:lnTo>
                  <a:pt x="1113" y="193"/>
                </a:lnTo>
                <a:lnTo>
                  <a:pt x="1124" y="129"/>
                </a:lnTo>
                <a:lnTo>
                  <a:pt x="1135" y="107"/>
                </a:lnTo>
                <a:lnTo>
                  <a:pt x="1145" y="64"/>
                </a:lnTo>
                <a:lnTo>
                  <a:pt x="1167" y="32"/>
                </a:lnTo>
                <a:lnTo>
                  <a:pt x="1210" y="22"/>
                </a:lnTo>
                <a:lnTo>
                  <a:pt x="1338" y="86"/>
                </a:lnTo>
                <a:lnTo>
                  <a:pt x="1360" y="107"/>
                </a:lnTo>
                <a:lnTo>
                  <a:pt x="1381" y="172"/>
                </a:lnTo>
                <a:lnTo>
                  <a:pt x="1467" y="311"/>
                </a:lnTo>
                <a:lnTo>
                  <a:pt x="1478" y="343"/>
                </a:lnTo>
                <a:lnTo>
                  <a:pt x="1499" y="407"/>
                </a:lnTo>
                <a:lnTo>
                  <a:pt x="1510" y="429"/>
                </a:lnTo>
                <a:lnTo>
                  <a:pt x="1531" y="461"/>
                </a:lnTo>
                <a:lnTo>
                  <a:pt x="1553" y="471"/>
                </a:lnTo>
                <a:lnTo>
                  <a:pt x="1585" y="493"/>
                </a:lnTo>
                <a:lnTo>
                  <a:pt x="1703" y="482"/>
                </a:lnTo>
                <a:lnTo>
                  <a:pt x="1724" y="450"/>
                </a:lnTo>
                <a:lnTo>
                  <a:pt x="1767" y="375"/>
                </a:lnTo>
                <a:lnTo>
                  <a:pt x="1810" y="289"/>
                </a:lnTo>
                <a:lnTo>
                  <a:pt x="1831" y="225"/>
                </a:lnTo>
                <a:lnTo>
                  <a:pt x="1842" y="193"/>
                </a:lnTo>
                <a:lnTo>
                  <a:pt x="1863" y="129"/>
                </a:lnTo>
                <a:lnTo>
                  <a:pt x="1874" y="107"/>
                </a:lnTo>
                <a:lnTo>
                  <a:pt x="1885" y="64"/>
                </a:lnTo>
                <a:lnTo>
                  <a:pt x="1917" y="54"/>
                </a:lnTo>
                <a:lnTo>
                  <a:pt x="2067" y="118"/>
                </a:lnTo>
                <a:lnTo>
                  <a:pt x="2064" y="8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2" name="Form 5131">
            <a:extLst>
              <a:ext uri="{FF2B5EF4-FFF2-40B4-BE49-F238E27FC236}">
                <a16:creationId xmlns:a16="http://schemas.microsoft.com/office/drawing/2014/main" id="{B722CAEF-64EC-456C-A9CC-2F5140F1DB9E}"/>
              </a:ext>
            </a:extLst>
          </p:cNvPr>
          <p:cNvSpPr>
            <a:spLocks/>
          </p:cNvSpPr>
          <p:nvPr/>
        </p:nvSpPr>
        <p:spPr bwMode="auto">
          <a:xfrm>
            <a:off x="4267200" y="5995988"/>
            <a:ext cx="3811588" cy="787400"/>
          </a:xfrm>
          <a:custGeom>
            <a:avLst/>
            <a:gdLst>
              <a:gd name="T0" fmla="*/ 96 w 2401"/>
              <a:gd name="T1" fmla="*/ 279 h 496"/>
              <a:gd name="T2" fmla="*/ 181 w 2401"/>
              <a:gd name="T3" fmla="*/ 225 h 496"/>
              <a:gd name="T4" fmla="*/ 235 w 2401"/>
              <a:gd name="T5" fmla="*/ 172 h 496"/>
              <a:gd name="T6" fmla="*/ 331 w 2401"/>
              <a:gd name="T7" fmla="*/ 75 h 496"/>
              <a:gd name="T8" fmla="*/ 363 w 2401"/>
              <a:gd name="T9" fmla="*/ 32 h 496"/>
              <a:gd name="T10" fmla="*/ 385 w 2401"/>
              <a:gd name="T11" fmla="*/ 54 h 496"/>
              <a:gd name="T12" fmla="*/ 374 w 2401"/>
              <a:gd name="T13" fmla="*/ 182 h 496"/>
              <a:gd name="T14" fmla="*/ 396 w 2401"/>
              <a:gd name="T15" fmla="*/ 343 h 496"/>
              <a:gd name="T16" fmla="*/ 449 w 2401"/>
              <a:gd name="T17" fmla="*/ 418 h 496"/>
              <a:gd name="T18" fmla="*/ 578 w 2401"/>
              <a:gd name="T19" fmla="*/ 472 h 496"/>
              <a:gd name="T20" fmla="*/ 728 w 2401"/>
              <a:gd name="T21" fmla="*/ 472 h 496"/>
              <a:gd name="T22" fmla="*/ 845 w 2401"/>
              <a:gd name="T23" fmla="*/ 364 h 496"/>
              <a:gd name="T24" fmla="*/ 878 w 2401"/>
              <a:gd name="T25" fmla="*/ 279 h 496"/>
              <a:gd name="T26" fmla="*/ 910 w 2401"/>
              <a:gd name="T27" fmla="*/ 172 h 496"/>
              <a:gd name="T28" fmla="*/ 931 w 2401"/>
              <a:gd name="T29" fmla="*/ 107 h 496"/>
              <a:gd name="T30" fmla="*/ 974 w 2401"/>
              <a:gd name="T31" fmla="*/ 161 h 496"/>
              <a:gd name="T32" fmla="*/ 995 w 2401"/>
              <a:gd name="T33" fmla="*/ 332 h 496"/>
              <a:gd name="T34" fmla="*/ 1124 w 2401"/>
              <a:gd name="T35" fmla="*/ 429 h 496"/>
              <a:gd name="T36" fmla="*/ 1210 w 2401"/>
              <a:gd name="T37" fmla="*/ 461 h 496"/>
              <a:gd name="T38" fmla="*/ 1360 w 2401"/>
              <a:gd name="T39" fmla="*/ 482 h 496"/>
              <a:gd name="T40" fmla="*/ 1499 w 2401"/>
              <a:gd name="T41" fmla="*/ 482 h 496"/>
              <a:gd name="T42" fmla="*/ 1563 w 2401"/>
              <a:gd name="T43" fmla="*/ 450 h 496"/>
              <a:gd name="T44" fmla="*/ 1617 w 2401"/>
              <a:gd name="T45" fmla="*/ 407 h 496"/>
              <a:gd name="T46" fmla="*/ 1692 w 2401"/>
              <a:gd name="T47" fmla="*/ 290 h 496"/>
              <a:gd name="T48" fmla="*/ 1735 w 2401"/>
              <a:gd name="T49" fmla="*/ 236 h 496"/>
              <a:gd name="T50" fmla="*/ 1778 w 2401"/>
              <a:gd name="T51" fmla="*/ 172 h 496"/>
              <a:gd name="T52" fmla="*/ 1810 w 2401"/>
              <a:gd name="T53" fmla="*/ 118 h 496"/>
              <a:gd name="T54" fmla="*/ 1820 w 2401"/>
              <a:gd name="T55" fmla="*/ 290 h 496"/>
              <a:gd name="T56" fmla="*/ 1831 w 2401"/>
              <a:gd name="T57" fmla="*/ 386 h 496"/>
              <a:gd name="T58" fmla="*/ 1885 w 2401"/>
              <a:gd name="T59" fmla="*/ 472 h 496"/>
              <a:gd name="T60" fmla="*/ 2077 w 2401"/>
              <a:gd name="T61" fmla="*/ 493 h 496"/>
              <a:gd name="T62" fmla="*/ 2400 w 2401"/>
              <a:gd name="T63" fmla="*/ 303 h 496"/>
              <a:gd name="T64" fmla="*/ 2256 w 2401"/>
              <a:gd name="T65" fmla="*/ 399 h 496"/>
              <a:gd name="T66" fmla="*/ 2281 w 2401"/>
              <a:gd name="T67" fmla="*/ 450 h 496"/>
              <a:gd name="T68" fmla="*/ 2281 w 2401"/>
              <a:gd name="T69" fmla="*/ 439 h 496"/>
              <a:gd name="T70" fmla="*/ 2304 w 2401"/>
              <a:gd name="T71" fmla="*/ 399 h 496"/>
              <a:gd name="T72" fmla="*/ 2256 w 2401"/>
              <a:gd name="T73" fmla="*/ 399 h 496"/>
              <a:gd name="T74" fmla="*/ 2292 w 2401"/>
              <a:gd name="T75" fmla="*/ 429 h 496"/>
              <a:gd name="T76" fmla="*/ 2304 w 2401"/>
              <a:gd name="T77" fmla="*/ 495 h 496"/>
              <a:gd name="T78" fmla="*/ 2304 w 2401"/>
              <a:gd name="T79" fmla="*/ 399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01"/>
              <a:gd name="T121" fmla="*/ 0 h 496"/>
              <a:gd name="T122" fmla="*/ 0 w 2401"/>
              <a:gd name="T123" fmla="*/ 0 h 4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01" h="496">
                <a:moveTo>
                  <a:pt x="0" y="303"/>
                </a:moveTo>
                <a:lnTo>
                  <a:pt x="96" y="279"/>
                </a:lnTo>
                <a:lnTo>
                  <a:pt x="160" y="257"/>
                </a:lnTo>
                <a:lnTo>
                  <a:pt x="181" y="225"/>
                </a:lnTo>
                <a:lnTo>
                  <a:pt x="213" y="193"/>
                </a:lnTo>
                <a:lnTo>
                  <a:pt x="235" y="172"/>
                </a:lnTo>
                <a:lnTo>
                  <a:pt x="299" y="107"/>
                </a:lnTo>
                <a:lnTo>
                  <a:pt x="331" y="75"/>
                </a:lnTo>
                <a:lnTo>
                  <a:pt x="353" y="54"/>
                </a:lnTo>
                <a:lnTo>
                  <a:pt x="363" y="32"/>
                </a:lnTo>
                <a:lnTo>
                  <a:pt x="385" y="0"/>
                </a:lnTo>
                <a:lnTo>
                  <a:pt x="385" y="54"/>
                </a:lnTo>
                <a:lnTo>
                  <a:pt x="374" y="118"/>
                </a:lnTo>
                <a:lnTo>
                  <a:pt x="374" y="182"/>
                </a:lnTo>
                <a:lnTo>
                  <a:pt x="374" y="279"/>
                </a:lnTo>
                <a:lnTo>
                  <a:pt x="396" y="343"/>
                </a:lnTo>
                <a:lnTo>
                  <a:pt x="417" y="386"/>
                </a:lnTo>
                <a:lnTo>
                  <a:pt x="449" y="418"/>
                </a:lnTo>
                <a:lnTo>
                  <a:pt x="471" y="439"/>
                </a:lnTo>
                <a:lnTo>
                  <a:pt x="578" y="472"/>
                </a:lnTo>
                <a:lnTo>
                  <a:pt x="642" y="472"/>
                </a:lnTo>
                <a:lnTo>
                  <a:pt x="728" y="472"/>
                </a:lnTo>
                <a:lnTo>
                  <a:pt x="760" y="461"/>
                </a:lnTo>
                <a:lnTo>
                  <a:pt x="845" y="364"/>
                </a:lnTo>
                <a:lnTo>
                  <a:pt x="867" y="343"/>
                </a:lnTo>
                <a:lnTo>
                  <a:pt x="878" y="279"/>
                </a:lnTo>
                <a:lnTo>
                  <a:pt x="888" y="257"/>
                </a:lnTo>
                <a:lnTo>
                  <a:pt x="910" y="172"/>
                </a:lnTo>
                <a:lnTo>
                  <a:pt x="920" y="150"/>
                </a:lnTo>
                <a:lnTo>
                  <a:pt x="931" y="107"/>
                </a:lnTo>
                <a:lnTo>
                  <a:pt x="953" y="86"/>
                </a:lnTo>
                <a:lnTo>
                  <a:pt x="974" y="161"/>
                </a:lnTo>
                <a:lnTo>
                  <a:pt x="974" y="247"/>
                </a:lnTo>
                <a:lnTo>
                  <a:pt x="995" y="332"/>
                </a:lnTo>
                <a:lnTo>
                  <a:pt x="1006" y="354"/>
                </a:lnTo>
                <a:lnTo>
                  <a:pt x="1124" y="429"/>
                </a:lnTo>
                <a:lnTo>
                  <a:pt x="1188" y="439"/>
                </a:lnTo>
                <a:lnTo>
                  <a:pt x="1210" y="461"/>
                </a:lnTo>
                <a:lnTo>
                  <a:pt x="1295" y="472"/>
                </a:lnTo>
                <a:lnTo>
                  <a:pt x="1360" y="482"/>
                </a:lnTo>
                <a:lnTo>
                  <a:pt x="1435" y="482"/>
                </a:lnTo>
                <a:lnTo>
                  <a:pt x="1499" y="482"/>
                </a:lnTo>
                <a:lnTo>
                  <a:pt x="1542" y="472"/>
                </a:lnTo>
                <a:lnTo>
                  <a:pt x="1563" y="450"/>
                </a:lnTo>
                <a:lnTo>
                  <a:pt x="1585" y="450"/>
                </a:lnTo>
                <a:lnTo>
                  <a:pt x="1617" y="407"/>
                </a:lnTo>
                <a:lnTo>
                  <a:pt x="1660" y="332"/>
                </a:lnTo>
                <a:lnTo>
                  <a:pt x="1692" y="290"/>
                </a:lnTo>
                <a:lnTo>
                  <a:pt x="1703" y="268"/>
                </a:lnTo>
                <a:lnTo>
                  <a:pt x="1735" y="236"/>
                </a:lnTo>
                <a:lnTo>
                  <a:pt x="1745" y="204"/>
                </a:lnTo>
                <a:lnTo>
                  <a:pt x="1778" y="172"/>
                </a:lnTo>
                <a:lnTo>
                  <a:pt x="1788" y="150"/>
                </a:lnTo>
                <a:lnTo>
                  <a:pt x="1810" y="118"/>
                </a:lnTo>
                <a:lnTo>
                  <a:pt x="1820" y="225"/>
                </a:lnTo>
                <a:lnTo>
                  <a:pt x="1820" y="290"/>
                </a:lnTo>
                <a:lnTo>
                  <a:pt x="1820" y="322"/>
                </a:lnTo>
                <a:lnTo>
                  <a:pt x="1831" y="386"/>
                </a:lnTo>
                <a:lnTo>
                  <a:pt x="1842" y="429"/>
                </a:lnTo>
                <a:lnTo>
                  <a:pt x="1885" y="472"/>
                </a:lnTo>
                <a:lnTo>
                  <a:pt x="1992" y="493"/>
                </a:lnTo>
                <a:lnTo>
                  <a:pt x="2077" y="493"/>
                </a:lnTo>
                <a:lnTo>
                  <a:pt x="2142" y="493"/>
                </a:lnTo>
                <a:lnTo>
                  <a:pt x="2400" y="303"/>
                </a:lnTo>
                <a:lnTo>
                  <a:pt x="2208" y="447"/>
                </a:lnTo>
                <a:lnTo>
                  <a:pt x="2256" y="399"/>
                </a:lnTo>
                <a:lnTo>
                  <a:pt x="2256" y="447"/>
                </a:lnTo>
                <a:lnTo>
                  <a:pt x="2281" y="450"/>
                </a:lnTo>
                <a:lnTo>
                  <a:pt x="2256" y="447"/>
                </a:lnTo>
                <a:lnTo>
                  <a:pt x="2281" y="439"/>
                </a:lnTo>
                <a:lnTo>
                  <a:pt x="2304" y="447"/>
                </a:lnTo>
                <a:lnTo>
                  <a:pt x="2304" y="399"/>
                </a:lnTo>
                <a:lnTo>
                  <a:pt x="2324" y="429"/>
                </a:lnTo>
                <a:lnTo>
                  <a:pt x="2256" y="399"/>
                </a:lnTo>
                <a:lnTo>
                  <a:pt x="2304" y="399"/>
                </a:lnTo>
                <a:lnTo>
                  <a:pt x="2292" y="429"/>
                </a:lnTo>
                <a:lnTo>
                  <a:pt x="2304" y="399"/>
                </a:lnTo>
                <a:lnTo>
                  <a:pt x="2304" y="495"/>
                </a:lnTo>
                <a:lnTo>
                  <a:pt x="2313" y="472"/>
                </a:lnTo>
                <a:lnTo>
                  <a:pt x="2304" y="39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5" name="Rechteck 5132">
            <a:extLst>
              <a:ext uri="{FF2B5EF4-FFF2-40B4-BE49-F238E27FC236}">
                <a16:creationId xmlns:a16="http://schemas.microsoft.com/office/drawing/2014/main" id="{0B32EB05-9938-43AF-AF94-71D485FB29AE}"/>
              </a:ext>
            </a:extLst>
          </p:cNvPr>
          <p:cNvSpPr>
            <a:spLocks noChangeArrowheads="1"/>
          </p:cNvSpPr>
          <p:nvPr/>
        </p:nvSpPr>
        <p:spPr bwMode="auto">
          <a:xfrm>
            <a:off x="6254750" y="6350"/>
            <a:ext cx="2576513" cy="26543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6" name="Rechteck 5133">
            <a:extLst>
              <a:ext uri="{FF2B5EF4-FFF2-40B4-BE49-F238E27FC236}">
                <a16:creationId xmlns:a16="http://schemas.microsoft.com/office/drawing/2014/main" id="{A4930C13-91AC-4042-BAAF-8D105AB6C85D}"/>
              </a:ext>
            </a:extLst>
          </p:cNvPr>
          <p:cNvSpPr>
            <a:spLocks noChangeArrowheads="1"/>
          </p:cNvSpPr>
          <p:nvPr/>
        </p:nvSpPr>
        <p:spPr bwMode="auto">
          <a:xfrm>
            <a:off x="6254750" y="6350"/>
            <a:ext cx="2576513" cy="5207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7" name="Rechteck 5134">
            <a:extLst>
              <a:ext uri="{FF2B5EF4-FFF2-40B4-BE49-F238E27FC236}">
                <a16:creationId xmlns:a16="http://schemas.microsoft.com/office/drawing/2014/main" id="{930E0FBF-6B78-410F-AA01-8A342F6E88BF}"/>
              </a:ext>
            </a:extLst>
          </p:cNvPr>
          <p:cNvSpPr>
            <a:spLocks noChangeArrowheads="1"/>
          </p:cNvSpPr>
          <p:nvPr/>
        </p:nvSpPr>
        <p:spPr bwMode="auto">
          <a:xfrm>
            <a:off x="6254750" y="5397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8" name="Rechteck 5135">
            <a:extLst>
              <a:ext uri="{FF2B5EF4-FFF2-40B4-BE49-F238E27FC236}">
                <a16:creationId xmlns:a16="http://schemas.microsoft.com/office/drawing/2014/main" id="{A4C00884-E81D-4D65-B1CE-D1E1692FE14B}"/>
              </a:ext>
            </a:extLst>
          </p:cNvPr>
          <p:cNvSpPr>
            <a:spLocks noChangeArrowheads="1"/>
          </p:cNvSpPr>
          <p:nvPr/>
        </p:nvSpPr>
        <p:spPr bwMode="auto">
          <a:xfrm>
            <a:off x="6254750" y="8445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09" name="Rechteck 5136">
            <a:extLst>
              <a:ext uri="{FF2B5EF4-FFF2-40B4-BE49-F238E27FC236}">
                <a16:creationId xmlns:a16="http://schemas.microsoft.com/office/drawing/2014/main" id="{7443F9BB-F299-470B-ADE2-AEF57CD589C5}"/>
              </a:ext>
            </a:extLst>
          </p:cNvPr>
          <p:cNvSpPr>
            <a:spLocks noChangeArrowheads="1"/>
          </p:cNvSpPr>
          <p:nvPr/>
        </p:nvSpPr>
        <p:spPr bwMode="auto">
          <a:xfrm>
            <a:off x="6254750" y="11493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10" name="Rechteck 5137">
            <a:extLst>
              <a:ext uri="{FF2B5EF4-FFF2-40B4-BE49-F238E27FC236}">
                <a16:creationId xmlns:a16="http://schemas.microsoft.com/office/drawing/2014/main" id="{BCAB0C70-22DB-40E8-A7C0-158D790D8950}"/>
              </a:ext>
            </a:extLst>
          </p:cNvPr>
          <p:cNvSpPr>
            <a:spLocks noChangeArrowheads="1"/>
          </p:cNvSpPr>
          <p:nvPr/>
        </p:nvSpPr>
        <p:spPr bwMode="auto">
          <a:xfrm>
            <a:off x="6254750" y="14541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11" name="Rechteck 5138">
            <a:extLst>
              <a:ext uri="{FF2B5EF4-FFF2-40B4-BE49-F238E27FC236}">
                <a16:creationId xmlns:a16="http://schemas.microsoft.com/office/drawing/2014/main" id="{8B8E66AC-71E8-47E6-BDA0-02C1DD0E9CF7}"/>
              </a:ext>
            </a:extLst>
          </p:cNvPr>
          <p:cNvSpPr>
            <a:spLocks noChangeArrowheads="1"/>
          </p:cNvSpPr>
          <p:nvPr/>
        </p:nvSpPr>
        <p:spPr bwMode="auto">
          <a:xfrm>
            <a:off x="6254750" y="17589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12" name="Rechteck 5139">
            <a:extLst>
              <a:ext uri="{FF2B5EF4-FFF2-40B4-BE49-F238E27FC236}">
                <a16:creationId xmlns:a16="http://schemas.microsoft.com/office/drawing/2014/main" id="{D384CF46-128F-4143-A285-606B1AE97F47}"/>
              </a:ext>
            </a:extLst>
          </p:cNvPr>
          <p:cNvSpPr>
            <a:spLocks noChangeArrowheads="1"/>
          </p:cNvSpPr>
          <p:nvPr/>
        </p:nvSpPr>
        <p:spPr bwMode="auto">
          <a:xfrm>
            <a:off x="6254750" y="20637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13" name="Rechteck 5140">
            <a:extLst>
              <a:ext uri="{FF2B5EF4-FFF2-40B4-BE49-F238E27FC236}">
                <a16:creationId xmlns:a16="http://schemas.microsoft.com/office/drawing/2014/main" id="{7C63747F-D44B-4397-93C2-5AA6157D93FF}"/>
              </a:ext>
            </a:extLst>
          </p:cNvPr>
          <p:cNvSpPr>
            <a:spLocks noChangeArrowheads="1"/>
          </p:cNvSpPr>
          <p:nvPr/>
        </p:nvSpPr>
        <p:spPr bwMode="auto">
          <a:xfrm>
            <a:off x="6254750" y="2368550"/>
            <a:ext cx="2576513" cy="292100"/>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214" name="Gerade Verbindung 5141">
            <a:extLst>
              <a:ext uri="{FF2B5EF4-FFF2-40B4-BE49-F238E27FC236}">
                <a16:creationId xmlns:a16="http://schemas.microsoft.com/office/drawing/2014/main" id="{A12B035C-93B4-4F64-8B13-1E35FFE90FE0}"/>
              </a:ext>
            </a:extLst>
          </p:cNvPr>
          <p:cNvSpPr>
            <a:spLocks noChangeShapeType="1"/>
          </p:cNvSpPr>
          <p:nvPr/>
        </p:nvSpPr>
        <p:spPr bwMode="auto">
          <a:xfrm>
            <a:off x="7620000" y="0"/>
            <a:ext cx="0" cy="2667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143" name="Rechteck 5142">
            <a:extLst>
              <a:ext uri="{FF2B5EF4-FFF2-40B4-BE49-F238E27FC236}">
                <a16:creationId xmlns:a16="http://schemas.microsoft.com/office/drawing/2014/main" id="{0C0A91D6-3AE8-4ECE-B951-6023E6EF5EDF}"/>
              </a:ext>
            </a:extLst>
          </p:cNvPr>
          <p:cNvSpPr>
            <a:spLocks noChangeArrowheads="1"/>
          </p:cNvSpPr>
          <p:nvPr/>
        </p:nvSpPr>
        <p:spPr bwMode="auto">
          <a:xfrm>
            <a:off x="6324600" y="228600"/>
            <a:ext cx="28178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Translation	           Rotation</a:t>
            </a:r>
          </a:p>
          <a:p>
            <a:pPr>
              <a:spcBef>
                <a:spcPct val="50000"/>
              </a:spcBef>
            </a:pPr>
            <a:r>
              <a:rPr lang="de-DE" altLang="de-DE" sz="1200">
                <a:latin typeface="Times New Roman" panose="02020603050405020304" pitchFamily="18" charset="0"/>
              </a:rPr>
              <a:t>                                                                          s		</a:t>
            </a:r>
            <a:r>
              <a:rPr lang="de-DE" altLang="de-DE" sz="1200">
                <a:latin typeface="Symbol" panose="05050102010706020507" pitchFamily="18" charset="2"/>
              </a:rPr>
              <a:t>f</a:t>
            </a:r>
            <a:endParaRPr lang="de-DE" altLang="de-DE" sz="1200">
              <a:latin typeface="Times New Roman" panose="02020603050405020304" pitchFamily="18" charset="0"/>
            </a:endParaRPr>
          </a:p>
          <a:p>
            <a:pPr>
              <a:spcBef>
                <a:spcPct val="50000"/>
              </a:spcBef>
            </a:pPr>
            <a:r>
              <a:rPr lang="de-DE" altLang="de-DE" sz="1200">
                <a:latin typeface="Times New Roman" panose="02020603050405020304" pitchFamily="18" charset="0"/>
              </a:rPr>
              <a:t>v=</a:t>
            </a:r>
            <a:r>
              <a:rPr lang="de-DE" altLang="de-DE" sz="1200">
                <a:latin typeface="Symbol" panose="05050102010706020507" pitchFamily="18" charset="2"/>
              </a:rPr>
              <a:t>D</a:t>
            </a:r>
            <a:r>
              <a:rPr lang="de-DE" altLang="de-DE" sz="1200">
                <a:latin typeface="Times New Roman" panose="02020603050405020304" pitchFamily="18" charset="0"/>
              </a:rPr>
              <a:t>s/</a:t>
            </a:r>
            <a:r>
              <a:rPr lang="de-DE" altLang="de-DE" sz="1200">
                <a:latin typeface="Symbol" panose="05050102010706020507" pitchFamily="18" charset="2"/>
              </a:rPr>
              <a:t>D</a:t>
            </a:r>
            <a:r>
              <a:rPr lang="de-DE" altLang="de-DE" sz="1200">
                <a:latin typeface="Times New Roman" panose="02020603050405020304" pitchFamily="18" charset="0"/>
              </a:rPr>
              <a:t>t	         v=</a:t>
            </a:r>
            <a:r>
              <a:rPr lang="de-DE" altLang="de-DE" sz="1200">
                <a:latin typeface="Symbol" panose="05050102010706020507" pitchFamily="18" charset="2"/>
              </a:rPr>
              <a:t>w</a:t>
            </a:r>
            <a:r>
              <a:rPr lang="de-DE" altLang="de-DE" sz="1200">
                <a:latin typeface="Times New Roman" panose="02020603050405020304" pitchFamily="18" charset="0"/>
              </a:rPr>
              <a:t>*r   </a:t>
            </a:r>
            <a:r>
              <a:rPr lang="de-DE" altLang="de-DE" sz="1200">
                <a:latin typeface="Symbol" panose="05050102010706020507" pitchFamily="18" charset="2"/>
              </a:rPr>
              <a:t>w</a:t>
            </a:r>
            <a:r>
              <a:rPr lang="de-DE" altLang="de-DE" sz="1200">
                <a:latin typeface="Times New Roman" panose="02020603050405020304" pitchFamily="18" charset="0"/>
              </a:rPr>
              <a:t>=</a:t>
            </a:r>
            <a:r>
              <a:rPr lang="de-DE" altLang="de-DE" sz="1200">
                <a:latin typeface="Symbol" panose="05050102010706020507" pitchFamily="18" charset="2"/>
              </a:rPr>
              <a:t>Df</a:t>
            </a:r>
            <a:r>
              <a:rPr lang="de-DE" altLang="de-DE" sz="1200">
                <a:latin typeface="Times New Roman" panose="02020603050405020304" pitchFamily="18" charset="0"/>
              </a:rPr>
              <a:t>/</a:t>
            </a:r>
            <a:r>
              <a:rPr lang="de-DE" altLang="de-DE" sz="1200">
                <a:latin typeface="Symbol" panose="05050102010706020507" pitchFamily="18" charset="2"/>
              </a:rPr>
              <a:t>D</a:t>
            </a:r>
            <a:r>
              <a:rPr lang="de-DE" altLang="de-DE" sz="1200">
                <a:latin typeface="Times New Roman" panose="02020603050405020304" pitchFamily="18" charset="0"/>
              </a:rPr>
              <a:t>t</a:t>
            </a:r>
          </a:p>
          <a:p>
            <a:pPr>
              <a:spcBef>
                <a:spcPct val="50000"/>
              </a:spcBef>
            </a:pPr>
            <a:r>
              <a:rPr lang="de-DE" altLang="de-DE" sz="1200">
                <a:latin typeface="Times New Roman" panose="02020603050405020304" pitchFamily="18" charset="0"/>
              </a:rPr>
              <a:t>a=</a:t>
            </a:r>
            <a:r>
              <a:rPr lang="de-DE" altLang="de-DE" sz="1200">
                <a:latin typeface="Symbol" panose="05050102010706020507" pitchFamily="18" charset="2"/>
              </a:rPr>
              <a:t>D</a:t>
            </a:r>
            <a:r>
              <a:rPr lang="de-DE" altLang="de-DE" sz="1200">
                <a:latin typeface="Times New Roman" panose="02020603050405020304" pitchFamily="18" charset="0"/>
              </a:rPr>
              <a:t>v/</a:t>
            </a:r>
            <a:r>
              <a:rPr lang="de-DE" altLang="de-DE" sz="1200">
                <a:latin typeface="Symbol" panose="05050102010706020507" pitchFamily="18" charset="2"/>
              </a:rPr>
              <a:t>D</a:t>
            </a:r>
            <a:r>
              <a:rPr lang="de-DE" altLang="de-DE" sz="1200">
                <a:latin typeface="Times New Roman" panose="02020603050405020304" pitchFamily="18" charset="0"/>
              </a:rPr>
              <a:t>t                a=</a:t>
            </a:r>
            <a:r>
              <a:rPr lang="de-DE" altLang="de-DE" sz="1200">
                <a:latin typeface="Symbol" panose="05050102010706020507" pitchFamily="18" charset="2"/>
              </a:rPr>
              <a:t>a</a:t>
            </a:r>
            <a:r>
              <a:rPr lang="de-DE" altLang="de-DE" sz="1200">
                <a:latin typeface="Times New Roman" panose="02020603050405020304" pitchFamily="18" charset="0"/>
              </a:rPr>
              <a:t>*v  </a:t>
            </a:r>
            <a:r>
              <a:rPr lang="de-DE" altLang="de-DE" sz="1200">
                <a:latin typeface="Symbol" panose="05050102010706020507" pitchFamily="18" charset="2"/>
              </a:rPr>
              <a:t>a</a:t>
            </a:r>
            <a:r>
              <a:rPr lang="de-DE" altLang="de-DE" sz="1200">
                <a:latin typeface="Times New Roman" panose="02020603050405020304" pitchFamily="18" charset="0"/>
              </a:rPr>
              <a:t>=</a:t>
            </a:r>
            <a:r>
              <a:rPr lang="de-DE" altLang="de-DE" sz="1200">
                <a:latin typeface="Symbol" panose="05050102010706020507" pitchFamily="18" charset="2"/>
              </a:rPr>
              <a:t>Dw/D</a:t>
            </a:r>
            <a:r>
              <a:rPr lang="de-DE" altLang="de-DE" sz="1200">
                <a:latin typeface="Times New Roman" panose="02020603050405020304" pitchFamily="18" charset="0"/>
              </a:rPr>
              <a:t>t</a:t>
            </a:r>
          </a:p>
          <a:p>
            <a:pPr>
              <a:spcBef>
                <a:spcPct val="50000"/>
              </a:spcBef>
            </a:pPr>
            <a:r>
              <a:rPr lang="de-DE" altLang="de-DE" sz="1200">
                <a:latin typeface="Times New Roman" panose="02020603050405020304" pitchFamily="18" charset="0"/>
              </a:rPr>
              <a:t>m=</a:t>
            </a:r>
            <a:r>
              <a:rPr lang="de-DE" altLang="de-DE" sz="1200">
                <a:latin typeface="Symbol" panose="05050102010706020507" pitchFamily="18" charset="2"/>
              </a:rPr>
              <a:t>S</a:t>
            </a:r>
            <a:r>
              <a:rPr lang="de-DE" altLang="de-DE" sz="1200">
                <a:latin typeface="Times New Roman" panose="02020603050405020304" pitchFamily="18" charset="0"/>
              </a:rPr>
              <a:t>m</a:t>
            </a:r>
            <a:r>
              <a:rPr lang="de-DE" altLang="de-DE" sz="1200" baseline="-25000">
                <a:latin typeface="Times New Roman" panose="02020603050405020304" pitchFamily="18" charset="0"/>
              </a:rPr>
              <a:t>i</a:t>
            </a:r>
            <a:r>
              <a:rPr lang="de-DE" altLang="de-DE" sz="1200">
                <a:latin typeface="Times New Roman" panose="02020603050405020304" pitchFamily="18" charset="0"/>
              </a:rPr>
              <a:t>	         J=</a:t>
            </a:r>
            <a:r>
              <a:rPr lang="de-DE" altLang="de-DE" sz="1200">
                <a:latin typeface="Symbol" panose="05050102010706020507" pitchFamily="18" charset="2"/>
              </a:rPr>
              <a:t>S</a:t>
            </a:r>
            <a:r>
              <a:rPr lang="de-DE" altLang="de-DE" sz="1200">
                <a:latin typeface="Times New Roman" panose="02020603050405020304" pitchFamily="18" charset="0"/>
              </a:rPr>
              <a:t>m</a:t>
            </a:r>
            <a:r>
              <a:rPr lang="de-DE" altLang="de-DE" sz="1200" baseline="-25000">
                <a:latin typeface="Times New Roman" panose="02020603050405020304" pitchFamily="18" charset="0"/>
              </a:rPr>
              <a:t>i</a:t>
            </a:r>
            <a:r>
              <a:rPr lang="de-DE" altLang="de-DE" sz="1200">
                <a:latin typeface="Times New Roman" panose="02020603050405020304" pitchFamily="18" charset="0"/>
              </a:rPr>
              <a:t>* r</a:t>
            </a:r>
            <a:r>
              <a:rPr lang="de-DE" altLang="de-DE" sz="1200" baseline="-25000">
                <a:latin typeface="Times New Roman" panose="02020603050405020304" pitchFamily="18" charset="0"/>
              </a:rPr>
              <a:t>i</a:t>
            </a:r>
            <a:r>
              <a:rPr lang="de-DE" altLang="de-DE" sz="1200">
                <a:latin typeface="Times New Roman" panose="02020603050405020304" pitchFamily="18" charset="0"/>
              </a:rPr>
              <a:t> U=2</a:t>
            </a:r>
            <a:r>
              <a:rPr lang="de-DE" altLang="de-DE" sz="1200">
                <a:latin typeface="Symbol" panose="05050102010706020507" pitchFamily="18" charset="2"/>
              </a:rPr>
              <a:t>p</a:t>
            </a:r>
            <a:r>
              <a:rPr lang="de-DE" altLang="de-DE" sz="1200">
                <a:latin typeface="Times New Roman" panose="02020603050405020304" pitchFamily="18" charset="0"/>
              </a:rPr>
              <a:t>*r</a:t>
            </a:r>
          </a:p>
          <a:p>
            <a:pPr>
              <a:spcBef>
                <a:spcPct val="50000"/>
              </a:spcBef>
            </a:pPr>
            <a:r>
              <a:rPr lang="de-DE" altLang="de-DE" sz="1200">
                <a:latin typeface="Times New Roman" panose="02020603050405020304" pitchFamily="18" charset="0"/>
              </a:rPr>
              <a:t>F=m*a	         M=r xF M=J*</a:t>
            </a:r>
            <a:r>
              <a:rPr lang="de-DE" altLang="de-DE" sz="1200">
                <a:latin typeface="Symbol" panose="05050102010706020507" pitchFamily="18" charset="2"/>
              </a:rPr>
              <a:t>a</a:t>
            </a:r>
            <a:endParaRPr lang="de-DE" altLang="de-DE" sz="1200">
              <a:latin typeface="Times New Roman" panose="02020603050405020304" pitchFamily="18" charset="0"/>
            </a:endParaRPr>
          </a:p>
          <a:p>
            <a:pPr>
              <a:spcBef>
                <a:spcPct val="50000"/>
              </a:spcBef>
            </a:pPr>
            <a:r>
              <a:rPr lang="de-DE" altLang="de-DE" sz="1200">
                <a:latin typeface="Times New Roman" panose="02020603050405020304" pitchFamily="18" charset="0"/>
              </a:rPr>
              <a:t>E</a:t>
            </a:r>
            <a:r>
              <a:rPr lang="de-DE" altLang="de-DE" sz="1200" baseline="-25000">
                <a:latin typeface="Times New Roman" panose="02020603050405020304" pitchFamily="18" charset="0"/>
              </a:rPr>
              <a:t> kin</a:t>
            </a:r>
            <a:r>
              <a:rPr lang="de-DE" altLang="de-DE" sz="1200">
                <a:latin typeface="Times New Roman" panose="02020603050405020304" pitchFamily="18" charset="0"/>
              </a:rPr>
              <a:t>=1/2 mv^2         E</a:t>
            </a:r>
            <a:r>
              <a:rPr lang="de-DE" altLang="de-DE" sz="1200" baseline="-25000">
                <a:latin typeface="Times New Roman" panose="02020603050405020304" pitchFamily="18" charset="0"/>
              </a:rPr>
              <a:t> rot</a:t>
            </a:r>
            <a:r>
              <a:rPr lang="de-DE" altLang="de-DE" sz="1200">
                <a:latin typeface="Times New Roman" panose="02020603050405020304" pitchFamily="18" charset="0"/>
              </a:rPr>
              <a:t> =1/2 J</a:t>
            </a:r>
            <a:r>
              <a:rPr lang="de-DE" altLang="de-DE" sz="1200">
                <a:latin typeface="Symbol" panose="05050102010706020507" pitchFamily="18" charset="2"/>
              </a:rPr>
              <a:t>w</a:t>
            </a:r>
            <a:r>
              <a:rPr lang="de-DE" altLang="de-DE" sz="1200">
                <a:latin typeface="Times New Roman" panose="02020603050405020304" pitchFamily="18" charset="0"/>
              </a:rPr>
              <a:t>^2</a:t>
            </a:r>
          </a:p>
          <a:p>
            <a:pPr>
              <a:spcBef>
                <a:spcPct val="50000"/>
              </a:spcBef>
            </a:pPr>
            <a:r>
              <a:rPr lang="de-DE" altLang="de-DE" sz="1200">
                <a:latin typeface="Times New Roman" panose="02020603050405020304" pitchFamily="18" charset="0"/>
              </a:rPr>
              <a:t>P=m*v	        L= J*</a:t>
            </a:r>
            <a:r>
              <a:rPr lang="de-DE" altLang="de-DE" sz="1200">
                <a:latin typeface="Symbol" panose="05050102010706020507" pitchFamily="18" charset="2"/>
              </a:rPr>
              <a:t>w</a:t>
            </a:r>
            <a:endParaRPr lang="de-DE" altLang="de-DE" sz="1200">
              <a:latin typeface="Times New Roman" panose="02020603050405020304" pitchFamily="18" charset="0"/>
            </a:endParaRPr>
          </a:p>
          <a:p>
            <a:pPr>
              <a:spcBef>
                <a:spcPct val="50000"/>
              </a:spcBef>
            </a:pPr>
            <a:endParaRPr lang="de-DE" altLang="de-DE" sz="1200">
              <a:latin typeface="Times New Roman" panose="02020603050405020304" pitchFamily="18" charset="0"/>
            </a:endParaRPr>
          </a:p>
        </p:txBody>
      </p:sp>
      <p:grpSp>
        <p:nvGrpSpPr>
          <p:cNvPr id="6357" name="Group 41">
            <a:extLst>
              <a:ext uri="{FF2B5EF4-FFF2-40B4-BE49-F238E27FC236}">
                <a16:creationId xmlns:a16="http://schemas.microsoft.com/office/drawing/2014/main" id="{BDD4BF98-B193-4B49-886F-FC5B3D501B04}"/>
              </a:ext>
            </a:extLst>
          </p:cNvPr>
          <p:cNvGrpSpPr>
            <a:grpSpLocks/>
          </p:cNvGrpSpPr>
          <p:nvPr/>
        </p:nvGrpSpPr>
        <p:grpSpPr bwMode="auto">
          <a:xfrm>
            <a:off x="6324600" y="609600"/>
            <a:ext cx="2209800" cy="1752600"/>
            <a:chOff x="3984" y="384"/>
            <a:chExt cx="1392" cy="1104"/>
          </a:xfrm>
        </p:grpSpPr>
        <p:sp>
          <p:nvSpPr>
            <p:cNvPr id="8217" name="Gerade Verbindung 5143">
              <a:extLst>
                <a:ext uri="{FF2B5EF4-FFF2-40B4-BE49-F238E27FC236}">
                  <a16:creationId xmlns:a16="http://schemas.microsoft.com/office/drawing/2014/main" id="{6085FB7D-A3FA-4285-9967-93956BB82AD3}"/>
                </a:ext>
              </a:extLst>
            </p:cNvPr>
            <p:cNvSpPr>
              <a:spLocks noChangeShapeType="1"/>
            </p:cNvSpPr>
            <p:nvPr/>
          </p:nvSpPr>
          <p:spPr bwMode="auto">
            <a:xfrm>
              <a:off x="4032" y="384"/>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18" name="Gerade Verbindung 5144">
              <a:extLst>
                <a:ext uri="{FF2B5EF4-FFF2-40B4-BE49-F238E27FC236}">
                  <a16:creationId xmlns:a16="http://schemas.microsoft.com/office/drawing/2014/main" id="{9B631B4A-BB33-4C6C-86CF-25676B5F56F2}"/>
                </a:ext>
              </a:extLst>
            </p:cNvPr>
            <p:cNvSpPr>
              <a:spLocks noChangeShapeType="1"/>
            </p:cNvSpPr>
            <p:nvPr/>
          </p:nvSpPr>
          <p:spPr bwMode="auto">
            <a:xfrm>
              <a:off x="4032" y="576"/>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19" name="Gerade Verbindung 5145">
              <a:extLst>
                <a:ext uri="{FF2B5EF4-FFF2-40B4-BE49-F238E27FC236}">
                  <a16:creationId xmlns:a16="http://schemas.microsoft.com/office/drawing/2014/main" id="{12F65139-EBD2-4595-A692-AB033B915DAE}"/>
                </a:ext>
              </a:extLst>
            </p:cNvPr>
            <p:cNvSpPr>
              <a:spLocks noChangeShapeType="1"/>
            </p:cNvSpPr>
            <p:nvPr/>
          </p:nvSpPr>
          <p:spPr bwMode="auto">
            <a:xfrm>
              <a:off x="4176" y="576"/>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0" name="Gerade Verbindung 5146">
              <a:extLst>
                <a:ext uri="{FF2B5EF4-FFF2-40B4-BE49-F238E27FC236}">
                  <a16:creationId xmlns:a16="http://schemas.microsoft.com/office/drawing/2014/main" id="{F98598E4-B584-44CD-9646-E027F422B548}"/>
                </a:ext>
              </a:extLst>
            </p:cNvPr>
            <p:cNvSpPr>
              <a:spLocks noChangeShapeType="1"/>
            </p:cNvSpPr>
            <p:nvPr/>
          </p:nvSpPr>
          <p:spPr bwMode="auto">
            <a:xfrm>
              <a:off x="5136" y="576"/>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1" name="Gerade Verbindung 5147">
              <a:extLst>
                <a:ext uri="{FF2B5EF4-FFF2-40B4-BE49-F238E27FC236}">
                  <a16:creationId xmlns:a16="http://schemas.microsoft.com/office/drawing/2014/main" id="{32500119-F6C2-49E7-98FB-70E712167DB2}"/>
                </a:ext>
              </a:extLst>
            </p:cNvPr>
            <p:cNvSpPr>
              <a:spLocks noChangeShapeType="1"/>
            </p:cNvSpPr>
            <p:nvPr/>
          </p:nvSpPr>
          <p:spPr bwMode="auto">
            <a:xfrm>
              <a:off x="5328" y="576"/>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2" name="Gerade Verbindung 5148">
              <a:extLst>
                <a:ext uri="{FF2B5EF4-FFF2-40B4-BE49-F238E27FC236}">
                  <a16:creationId xmlns:a16="http://schemas.microsoft.com/office/drawing/2014/main" id="{3108CCFA-0061-4942-9608-FF93985FFBD4}"/>
                </a:ext>
              </a:extLst>
            </p:cNvPr>
            <p:cNvSpPr>
              <a:spLocks noChangeShapeType="1"/>
            </p:cNvSpPr>
            <p:nvPr/>
          </p:nvSpPr>
          <p:spPr bwMode="auto">
            <a:xfrm>
              <a:off x="3984" y="768"/>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3" name="Gerade Verbindung 5149">
              <a:extLst>
                <a:ext uri="{FF2B5EF4-FFF2-40B4-BE49-F238E27FC236}">
                  <a16:creationId xmlns:a16="http://schemas.microsoft.com/office/drawing/2014/main" id="{CAC9E630-2B4A-4557-BAC7-890FE9A738D7}"/>
                </a:ext>
              </a:extLst>
            </p:cNvPr>
            <p:cNvSpPr>
              <a:spLocks noChangeShapeType="1"/>
            </p:cNvSpPr>
            <p:nvPr/>
          </p:nvSpPr>
          <p:spPr bwMode="auto">
            <a:xfrm>
              <a:off x="4176" y="76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4" name="Gerade Verbindung 5150">
              <a:extLst>
                <a:ext uri="{FF2B5EF4-FFF2-40B4-BE49-F238E27FC236}">
                  <a16:creationId xmlns:a16="http://schemas.microsoft.com/office/drawing/2014/main" id="{38E2810B-9AD7-4235-8B8D-D2C1806D0546}"/>
                </a:ext>
              </a:extLst>
            </p:cNvPr>
            <p:cNvSpPr>
              <a:spLocks noChangeShapeType="1"/>
            </p:cNvSpPr>
            <p:nvPr/>
          </p:nvSpPr>
          <p:spPr bwMode="auto">
            <a:xfrm>
              <a:off x="5184" y="76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5" name="Gerade Verbindung 5151">
              <a:extLst>
                <a:ext uri="{FF2B5EF4-FFF2-40B4-BE49-F238E27FC236}">
                  <a16:creationId xmlns:a16="http://schemas.microsoft.com/office/drawing/2014/main" id="{0CBC36F1-0EB2-4C59-84B3-3398F19742F8}"/>
                </a:ext>
              </a:extLst>
            </p:cNvPr>
            <p:cNvSpPr>
              <a:spLocks noChangeShapeType="1"/>
            </p:cNvSpPr>
            <p:nvPr/>
          </p:nvSpPr>
          <p:spPr bwMode="auto">
            <a:xfrm>
              <a:off x="4032" y="1104"/>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6" name="Gerade Verbindung 5152">
              <a:extLst>
                <a:ext uri="{FF2B5EF4-FFF2-40B4-BE49-F238E27FC236}">
                  <a16:creationId xmlns:a16="http://schemas.microsoft.com/office/drawing/2014/main" id="{FFE44A0F-84E2-4FB4-ABB6-176670F8E1FB}"/>
                </a:ext>
              </a:extLst>
            </p:cNvPr>
            <p:cNvSpPr>
              <a:spLocks noChangeShapeType="1"/>
            </p:cNvSpPr>
            <p:nvPr/>
          </p:nvSpPr>
          <p:spPr bwMode="auto">
            <a:xfrm flipH="1">
              <a:off x="4176" y="1104"/>
              <a:ext cx="96" cy="0"/>
            </a:xfrm>
            <a:prstGeom prst="line">
              <a:avLst/>
            </a:prstGeom>
            <a:noFill/>
            <a:ln w="12700" algn="ctr">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de-DE"/>
            </a:p>
          </p:txBody>
        </p:sp>
        <p:sp>
          <p:nvSpPr>
            <p:cNvPr id="8227" name="Gerade Verbindung 5153">
              <a:extLst>
                <a:ext uri="{FF2B5EF4-FFF2-40B4-BE49-F238E27FC236}">
                  <a16:creationId xmlns:a16="http://schemas.microsoft.com/office/drawing/2014/main" id="{5A8398E5-C22A-4B1C-9D91-1518DD901DC9}"/>
                </a:ext>
              </a:extLst>
            </p:cNvPr>
            <p:cNvSpPr>
              <a:spLocks noChangeShapeType="1"/>
            </p:cNvSpPr>
            <p:nvPr/>
          </p:nvSpPr>
          <p:spPr bwMode="auto">
            <a:xfrm>
              <a:off x="4944" y="115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8" name="Gerade Verbindung 5154">
              <a:extLst>
                <a:ext uri="{FF2B5EF4-FFF2-40B4-BE49-F238E27FC236}">
                  <a16:creationId xmlns:a16="http://schemas.microsoft.com/office/drawing/2014/main" id="{0F332CD7-ADA8-47E5-8C60-D7ADA9AD57DF}"/>
                </a:ext>
              </a:extLst>
            </p:cNvPr>
            <p:cNvSpPr>
              <a:spLocks noChangeShapeType="1"/>
            </p:cNvSpPr>
            <p:nvPr/>
          </p:nvSpPr>
          <p:spPr bwMode="auto">
            <a:xfrm>
              <a:off x="4800" y="115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29" name="Gerade Verbindung 5155">
              <a:extLst>
                <a:ext uri="{FF2B5EF4-FFF2-40B4-BE49-F238E27FC236}">
                  <a16:creationId xmlns:a16="http://schemas.microsoft.com/office/drawing/2014/main" id="{BD9D9BD2-B24F-43D0-A868-C2D3CFFBC9D3}"/>
                </a:ext>
              </a:extLst>
            </p:cNvPr>
            <p:cNvSpPr>
              <a:spLocks noChangeShapeType="1"/>
            </p:cNvSpPr>
            <p:nvPr/>
          </p:nvSpPr>
          <p:spPr bwMode="auto">
            <a:xfrm>
              <a:off x="5088" y="1152"/>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30" name="Gerade Verbindung 5156">
              <a:extLst>
                <a:ext uri="{FF2B5EF4-FFF2-40B4-BE49-F238E27FC236}">
                  <a16:creationId xmlns:a16="http://schemas.microsoft.com/office/drawing/2014/main" id="{85BCE39D-8C0E-4D3C-A16D-8D3F14746B7F}"/>
                </a:ext>
              </a:extLst>
            </p:cNvPr>
            <p:cNvSpPr>
              <a:spLocks noChangeShapeType="1"/>
            </p:cNvSpPr>
            <p:nvPr/>
          </p:nvSpPr>
          <p:spPr bwMode="auto">
            <a:xfrm>
              <a:off x="4032" y="14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31" name="Gerade Verbindung 5157">
              <a:extLst>
                <a:ext uri="{FF2B5EF4-FFF2-40B4-BE49-F238E27FC236}">
                  <a16:creationId xmlns:a16="http://schemas.microsoft.com/office/drawing/2014/main" id="{104DDA45-82F6-4102-B955-C4DCF5CECCFB}"/>
                </a:ext>
              </a:extLst>
            </p:cNvPr>
            <p:cNvSpPr>
              <a:spLocks noChangeShapeType="1"/>
            </p:cNvSpPr>
            <p:nvPr/>
          </p:nvSpPr>
          <p:spPr bwMode="auto">
            <a:xfrm>
              <a:off x="4272" y="148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32" name="Gerade Verbindung 5158">
              <a:extLst>
                <a:ext uri="{FF2B5EF4-FFF2-40B4-BE49-F238E27FC236}">
                  <a16:creationId xmlns:a16="http://schemas.microsoft.com/office/drawing/2014/main" id="{76D96FB0-2D41-4142-9DBD-5EC782B58DC5}"/>
                </a:ext>
              </a:extLst>
            </p:cNvPr>
            <p:cNvSpPr>
              <a:spLocks noChangeShapeType="1"/>
            </p:cNvSpPr>
            <p:nvPr/>
          </p:nvSpPr>
          <p:spPr bwMode="auto">
            <a:xfrm>
              <a:off x="4800" y="148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8233" name="Gerade Verbindung 5159">
              <a:extLst>
                <a:ext uri="{FF2B5EF4-FFF2-40B4-BE49-F238E27FC236}">
                  <a16:creationId xmlns:a16="http://schemas.microsoft.com/office/drawing/2014/main" id="{A1207F18-8014-4D91-957B-C614DF4672BB}"/>
                </a:ext>
              </a:extLst>
            </p:cNvPr>
            <p:cNvSpPr>
              <a:spLocks noChangeShapeType="1"/>
            </p:cNvSpPr>
            <p:nvPr/>
          </p:nvSpPr>
          <p:spPr bwMode="auto">
            <a:xfrm>
              <a:off x="5040" y="1488"/>
              <a:ext cx="48"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ppt_x"/>
                                          </p:val>
                                        </p:tav>
                                        <p:tav tm="100000">
                                          <p:val>
                                            <p:strVal val="#ppt_x"/>
                                          </p:val>
                                        </p:tav>
                                      </p:tavLst>
                                    </p:anim>
                                    <p:anim calcmode="lin" valueType="num">
                                      <p:cBhvr additive="base">
                                        <p:cTn id="8" dur="500" fill="hold"/>
                                        <p:tgtEl>
                                          <p:spTgt spid="51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2"/>
                                        </p:tgtEl>
                                        <p:attrNameLst>
                                          <p:attrName>ppt_c</p:attrName>
                                        </p:attrNameLst>
                                      </p:cBhvr>
                                      <p:to>
                                        <a:srgbClr val="FF9933"/>
                                      </p:to>
                                    </p:animClr>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additive="base">
                                        <p:cTn id="19"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Trommelwirbel"/>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anim calcmode="lin" valueType="num">
                                      <p:cBhvr additive="base">
                                        <p:cTn id="25"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rommelwirbel"/>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 calcmode="lin" valueType="num">
                                      <p:cBhvr additive="base">
                                        <p:cTn id="31"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Trommelwirbel"/>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3">
                                            <p:txEl>
                                              <p:pRg st="3" end="3"/>
                                            </p:txEl>
                                          </p:spTgt>
                                        </p:tgtEl>
                                        <p:attrNameLst>
                                          <p:attrName>style.visibility</p:attrName>
                                        </p:attrNameLst>
                                      </p:cBhvr>
                                      <p:to>
                                        <p:strVal val="visible"/>
                                      </p:to>
                                    </p:set>
                                    <p:anim calcmode="lin" valueType="num">
                                      <p:cBhvr additive="base">
                                        <p:cTn id="37"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Trommelwirbel"/>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3">
                                            <p:txEl>
                                              <p:pRg st="4" end="4"/>
                                            </p:txEl>
                                          </p:spTgt>
                                        </p:tgtEl>
                                        <p:attrNameLst>
                                          <p:attrName>style.visibility</p:attrName>
                                        </p:attrNameLst>
                                      </p:cBhvr>
                                      <p:to>
                                        <p:strVal val="visible"/>
                                      </p:to>
                                    </p:set>
                                    <p:anim calcmode="lin" valueType="num">
                                      <p:cBhvr additive="base">
                                        <p:cTn id="43"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Trommelwirbel"/>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3">
                                            <p:txEl>
                                              <p:pRg st="5" end="5"/>
                                            </p:txEl>
                                          </p:spTgt>
                                        </p:tgtEl>
                                        <p:attrNameLst>
                                          <p:attrName>style.visibility</p:attrName>
                                        </p:attrNameLst>
                                      </p:cBhvr>
                                      <p:to>
                                        <p:strVal val="visible"/>
                                      </p:to>
                                    </p:set>
                                    <p:anim calcmode="lin" valueType="num">
                                      <p:cBhvr additive="base">
                                        <p:cTn id="49"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Trommelwirbel"/>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3">
                                            <p:txEl>
                                              <p:pRg st="6" end="6"/>
                                            </p:txEl>
                                          </p:spTgt>
                                        </p:tgtEl>
                                        <p:attrNameLst>
                                          <p:attrName>style.visibility</p:attrName>
                                        </p:attrNameLst>
                                      </p:cBhvr>
                                      <p:to>
                                        <p:strVal val="visible"/>
                                      </p:to>
                                    </p:set>
                                    <p:anim calcmode="lin" valueType="num">
                                      <p:cBhvr additive="base">
                                        <p:cTn id="55"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Trommelwirbel"/>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23">
                                            <p:txEl>
                                              <p:pRg st="7" end="7"/>
                                            </p:txEl>
                                          </p:spTgt>
                                        </p:tgtEl>
                                        <p:attrNameLst>
                                          <p:attrName>style.visibility</p:attrName>
                                        </p:attrNameLst>
                                      </p:cBhvr>
                                      <p:to>
                                        <p:strVal val="visible"/>
                                      </p:to>
                                    </p:set>
                                    <p:anim calcmode="lin" valueType="num">
                                      <p:cBhvr additive="base">
                                        <p:cTn id="61"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12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Trommelwirbel"/>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123">
                                            <p:txEl>
                                              <p:pRg st="8" end="8"/>
                                            </p:txEl>
                                          </p:spTgt>
                                        </p:tgtEl>
                                        <p:attrNameLst>
                                          <p:attrName>style.visibility</p:attrName>
                                        </p:attrNameLst>
                                      </p:cBhvr>
                                      <p:to>
                                        <p:strVal val="visible"/>
                                      </p:to>
                                    </p:set>
                                    <p:anim calcmode="lin" valueType="num">
                                      <p:cBhvr additive="base">
                                        <p:cTn id="67" dur="500" fill="hold"/>
                                        <p:tgtEl>
                                          <p:spTgt spid="5123">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12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Trommelwirbel"/>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123">
                                            <p:txEl>
                                              <p:pRg st="9" end="9"/>
                                            </p:txEl>
                                          </p:spTgt>
                                        </p:tgtEl>
                                        <p:attrNameLst>
                                          <p:attrName>style.visibility</p:attrName>
                                        </p:attrNameLst>
                                      </p:cBhvr>
                                      <p:to>
                                        <p:strVal val="visible"/>
                                      </p:to>
                                    </p:set>
                                    <p:anim calcmode="lin" valueType="num">
                                      <p:cBhvr additive="base">
                                        <p:cTn id="73" dur="500" fill="hold"/>
                                        <p:tgtEl>
                                          <p:spTgt spid="5123">
                                            <p:txEl>
                                              <p:pRg st="9" end="9"/>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12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Trommelwirbel"/>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123">
                                            <p:txEl>
                                              <p:pRg st="10" end="10"/>
                                            </p:txEl>
                                          </p:spTgt>
                                        </p:tgtEl>
                                        <p:attrNameLst>
                                          <p:attrName>style.visibility</p:attrName>
                                        </p:attrNameLst>
                                      </p:cBhvr>
                                      <p:to>
                                        <p:strVal val="visible"/>
                                      </p:to>
                                    </p:set>
                                    <p:anim calcmode="lin" valueType="num">
                                      <p:cBhvr additive="base">
                                        <p:cTn id="79" dur="500" fill="hold"/>
                                        <p:tgtEl>
                                          <p:spTgt spid="5123">
                                            <p:txEl>
                                              <p:pRg st="10" end="1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12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Trommelwirbel"/>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123">
                                            <p:txEl>
                                              <p:pRg st="11" end="11"/>
                                            </p:txEl>
                                          </p:spTgt>
                                        </p:tgtEl>
                                        <p:attrNameLst>
                                          <p:attrName>style.visibility</p:attrName>
                                        </p:attrNameLst>
                                      </p:cBhvr>
                                      <p:to>
                                        <p:strVal val="visible"/>
                                      </p:to>
                                    </p:set>
                                    <p:anim calcmode="lin" valueType="num">
                                      <p:cBhvr additive="base">
                                        <p:cTn id="85" dur="500" fill="hold"/>
                                        <p:tgtEl>
                                          <p:spTgt spid="5123">
                                            <p:txEl>
                                              <p:pRg st="11" end="1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5123">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Trommelwirbel"/>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124">
                                            <p:txEl>
                                              <p:pRg st="0" end="0"/>
                                            </p:txEl>
                                          </p:spTgt>
                                        </p:tgtEl>
                                        <p:attrNameLst>
                                          <p:attrName>style.visibility</p:attrName>
                                        </p:attrNameLst>
                                      </p:cBhvr>
                                      <p:to>
                                        <p:strVal val="visible"/>
                                      </p:to>
                                    </p:set>
                                    <p:anim calcmode="lin" valueType="num">
                                      <p:cBhvr additive="base">
                                        <p:cTn id="91" dur="500" fill="hold"/>
                                        <p:tgtEl>
                                          <p:spTgt spid="5124">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51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5" name="Quietschende Bremsen"/>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5124">
                                            <p:txEl>
                                              <p:pRg st="2" end="2"/>
                                            </p:txEl>
                                          </p:spTgt>
                                        </p:tgtEl>
                                        <p:attrNameLst>
                                          <p:attrName>style.visibility</p:attrName>
                                        </p:attrNameLst>
                                      </p:cBhvr>
                                      <p:to>
                                        <p:strVal val="visible"/>
                                      </p:to>
                                    </p:set>
                                    <p:anim calcmode="lin" valueType="num">
                                      <p:cBhvr additive="base">
                                        <p:cTn id="97" dur="500" fill="hold"/>
                                        <p:tgtEl>
                                          <p:spTgt spid="5124">
                                            <p:txEl>
                                              <p:pRg st="2" end="2"/>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51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5" name="Quietschende Bremsen"/>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5124">
                                            <p:txEl>
                                              <p:pRg st="4" end="4"/>
                                            </p:txEl>
                                          </p:spTgt>
                                        </p:tgtEl>
                                        <p:attrNameLst>
                                          <p:attrName>style.visibility</p:attrName>
                                        </p:attrNameLst>
                                      </p:cBhvr>
                                      <p:to>
                                        <p:strVal val="visible"/>
                                      </p:to>
                                    </p:set>
                                    <p:anim calcmode="lin" valueType="num">
                                      <p:cBhvr additive="base">
                                        <p:cTn id="103" dur="500" fill="hold"/>
                                        <p:tgtEl>
                                          <p:spTgt spid="5124">
                                            <p:txEl>
                                              <p:pRg st="4" end="4"/>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512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5" name="Quietschende Bremsen"/>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5124">
                                            <p:txEl>
                                              <p:pRg st="6" end="6"/>
                                            </p:txEl>
                                          </p:spTgt>
                                        </p:tgtEl>
                                        <p:attrNameLst>
                                          <p:attrName>style.visibility</p:attrName>
                                        </p:attrNameLst>
                                      </p:cBhvr>
                                      <p:to>
                                        <p:strVal val="visible"/>
                                      </p:to>
                                    </p:set>
                                    <p:anim calcmode="lin" valueType="num">
                                      <p:cBhvr additive="base">
                                        <p:cTn id="109" dur="500" fill="hold"/>
                                        <p:tgtEl>
                                          <p:spTgt spid="5124">
                                            <p:txEl>
                                              <p:pRg st="6" end="6"/>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512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5" name="Quietschende Bremsen"/>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32" fill="hold" nodeType="clickEffect">
                                  <p:stCondLst>
                                    <p:cond delay="0"/>
                                  </p:stCondLst>
                                  <p:childTnLst>
                                    <p:set>
                                      <p:cBhvr>
                                        <p:cTn id="114" dur="1" fill="hold">
                                          <p:stCondLst>
                                            <p:cond delay="0"/>
                                          </p:stCondLst>
                                        </p:cTn>
                                        <p:tgtEl>
                                          <p:spTgt spid="5125"/>
                                        </p:tgtEl>
                                        <p:attrNameLst>
                                          <p:attrName>style.visibility</p:attrName>
                                        </p:attrNameLst>
                                      </p:cBhvr>
                                      <p:to>
                                        <p:strVal val="visible"/>
                                      </p:to>
                                    </p:set>
                                    <p:animEffect transition="in" filter="box(out)">
                                      <p:cBhvr>
                                        <p:cTn id="115" dur="500"/>
                                        <p:tgtEl>
                                          <p:spTgt spid="5125"/>
                                        </p:tgtEl>
                                      </p:cBhvr>
                                    </p:animEffect>
                                  </p:childTnLst>
                                  <p:subTnLst>
                                    <p:audio>
                                      <p:cMediaNode>
                                        <p:cTn display="0" masterRel="sameClick">
                                          <p:stCondLst>
                                            <p:cond evt="begin" delay="0">
                                              <p:tn val="113"/>
                                            </p:cond>
                                          </p:stCondLst>
                                          <p:endCondLst>
                                            <p:cond evt="onStopAudio" delay="0">
                                              <p:tgtEl>
                                                <p:sldTgt/>
                                              </p:tgtEl>
                                            </p:cond>
                                          </p:endCondLst>
                                        </p:cTn>
                                        <p:tgtEl>
                                          <p:sndTgt r:embed="rId6" name="Vögel.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ntr" presetSubtype="32" fill="hold" nodeType="clickEffect">
                                  <p:stCondLst>
                                    <p:cond delay="0"/>
                                  </p:stCondLst>
                                  <p:childTnLst>
                                    <p:set>
                                      <p:cBhvr>
                                        <p:cTn id="119" dur="1" fill="hold">
                                          <p:stCondLst>
                                            <p:cond delay="0"/>
                                          </p:stCondLst>
                                        </p:cTn>
                                        <p:tgtEl>
                                          <p:spTgt spid="5126"/>
                                        </p:tgtEl>
                                        <p:attrNameLst>
                                          <p:attrName>style.visibility</p:attrName>
                                        </p:attrNameLst>
                                      </p:cBhvr>
                                      <p:to>
                                        <p:strVal val="visible"/>
                                      </p:to>
                                    </p:set>
                                    <p:animEffect transition="in" filter="box(out)">
                                      <p:cBhvr>
                                        <p:cTn id="120" dur="500"/>
                                        <p:tgtEl>
                                          <p:spTgt spid="5126"/>
                                        </p:tgtEl>
                                      </p:cBhvr>
                                    </p:animEffect>
                                  </p:childTnLst>
                                  <p:subTnLst>
                                    <p:audio>
                                      <p:cMediaNode>
                                        <p:cTn display="0" masterRel="sameClick">
                                          <p:stCondLst>
                                            <p:cond evt="begin" delay="0">
                                              <p:tn val="118"/>
                                            </p:cond>
                                          </p:stCondLst>
                                          <p:endCondLst>
                                            <p:cond evt="onStopAudio" delay="0">
                                              <p:tgtEl>
                                                <p:sldTgt/>
                                              </p:tgtEl>
                                            </p:cond>
                                          </p:endCondLst>
                                        </p:cTn>
                                        <p:tgtEl>
                                          <p:sndTgt r:embed="rId6" name="Vögel.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4" presetClass="entr" presetSubtype="32" fill="hold" nodeType="clickEffect">
                                  <p:stCondLst>
                                    <p:cond delay="0"/>
                                  </p:stCondLst>
                                  <p:childTnLst>
                                    <p:set>
                                      <p:cBhvr>
                                        <p:cTn id="124" dur="1" fill="hold">
                                          <p:stCondLst>
                                            <p:cond delay="0"/>
                                          </p:stCondLst>
                                        </p:cTn>
                                        <p:tgtEl>
                                          <p:spTgt spid="5127"/>
                                        </p:tgtEl>
                                        <p:attrNameLst>
                                          <p:attrName>style.visibility</p:attrName>
                                        </p:attrNameLst>
                                      </p:cBhvr>
                                      <p:to>
                                        <p:strVal val="visible"/>
                                      </p:to>
                                    </p:set>
                                    <p:animEffect transition="in" filter="box(out)">
                                      <p:cBhvr>
                                        <p:cTn id="125" dur="500"/>
                                        <p:tgtEl>
                                          <p:spTgt spid="5127"/>
                                        </p:tgtEl>
                                      </p:cBhvr>
                                    </p:animEffect>
                                  </p:childTnLst>
                                  <p:subTnLst>
                                    <p:audio>
                                      <p:cMediaNode>
                                        <p:cTn display="0" masterRel="sameClick">
                                          <p:stCondLst>
                                            <p:cond evt="begin" delay="0">
                                              <p:tn val="123"/>
                                            </p:cond>
                                          </p:stCondLst>
                                          <p:endCondLst>
                                            <p:cond evt="onStopAudio" delay="0">
                                              <p:tgtEl>
                                                <p:sldTgt/>
                                              </p:tgtEl>
                                            </p:cond>
                                          </p:endCondLst>
                                        </p:cTn>
                                        <p:tgtEl>
                                          <p:sndTgt r:embed="rId6" name="Vögel.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4" presetClass="entr" presetSubtype="32" fill="hold" nodeType="clickEffect">
                                  <p:stCondLst>
                                    <p:cond delay="0"/>
                                  </p:stCondLst>
                                  <p:childTnLst>
                                    <p:set>
                                      <p:cBhvr>
                                        <p:cTn id="129" dur="1" fill="hold">
                                          <p:stCondLst>
                                            <p:cond delay="0"/>
                                          </p:stCondLst>
                                        </p:cTn>
                                        <p:tgtEl>
                                          <p:spTgt spid="5128"/>
                                        </p:tgtEl>
                                        <p:attrNameLst>
                                          <p:attrName>style.visibility</p:attrName>
                                        </p:attrNameLst>
                                      </p:cBhvr>
                                      <p:to>
                                        <p:strVal val="visible"/>
                                      </p:to>
                                    </p:set>
                                    <p:animEffect transition="in" filter="box(out)">
                                      <p:cBhvr>
                                        <p:cTn id="130" dur="500"/>
                                        <p:tgtEl>
                                          <p:spTgt spid="5128"/>
                                        </p:tgtEl>
                                      </p:cBhvr>
                                    </p:animEffect>
                                  </p:childTnLst>
                                  <p:subTnLst>
                                    <p:audio>
                                      <p:cMediaNode>
                                        <p:cTn display="0" masterRel="sameClick">
                                          <p:stCondLst>
                                            <p:cond evt="begin" delay="0">
                                              <p:tn val="128"/>
                                            </p:cond>
                                          </p:stCondLst>
                                          <p:endCondLst>
                                            <p:cond evt="onStopAudio" delay="0">
                                              <p:tgtEl>
                                                <p:sldTgt/>
                                              </p:tgtEl>
                                            </p:cond>
                                          </p:endCondLst>
                                        </p:cTn>
                                        <p:tgtEl>
                                          <p:sndTgt r:embed="rId6" name="Vögel.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ntr" presetSubtype="32" fill="hold" nodeType="clickEffect">
                                  <p:stCondLst>
                                    <p:cond delay="0"/>
                                  </p:stCondLst>
                                  <p:childTnLst>
                                    <p:set>
                                      <p:cBhvr>
                                        <p:cTn id="134" dur="1" fill="hold">
                                          <p:stCondLst>
                                            <p:cond delay="0"/>
                                          </p:stCondLst>
                                        </p:cTn>
                                        <p:tgtEl>
                                          <p:spTgt spid="5129"/>
                                        </p:tgtEl>
                                        <p:attrNameLst>
                                          <p:attrName>style.visibility</p:attrName>
                                        </p:attrNameLst>
                                      </p:cBhvr>
                                      <p:to>
                                        <p:strVal val="visible"/>
                                      </p:to>
                                    </p:set>
                                    <p:animEffect transition="in" filter="box(out)">
                                      <p:cBhvr>
                                        <p:cTn id="135" dur="500"/>
                                        <p:tgtEl>
                                          <p:spTgt spid="5129"/>
                                        </p:tgtEl>
                                      </p:cBhvr>
                                    </p:animEffect>
                                  </p:childTnLst>
                                  <p:subTnLst>
                                    <p:audio>
                                      <p:cMediaNode>
                                        <p:cTn display="0" masterRel="sameClick">
                                          <p:stCondLst>
                                            <p:cond evt="begin" delay="0">
                                              <p:tn val="133"/>
                                            </p:cond>
                                          </p:stCondLst>
                                          <p:endCondLst>
                                            <p:cond evt="onStopAudio" delay="0">
                                              <p:tgtEl>
                                                <p:sldTgt/>
                                              </p:tgtEl>
                                            </p:cond>
                                          </p:endCondLst>
                                        </p:cTn>
                                        <p:tgtEl>
                                          <p:sndTgt r:embed="rId6" name="Vögel.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5130"/>
                                        </p:tgtEl>
                                        <p:attrNameLst>
                                          <p:attrName>style.visibility</p:attrName>
                                        </p:attrNameLst>
                                      </p:cBhvr>
                                      <p:to>
                                        <p:strVal val="visible"/>
                                      </p:to>
                                    </p:set>
                                    <p:animEffect transition="in" filter="wipe(left)">
                                      <p:cBhvr>
                                        <p:cTn id="140" dur="500"/>
                                        <p:tgtEl>
                                          <p:spTgt spid="5130"/>
                                        </p:tgtEl>
                                      </p:cBhvr>
                                    </p:animEffect>
                                  </p:childTnLst>
                                  <p:subTnLst>
                                    <p:audio>
                                      <p:cMediaNode>
                                        <p:cTn display="0" masterRel="sameClick">
                                          <p:stCondLst>
                                            <p:cond evt="begin" delay="0">
                                              <p:tn val="138"/>
                                            </p:cond>
                                          </p:stCondLst>
                                          <p:endCondLst>
                                            <p:cond evt="onStopAudio" delay="0">
                                              <p:tgtEl>
                                                <p:sldTgt/>
                                              </p:tgtEl>
                                            </p:cond>
                                          </p:endCondLst>
                                        </p:cTn>
                                        <p:tgtEl>
                                          <p:sndTgt r:embed="rId5" name="Quietschende Bremsen"/>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5131"/>
                                        </p:tgtEl>
                                        <p:attrNameLst>
                                          <p:attrName>style.visibility</p:attrName>
                                        </p:attrNameLst>
                                      </p:cBhvr>
                                      <p:to>
                                        <p:strVal val="visible"/>
                                      </p:to>
                                    </p:set>
                                    <p:animEffect transition="in" filter="wipe(left)">
                                      <p:cBhvr>
                                        <p:cTn id="145" dur="500"/>
                                        <p:tgtEl>
                                          <p:spTgt spid="5131"/>
                                        </p:tgtEl>
                                      </p:cBhvr>
                                    </p:animEffect>
                                  </p:childTnLst>
                                  <p:subTnLst>
                                    <p:audio>
                                      <p:cMediaNode>
                                        <p:cTn display="0" masterRel="sameClick">
                                          <p:stCondLst>
                                            <p:cond evt="begin" delay="0">
                                              <p:tn val="143"/>
                                            </p:cond>
                                          </p:stCondLst>
                                          <p:endCondLst>
                                            <p:cond evt="onStopAudio" delay="0">
                                              <p:tgtEl>
                                                <p:sldTgt/>
                                              </p:tgtEl>
                                            </p:cond>
                                          </p:endCondLst>
                                        </p:cTn>
                                        <p:tgtEl>
                                          <p:sndTgt r:embed="rId7" name="Rennwagen"/>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5132"/>
                                        </p:tgtEl>
                                        <p:attrNameLst>
                                          <p:attrName>style.visibility</p:attrName>
                                        </p:attrNameLst>
                                      </p:cBhvr>
                                      <p:to>
                                        <p:strVal val="visible"/>
                                      </p:to>
                                    </p:set>
                                    <p:animEffect transition="in" filter="wipe(left)">
                                      <p:cBhvr>
                                        <p:cTn id="150" dur="500"/>
                                        <p:tgtEl>
                                          <p:spTgt spid="5132"/>
                                        </p:tgtEl>
                                      </p:cBhvr>
                                    </p:animEffect>
                                  </p:childTnLst>
                                  <p:subTnLst>
                                    <p:audio>
                                      <p:cMediaNode>
                                        <p:cTn display="0" masterRel="sameClick">
                                          <p:stCondLst>
                                            <p:cond evt="begin" delay="0">
                                              <p:tn val="148"/>
                                            </p:cond>
                                          </p:stCondLst>
                                          <p:endCondLst>
                                            <p:cond evt="onStopAudio" delay="0">
                                              <p:tgtEl>
                                                <p:sldTgt/>
                                              </p:tgtEl>
                                            </p:cond>
                                          </p:endCondLst>
                                        </p:cTn>
                                        <p:tgtEl>
                                          <p:sndTgt r:embed="rId8" name="Basspluc.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2" fill="hold" grpId="0" nodeType="clickEffect">
                                  <p:stCondLst>
                                    <p:cond delay="0"/>
                                  </p:stCondLst>
                                  <p:childTnLst>
                                    <p:set>
                                      <p:cBhvr>
                                        <p:cTn id="154" dur="1" fill="hold">
                                          <p:stCondLst>
                                            <p:cond delay="0"/>
                                          </p:stCondLst>
                                        </p:cTn>
                                        <p:tgtEl>
                                          <p:spTgt spid="5143"/>
                                        </p:tgtEl>
                                        <p:attrNameLst>
                                          <p:attrName>style.visibility</p:attrName>
                                        </p:attrNameLst>
                                      </p:cBhvr>
                                      <p:to>
                                        <p:strVal val="visible"/>
                                      </p:to>
                                    </p:set>
                                    <p:anim calcmode="lin" valueType="num">
                                      <p:cBhvr additive="base">
                                        <p:cTn id="155" dur="500" fill="hold"/>
                                        <p:tgtEl>
                                          <p:spTgt spid="5143"/>
                                        </p:tgtEl>
                                        <p:attrNameLst>
                                          <p:attrName>ppt_x</p:attrName>
                                        </p:attrNameLst>
                                      </p:cBhvr>
                                      <p:tavLst>
                                        <p:tav tm="0">
                                          <p:val>
                                            <p:strVal val="1+#ppt_w/2"/>
                                          </p:val>
                                        </p:tav>
                                        <p:tav tm="100000">
                                          <p:val>
                                            <p:strVal val="#ppt_x"/>
                                          </p:val>
                                        </p:tav>
                                      </p:tavLst>
                                    </p:anim>
                                    <p:anim calcmode="lin" valueType="num">
                                      <p:cBhvr additive="base">
                                        <p:cTn id="156" dur="500" fill="hold"/>
                                        <p:tgtEl>
                                          <p:spTgt spid="51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8" name="Basspluc.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8" fill="hold" nodeType="clickEffect">
                                  <p:stCondLst>
                                    <p:cond delay="0"/>
                                  </p:stCondLst>
                                  <p:childTnLst>
                                    <p:set>
                                      <p:cBhvr>
                                        <p:cTn id="160" dur="1" fill="hold">
                                          <p:stCondLst>
                                            <p:cond delay="0"/>
                                          </p:stCondLst>
                                        </p:cTn>
                                        <p:tgtEl>
                                          <p:spTgt spid="6357"/>
                                        </p:tgtEl>
                                        <p:attrNameLst>
                                          <p:attrName>style.visibility</p:attrName>
                                        </p:attrNameLst>
                                      </p:cBhvr>
                                      <p:to>
                                        <p:strVal val="visible"/>
                                      </p:to>
                                    </p:set>
                                    <p:anim calcmode="lin" valueType="num">
                                      <p:cBhvr additive="base">
                                        <p:cTn id="161" dur="500" fill="hold"/>
                                        <p:tgtEl>
                                          <p:spTgt spid="6357"/>
                                        </p:tgtEl>
                                        <p:attrNameLst>
                                          <p:attrName>ppt_x</p:attrName>
                                        </p:attrNameLst>
                                      </p:cBhvr>
                                      <p:tavLst>
                                        <p:tav tm="0">
                                          <p:val>
                                            <p:strVal val="0-#ppt_w/2"/>
                                          </p:val>
                                        </p:tav>
                                        <p:tav tm="100000">
                                          <p:val>
                                            <p:strVal val="#ppt_x"/>
                                          </p:val>
                                        </p:tav>
                                      </p:tavLst>
                                    </p:anim>
                                    <p:anim calcmode="lin" valueType="num">
                                      <p:cBhvr additive="base">
                                        <p:cTn id="162" dur="500" fill="hold"/>
                                        <p:tgtEl>
                                          <p:spTgt spid="63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9"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utoUpdateAnimBg="0"/>
      <p:bldP spid="5122" grpId="0" autoUpdateAnimBg="0"/>
      <p:bldP spid="5123" grpId="0" build="p" autoUpdateAnimBg="0"/>
      <p:bldP spid="5124" grpId="0" build="p" autoUpdateAnimBg="0"/>
      <p:bldP spid="5130" grpId="0" animBg="1"/>
      <p:bldP spid="5131" grpId="0" animBg="1"/>
      <p:bldP spid="5132" grpId="0" animBg="1"/>
      <p:bldP spid="514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Rechteck 32768">
            <a:extLst>
              <a:ext uri="{FF2B5EF4-FFF2-40B4-BE49-F238E27FC236}">
                <a16:creationId xmlns:a16="http://schemas.microsoft.com/office/drawing/2014/main" id="{C420E2F3-4F88-4152-8C43-12D6BB28B0A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57175"/>
            <a:ext cx="7267575"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Form 33792">
            <a:extLst>
              <a:ext uri="{FF2B5EF4-FFF2-40B4-BE49-F238E27FC236}">
                <a16:creationId xmlns:a16="http://schemas.microsoft.com/office/drawing/2014/main" id="{76E52227-5FB6-4413-98D8-F7448D371F1B}"/>
              </a:ext>
            </a:extLst>
          </p:cNvPr>
          <p:cNvSpPr>
            <a:spLocks noGrp="1" noChangeArrowheads="1"/>
          </p:cNvSpPr>
          <p:nvPr>
            <p:ph type="title"/>
          </p:nvPr>
        </p:nvSpPr>
        <p:spPr>
          <a:xfrm>
            <a:off x="762000" y="762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Wärmeäquivalent + Wärmeübergang</a:t>
            </a:r>
          </a:p>
        </p:txBody>
      </p:sp>
      <p:sp>
        <p:nvSpPr>
          <p:cNvPr id="33794" name="Rechteck 33793">
            <a:extLst>
              <a:ext uri="{FF2B5EF4-FFF2-40B4-BE49-F238E27FC236}">
                <a16:creationId xmlns:a16="http://schemas.microsoft.com/office/drawing/2014/main" id="{8DE6C90F-0B75-4298-9E79-098DFF93F88E}"/>
              </a:ext>
            </a:extLst>
          </p:cNvPr>
          <p:cNvSpPr>
            <a:spLocks noChangeArrowheads="1"/>
          </p:cNvSpPr>
          <p:nvPr/>
        </p:nvSpPr>
        <p:spPr bwMode="auto">
          <a:xfrm>
            <a:off x="152400" y="1295400"/>
            <a:ext cx="87630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Es wird mit einer Kurbel mechanische Energie erzeugt und in einem Calorimeter in Wärme umgesetzt.</a:t>
            </a:r>
          </a:p>
          <a:p>
            <a:pPr>
              <a:spcBef>
                <a:spcPct val="50000"/>
              </a:spcBef>
            </a:pPr>
            <a:r>
              <a:rPr lang="de-DE" altLang="de-DE" sz="1200">
                <a:latin typeface="Times New Roman" panose="02020603050405020304" pitchFamily="18" charset="0"/>
              </a:rPr>
              <a:t>Dabei gelten folgende Formeln:  Q = m * c * </a:t>
            </a:r>
            <a:r>
              <a:rPr lang="de-DE" altLang="de-DE" sz="1200">
                <a:latin typeface="Symbol" panose="05050102010706020507" pitchFamily="18" charset="2"/>
              </a:rPr>
              <a:t>D</a:t>
            </a:r>
            <a:r>
              <a:rPr lang="de-DE" altLang="de-DE" sz="1200">
                <a:latin typeface="Times New Roman" panose="02020603050405020304" pitchFamily="18" charset="0"/>
              </a:rPr>
              <a:t> T    m = Masse  c = spezifische Wärmekapazität       </a:t>
            </a:r>
            <a:r>
              <a:rPr lang="de-DE" altLang="de-DE" sz="1200">
                <a:latin typeface="Symbol" panose="05050102010706020507" pitchFamily="18" charset="2"/>
              </a:rPr>
              <a:t>D</a:t>
            </a:r>
            <a:r>
              <a:rPr lang="de-DE" altLang="de-DE" sz="1200">
                <a:latin typeface="Times New Roman" panose="02020603050405020304" pitchFamily="18" charset="0"/>
              </a:rPr>
              <a:t> T= Temperaturausdehnung in K</a:t>
            </a:r>
          </a:p>
          <a:p>
            <a:pPr>
              <a:spcBef>
                <a:spcPct val="50000"/>
              </a:spcBef>
            </a:pPr>
            <a:r>
              <a:rPr lang="de-DE" altLang="de-DE" sz="1200">
                <a:latin typeface="Times New Roman" panose="02020603050405020304" pitchFamily="18" charset="0"/>
              </a:rPr>
              <a:t>Q = Wärmemenge</a:t>
            </a:r>
          </a:p>
          <a:p>
            <a:pPr>
              <a:spcBef>
                <a:spcPct val="50000"/>
              </a:spcBef>
            </a:pPr>
            <a:r>
              <a:rPr lang="de-DE" altLang="de-DE" sz="1200">
                <a:latin typeface="Times New Roman" panose="02020603050405020304" pitchFamily="18" charset="0"/>
              </a:rPr>
              <a:t>C = m * c</a:t>
            </a:r>
          </a:p>
          <a:p>
            <a:pPr>
              <a:spcBef>
                <a:spcPct val="50000"/>
              </a:spcBef>
            </a:pPr>
            <a:r>
              <a:rPr lang="de-DE" altLang="de-DE" sz="1200">
                <a:latin typeface="Times New Roman" panose="02020603050405020304" pitchFamily="18" charset="0"/>
              </a:rPr>
              <a:t>elektrische Arbeit :	W</a:t>
            </a:r>
            <a:r>
              <a:rPr lang="de-DE" altLang="de-DE" sz="1200" baseline="-25000">
                <a:latin typeface="Times New Roman" panose="02020603050405020304" pitchFamily="18" charset="0"/>
              </a:rPr>
              <a:t> el</a:t>
            </a:r>
            <a:r>
              <a:rPr lang="de-DE" altLang="de-DE" sz="1200">
                <a:latin typeface="Times New Roman" panose="02020603050405020304" pitchFamily="18" charset="0"/>
              </a:rPr>
              <a:t> =U * I * t</a:t>
            </a:r>
          </a:p>
          <a:p>
            <a:pPr>
              <a:spcBef>
                <a:spcPct val="50000"/>
              </a:spcBef>
            </a:pPr>
            <a:r>
              <a:rPr lang="de-DE" altLang="de-DE" sz="1200">
                <a:latin typeface="Times New Roman" panose="02020603050405020304" pitchFamily="18" charset="0"/>
              </a:rPr>
              <a:t>mechanísche Energie:	W </a:t>
            </a:r>
            <a:r>
              <a:rPr lang="de-DE" altLang="de-DE" sz="1200" baseline="-25000">
                <a:latin typeface="Times New Roman" panose="02020603050405020304" pitchFamily="18" charset="0"/>
              </a:rPr>
              <a:t>mech</a:t>
            </a:r>
            <a:r>
              <a:rPr lang="de-DE" altLang="de-DE" sz="1200">
                <a:latin typeface="Times New Roman" panose="02020603050405020304" pitchFamily="18" charset="0"/>
              </a:rPr>
              <a:t> = F * s = m * g * n * 2 *</a:t>
            </a:r>
            <a:r>
              <a:rPr lang="de-DE" altLang="de-DE" sz="1200">
                <a:latin typeface="Symbol" panose="05050102010706020507" pitchFamily="18" charset="2"/>
              </a:rPr>
              <a:t> p</a:t>
            </a:r>
            <a:r>
              <a:rPr lang="de-DE" altLang="de-DE" sz="1200">
                <a:latin typeface="Times New Roman" panose="02020603050405020304" pitchFamily="18" charset="0"/>
              </a:rPr>
              <a:t> *r	n = Umdrehungen	 2</a:t>
            </a:r>
            <a:r>
              <a:rPr lang="de-DE" altLang="de-DE" sz="1200">
                <a:latin typeface="Symbol" panose="05050102010706020507" pitchFamily="18" charset="2"/>
              </a:rPr>
              <a:t>p</a:t>
            </a:r>
            <a:r>
              <a:rPr lang="de-DE" altLang="de-DE" sz="1200">
                <a:latin typeface="Times New Roman" panose="02020603050405020304" pitchFamily="18" charset="0"/>
              </a:rPr>
              <a:t> * r = Umfang</a:t>
            </a:r>
          </a:p>
          <a:p>
            <a:pPr>
              <a:spcBef>
                <a:spcPct val="50000"/>
              </a:spcBef>
            </a:pPr>
            <a:r>
              <a:rPr lang="de-DE" altLang="de-DE" sz="1200">
                <a:latin typeface="Times New Roman" panose="02020603050405020304" pitchFamily="18" charset="0"/>
              </a:rPr>
              <a:t>Relative Abweichung:	= Q / W</a:t>
            </a:r>
            <a:r>
              <a:rPr lang="de-DE" altLang="de-DE" sz="1200" baseline="-25000">
                <a:latin typeface="Times New Roman" panose="02020603050405020304" pitchFamily="18" charset="0"/>
              </a:rPr>
              <a:t> mech.</a:t>
            </a:r>
          </a:p>
        </p:txBody>
      </p:sp>
      <p:sp>
        <p:nvSpPr>
          <p:cNvPr id="33795" name="Rechteck 33794">
            <a:extLst>
              <a:ext uri="{FF2B5EF4-FFF2-40B4-BE49-F238E27FC236}">
                <a16:creationId xmlns:a16="http://schemas.microsoft.com/office/drawing/2014/main" id="{81DB4913-F87E-418D-B570-1F7032BF08D3}"/>
              </a:ext>
            </a:extLst>
          </p:cNvPr>
          <p:cNvSpPr>
            <a:spLocks noChangeArrowheads="1"/>
          </p:cNvSpPr>
          <p:nvPr/>
        </p:nvSpPr>
        <p:spPr bwMode="auto">
          <a:xfrm>
            <a:off x="76200" y="3276600"/>
            <a:ext cx="883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Es gibt 3 verschiedene Arten des Wärmeübergangs:</a:t>
            </a:r>
          </a:p>
          <a:p>
            <a:pPr>
              <a:spcBef>
                <a:spcPct val="50000"/>
              </a:spcBef>
            </a:pPr>
            <a:r>
              <a:rPr lang="de-DE" altLang="de-DE" sz="1200">
                <a:latin typeface="Times New Roman" panose="02020603050405020304" pitchFamily="18" charset="0"/>
              </a:rPr>
              <a:t>- Wärmeleitung : Wärmetransport innerhalb eines stoffes von Teilchen zu Teilchen, ohne Transport der Teilchen</a:t>
            </a:r>
          </a:p>
          <a:p>
            <a:pPr>
              <a:spcBef>
                <a:spcPct val="50000"/>
              </a:spcBef>
            </a:pPr>
            <a:r>
              <a:rPr lang="de-DE" altLang="de-DE" sz="1200">
                <a:latin typeface="Times New Roman" panose="02020603050405020304" pitchFamily="18" charset="0"/>
              </a:rPr>
              <a:t>- Wärmeströmung oder Konvektion : bei der Wärmeströmung ist als Träger eine bewgte Stoffmenge erforderlich, deshalb tritt sie nur in 	leicht beweglichen Stoffen , wie flüssigkeiten und Gasen auf. (Bsp.: Der Golfstrom nimmt in der Äquator zone erwärmtes 	Wasser auf und erwärmt mit dieser Wärmemenge die Westküste Europas)</a:t>
            </a:r>
          </a:p>
          <a:p>
            <a:pPr>
              <a:spcBef>
                <a:spcPct val="50000"/>
              </a:spcBef>
            </a:pPr>
            <a:r>
              <a:rPr lang="de-DE" altLang="de-DE" sz="1200">
                <a:latin typeface="Times New Roman" panose="02020603050405020304" pitchFamily="18" charset="0"/>
              </a:rPr>
              <a:t>-Wärmestrahlung: Bei der Wärmestrahlung  wird eine große energiemenge durch elektromagnetische Wellen übertragen. (Bsp.: Bei der 	Sonnenatrahlung wird die Energie nicht im luftleeren Raum zwischen Sonne und Erde sondern auf der Erdoberfläche 		abgegeben</a:t>
            </a:r>
          </a:p>
          <a:p>
            <a:pPr>
              <a:spcBef>
                <a:spcPct val="50000"/>
              </a:spcBef>
            </a:pPr>
            <a:r>
              <a:rPr lang="de-DE" altLang="de-DE" sz="1200">
                <a:latin typeface="Times New Roman" panose="02020603050405020304" pitchFamily="18" charset="0"/>
              </a:rPr>
              <a:t>Wärmeleitungsgleichungendurch eine homogene Wand:	dQ / dt = </a:t>
            </a:r>
            <a:r>
              <a:rPr lang="de-DE" altLang="de-DE" sz="1200">
                <a:latin typeface="Symbol" panose="05050102010706020507" pitchFamily="18" charset="2"/>
              </a:rPr>
              <a:t>l</a:t>
            </a:r>
            <a:r>
              <a:rPr lang="de-DE" altLang="de-DE" sz="1200">
                <a:latin typeface="Times New Roman" panose="02020603050405020304" pitchFamily="18" charset="0"/>
              </a:rPr>
              <a:t> * A * (</a:t>
            </a:r>
            <a:r>
              <a:rPr lang="de-DE" altLang="de-DE" sz="1200">
                <a:latin typeface="Symbol" panose="05050102010706020507" pitchFamily="18" charset="2"/>
              </a:rPr>
              <a:t>u1 -u2)</a:t>
            </a:r>
            <a:r>
              <a:rPr lang="de-DE" altLang="de-DE" sz="1200">
                <a:latin typeface="Times New Roman" panose="02020603050405020304" pitchFamily="18" charset="0"/>
              </a:rPr>
              <a:t> / d 	Wärmeleitfähigkeit </a:t>
            </a:r>
            <a:r>
              <a:rPr lang="de-DE" altLang="de-DE" sz="1200">
                <a:latin typeface="Symbol" panose="05050102010706020507" pitchFamily="18" charset="2"/>
              </a:rPr>
              <a:t>l</a:t>
            </a:r>
            <a:r>
              <a:rPr lang="de-DE" altLang="de-DE" sz="1200">
                <a:latin typeface="Times New Roman" panose="02020603050405020304" pitchFamily="18" charset="0"/>
              </a:rPr>
              <a:t> in [ J/(m * K)]					A=Fläche [m^2]	d = Wandstärke [m]</a:t>
            </a:r>
          </a:p>
          <a:p>
            <a:pPr>
              <a:spcBef>
                <a:spcPct val="50000"/>
              </a:spcBef>
            </a:pPr>
            <a:r>
              <a:rPr lang="de-DE" altLang="de-DE" sz="1200">
                <a:latin typeface="Times New Roman" panose="02020603050405020304" pitchFamily="18" charset="0"/>
              </a:rPr>
              <a:t>Wärmeleitungsgleichung durch  eine Flüssigkeit und ein Gas: dQ/dt = </a:t>
            </a:r>
            <a:r>
              <a:rPr lang="de-DE" altLang="de-DE" sz="1200">
                <a:latin typeface="Symbol" panose="05050102010706020507" pitchFamily="18" charset="2"/>
              </a:rPr>
              <a:t>a </a:t>
            </a:r>
            <a:r>
              <a:rPr lang="de-DE" altLang="de-DE" sz="1200">
                <a:latin typeface="Times New Roman" panose="02020603050405020304" pitchFamily="18" charset="0"/>
              </a:rPr>
              <a:t>* A *</a:t>
            </a:r>
            <a:r>
              <a:rPr lang="de-DE" altLang="de-DE" sz="1200">
                <a:latin typeface="Symbol" panose="05050102010706020507" pitchFamily="18" charset="2"/>
              </a:rPr>
              <a:t> D</a:t>
            </a:r>
            <a:r>
              <a:rPr lang="de-DE" altLang="de-DE" sz="1200">
                <a:latin typeface="Times New Roman" panose="02020603050405020304" pitchFamily="18" charset="0"/>
              </a:rPr>
              <a:t> T	</a:t>
            </a:r>
            <a:r>
              <a:rPr lang="de-DE" altLang="de-DE" sz="1200">
                <a:latin typeface="Symbol" panose="05050102010706020507" pitchFamily="18" charset="2"/>
              </a:rPr>
              <a:t>a = </a:t>
            </a:r>
            <a:r>
              <a:rPr lang="de-DE" altLang="de-DE" sz="1200">
                <a:latin typeface="Times New Roman" panose="02020603050405020304" pitchFamily="18" charset="0"/>
              </a:rPr>
              <a:t>Wärmeübergangszahl [W*sec /(m^2 * sec.*K)]</a:t>
            </a:r>
          </a:p>
          <a:p>
            <a:pPr>
              <a:spcBef>
                <a:spcPct val="50000"/>
              </a:spcBef>
            </a:pPr>
            <a:r>
              <a:rPr lang="de-DE" altLang="de-DE" sz="1200">
                <a:latin typeface="Times New Roman" panose="02020603050405020304" pitchFamily="18" charset="0"/>
              </a:rPr>
              <a:t>Wärmeleitungsgleichung für homogene Wand und Flüssigkeit : 1/k = </a:t>
            </a:r>
            <a:r>
              <a:rPr lang="de-DE" altLang="de-DE" sz="1200">
                <a:latin typeface="Symbol" panose="05050102010706020507" pitchFamily="18" charset="2"/>
              </a:rPr>
              <a:t>S</a:t>
            </a:r>
            <a:r>
              <a:rPr lang="de-DE" altLang="de-DE" sz="1200">
                <a:latin typeface="Times New Roman" panose="02020603050405020304" pitchFamily="18" charset="0"/>
              </a:rPr>
              <a:t> 1/a + </a:t>
            </a:r>
            <a:r>
              <a:rPr lang="de-DE" altLang="de-DE" sz="1200">
                <a:latin typeface="Symbol" panose="05050102010706020507" pitchFamily="18" charset="2"/>
              </a:rPr>
              <a:t>S</a:t>
            </a:r>
            <a:r>
              <a:rPr lang="de-DE" altLang="de-DE" sz="1200">
                <a:latin typeface="Times New Roman" panose="02020603050405020304" pitchFamily="18" charset="0"/>
              </a:rPr>
              <a:t> d/</a:t>
            </a:r>
            <a:r>
              <a:rPr lang="de-DE" altLang="de-DE" sz="1200">
                <a:latin typeface="Symbol" panose="05050102010706020507" pitchFamily="18" charset="2"/>
              </a:rPr>
              <a:t>l</a:t>
            </a:r>
            <a:r>
              <a:rPr lang="de-DE" altLang="de-DE" sz="1200">
                <a:latin typeface="Times New Roman" panose="02020603050405020304" pitchFamily="18" charset="0"/>
              </a:rPr>
              <a:t> 	bei einer guten Isolation ( Wärmedämmung im 	Mauerwerk ) wird ein  kleiner k - Wert, bei guten Leitungen ein großer k - wert angestrebt.			Wärmemenge: Q= k*A*</a:t>
            </a:r>
            <a:r>
              <a:rPr lang="de-DE" altLang="de-DE" sz="1200">
                <a:latin typeface="Symbol" panose="05050102010706020507" pitchFamily="18" charset="2"/>
              </a:rPr>
              <a:t>Du</a:t>
            </a:r>
          </a:p>
        </p:txBody>
      </p:sp>
      <p:grpSp>
        <p:nvGrpSpPr>
          <p:cNvPr id="6962" name="Group 12">
            <a:extLst>
              <a:ext uri="{FF2B5EF4-FFF2-40B4-BE49-F238E27FC236}">
                <a16:creationId xmlns:a16="http://schemas.microsoft.com/office/drawing/2014/main" id="{66A1B69E-1754-4A06-B7F3-9541B561D0AF}"/>
              </a:ext>
            </a:extLst>
          </p:cNvPr>
          <p:cNvGrpSpPr>
            <a:grpSpLocks/>
          </p:cNvGrpSpPr>
          <p:nvPr/>
        </p:nvGrpSpPr>
        <p:grpSpPr bwMode="auto">
          <a:xfrm>
            <a:off x="7702550" y="158750"/>
            <a:ext cx="1130300" cy="2882900"/>
            <a:chOff x="4852" y="100"/>
            <a:chExt cx="712" cy="1816"/>
          </a:xfrm>
        </p:grpSpPr>
        <p:sp>
          <p:nvSpPr>
            <p:cNvPr id="34827" name="Ellipse 33795">
              <a:extLst>
                <a:ext uri="{FF2B5EF4-FFF2-40B4-BE49-F238E27FC236}">
                  <a16:creationId xmlns:a16="http://schemas.microsoft.com/office/drawing/2014/main" id="{D8F85299-6892-4C56-A976-3B69ECE0D669}"/>
                </a:ext>
              </a:extLst>
            </p:cNvPr>
            <p:cNvSpPr>
              <a:spLocks noChangeArrowheads="1"/>
            </p:cNvSpPr>
            <p:nvPr/>
          </p:nvSpPr>
          <p:spPr bwMode="auto">
            <a:xfrm>
              <a:off x="4852" y="340"/>
              <a:ext cx="568" cy="56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28" name="Ellipse 33796">
              <a:extLst>
                <a:ext uri="{FF2B5EF4-FFF2-40B4-BE49-F238E27FC236}">
                  <a16:creationId xmlns:a16="http://schemas.microsoft.com/office/drawing/2014/main" id="{6107F581-EC87-4C80-91DB-2EF1D74E9F65}"/>
                </a:ext>
              </a:extLst>
            </p:cNvPr>
            <p:cNvSpPr>
              <a:spLocks noChangeArrowheads="1"/>
            </p:cNvSpPr>
            <p:nvPr/>
          </p:nvSpPr>
          <p:spPr bwMode="auto">
            <a:xfrm>
              <a:off x="5044" y="532"/>
              <a:ext cx="184" cy="18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29" name="Rechteck 33797">
              <a:extLst>
                <a:ext uri="{FF2B5EF4-FFF2-40B4-BE49-F238E27FC236}">
                  <a16:creationId xmlns:a16="http://schemas.microsoft.com/office/drawing/2014/main" id="{5C444445-649F-4951-AF4B-87BA672681B3}"/>
                </a:ext>
              </a:extLst>
            </p:cNvPr>
            <p:cNvSpPr>
              <a:spLocks noChangeArrowheads="1"/>
            </p:cNvSpPr>
            <p:nvPr/>
          </p:nvSpPr>
          <p:spPr bwMode="auto">
            <a:xfrm>
              <a:off x="5428" y="724"/>
              <a:ext cx="40" cy="76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30" name="Ellipse 33798">
              <a:extLst>
                <a:ext uri="{FF2B5EF4-FFF2-40B4-BE49-F238E27FC236}">
                  <a16:creationId xmlns:a16="http://schemas.microsoft.com/office/drawing/2014/main" id="{720BC4BC-0491-4D45-8D22-2F1641690560}"/>
                </a:ext>
              </a:extLst>
            </p:cNvPr>
            <p:cNvSpPr>
              <a:spLocks noChangeArrowheads="1"/>
            </p:cNvSpPr>
            <p:nvPr/>
          </p:nvSpPr>
          <p:spPr bwMode="auto">
            <a:xfrm>
              <a:off x="5428" y="1492"/>
              <a:ext cx="40" cy="8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31" name="Rechteck 33799">
              <a:extLst>
                <a:ext uri="{FF2B5EF4-FFF2-40B4-BE49-F238E27FC236}">
                  <a16:creationId xmlns:a16="http://schemas.microsoft.com/office/drawing/2014/main" id="{FC07C5F6-A4E0-468A-B7AD-39B71C4423A3}"/>
                </a:ext>
              </a:extLst>
            </p:cNvPr>
            <p:cNvSpPr>
              <a:spLocks noChangeArrowheads="1"/>
            </p:cNvSpPr>
            <p:nvPr/>
          </p:nvSpPr>
          <p:spPr bwMode="auto">
            <a:xfrm>
              <a:off x="5380" y="1588"/>
              <a:ext cx="184" cy="32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32" name="Rechteck 33800">
              <a:extLst>
                <a:ext uri="{FF2B5EF4-FFF2-40B4-BE49-F238E27FC236}">
                  <a16:creationId xmlns:a16="http://schemas.microsoft.com/office/drawing/2014/main" id="{589BC9D8-3BCE-4FA3-AE15-ABD87C08AA35}"/>
                </a:ext>
              </a:extLst>
            </p:cNvPr>
            <p:cNvSpPr>
              <a:spLocks noChangeArrowheads="1"/>
            </p:cNvSpPr>
            <p:nvPr/>
          </p:nvSpPr>
          <p:spPr bwMode="auto">
            <a:xfrm>
              <a:off x="5188" y="148"/>
              <a:ext cx="40" cy="18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33" name="Ellipse 33801">
              <a:extLst>
                <a:ext uri="{FF2B5EF4-FFF2-40B4-BE49-F238E27FC236}">
                  <a16:creationId xmlns:a16="http://schemas.microsoft.com/office/drawing/2014/main" id="{C3B5C94D-1A9F-4A17-B5BD-C489072B0A71}"/>
                </a:ext>
              </a:extLst>
            </p:cNvPr>
            <p:cNvSpPr>
              <a:spLocks noChangeArrowheads="1"/>
            </p:cNvSpPr>
            <p:nvPr/>
          </p:nvSpPr>
          <p:spPr bwMode="auto">
            <a:xfrm>
              <a:off x="5188" y="100"/>
              <a:ext cx="40" cy="4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4834" name="Rechteck 33802">
              <a:extLst>
                <a:ext uri="{FF2B5EF4-FFF2-40B4-BE49-F238E27FC236}">
                  <a16:creationId xmlns:a16="http://schemas.microsoft.com/office/drawing/2014/main" id="{55CE0B75-1D22-44C6-B33E-B6558D59A64D}"/>
                </a:ext>
              </a:extLst>
            </p:cNvPr>
            <p:cNvSpPr>
              <a:spLocks noChangeArrowheads="1"/>
            </p:cNvSpPr>
            <p:nvPr/>
          </p:nvSpPr>
          <p:spPr bwMode="auto">
            <a:xfrm>
              <a:off x="5236" y="100"/>
              <a:ext cx="88" cy="4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33805" name="Rechteck 33804">
            <a:extLst>
              <a:ext uri="{FF2B5EF4-FFF2-40B4-BE49-F238E27FC236}">
                <a16:creationId xmlns:a16="http://schemas.microsoft.com/office/drawing/2014/main" id="{24CA92A7-E6C5-46C0-86DF-9CD56AD7156D}"/>
              </a:ext>
            </a:extLst>
          </p:cNvPr>
          <p:cNvSpPr>
            <a:spLocks noChangeArrowheads="1"/>
          </p:cNvSpPr>
          <p:nvPr/>
        </p:nvSpPr>
        <p:spPr bwMode="auto">
          <a:xfrm>
            <a:off x="8458200" y="2590800"/>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latin typeface="Times New Roman" panose="02020603050405020304" pitchFamily="18" charset="0"/>
              </a:rPr>
              <a:t>5 kg</a:t>
            </a:r>
          </a:p>
        </p:txBody>
      </p:sp>
      <p:sp>
        <p:nvSpPr>
          <p:cNvPr id="33806" name="Rechteck 33805">
            <a:extLst>
              <a:ext uri="{FF2B5EF4-FFF2-40B4-BE49-F238E27FC236}">
                <a16:creationId xmlns:a16="http://schemas.microsoft.com/office/drawing/2014/main" id="{BC120B2D-CD50-477E-9577-5468D5A94A29}"/>
              </a:ext>
            </a:extLst>
          </p:cNvPr>
          <p:cNvSpPr>
            <a:spLocks noChangeArrowheads="1"/>
          </p:cNvSpPr>
          <p:nvPr/>
        </p:nvSpPr>
        <p:spPr bwMode="auto">
          <a:xfrm>
            <a:off x="8458200" y="76200"/>
            <a:ext cx="609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latin typeface="Times New Roman" panose="02020603050405020304" pitchFamily="18" charset="0"/>
              </a:rPr>
              <a:t>Kurbel</a:t>
            </a:r>
          </a:p>
        </p:txBody>
      </p:sp>
      <p:sp>
        <p:nvSpPr>
          <p:cNvPr id="33807" name="Rechteck 33806">
            <a:extLst>
              <a:ext uri="{FF2B5EF4-FFF2-40B4-BE49-F238E27FC236}">
                <a16:creationId xmlns:a16="http://schemas.microsoft.com/office/drawing/2014/main" id="{B36E3CD0-15BF-40FD-B5F8-252ADB7C3854}"/>
              </a:ext>
            </a:extLst>
          </p:cNvPr>
          <p:cNvSpPr>
            <a:spLocks noChangeArrowheads="1"/>
          </p:cNvSpPr>
          <p:nvPr/>
        </p:nvSpPr>
        <p:spPr bwMode="auto">
          <a:xfrm>
            <a:off x="8382000" y="525463"/>
            <a:ext cx="7604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latin typeface="Times New Roman" panose="02020603050405020304" pitchFamily="18" charset="0"/>
              </a:rPr>
              <a:t>Schnur</a:t>
            </a:r>
          </a:p>
        </p:txBody>
      </p:sp>
      <p:sp>
        <p:nvSpPr>
          <p:cNvPr id="33808" name="Rechteck 33807">
            <a:extLst>
              <a:ext uri="{FF2B5EF4-FFF2-40B4-BE49-F238E27FC236}">
                <a16:creationId xmlns:a16="http://schemas.microsoft.com/office/drawing/2014/main" id="{D13F9BDE-3FC3-4808-AA57-01FA07830385}"/>
              </a:ext>
            </a:extLst>
          </p:cNvPr>
          <p:cNvSpPr>
            <a:spLocks noChangeArrowheads="1"/>
          </p:cNvSpPr>
          <p:nvPr/>
        </p:nvSpPr>
        <p:spPr bwMode="auto">
          <a:xfrm>
            <a:off x="7924800" y="914400"/>
            <a:ext cx="7604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latin typeface="Times New Roman" panose="02020603050405020304" pitchFamily="18" charset="0"/>
              </a:rPr>
              <a:t>Thermometer</a:t>
            </a:r>
          </a:p>
        </p:txBody>
      </p:sp>
      <p:sp>
        <p:nvSpPr>
          <p:cNvPr id="33809" name="Rechteck 33808">
            <a:extLst>
              <a:ext uri="{FF2B5EF4-FFF2-40B4-BE49-F238E27FC236}">
                <a16:creationId xmlns:a16="http://schemas.microsoft.com/office/drawing/2014/main" id="{67F74181-0C9F-4662-A666-A3029D374560}"/>
              </a:ext>
            </a:extLst>
          </p:cNvPr>
          <p:cNvSpPr>
            <a:spLocks noChangeArrowheads="1"/>
          </p:cNvSpPr>
          <p:nvPr/>
        </p:nvSpPr>
        <p:spPr bwMode="auto">
          <a:xfrm>
            <a:off x="8382000" y="685800"/>
            <a:ext cx="76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latin typeface="Times New Roman" panose="02020603050405020304" pitchFamily="18" charset="0"/>
              </a:rPr>
              <a:t>Kupfer-zylinder</a:t>
            </a:r>
          </a:p>
        </p:txBody>
      </p:sp>
      <p:sp>
        <p:nvSpPr>
          <p:cNvPr id="33810" name="Rechteck 33809">
            <a:extLst>
              <a:ext uri="{FF2B5EF4-FFF2-40B4-BE49-F238E27FC236}">
                <a16:creationId xmlns:a16="http://schemas.microsoft.com/office/drawing/2014/main" id="{E4D5CB05-6754-47D5-AC90-0870B323B155}"/>
              </a:ext>
            </a:extLst>
          </p:cNvPr>
          <p:cNvSpPr>
            <a:spLocks noChangeArrowheads="1"/>
          </p:cNvSpPr>
          <p:nvPr/>
        </p:nvSpPr>
        <p:spPr bwMode="auto">
          <a:xfrm>
            <a:off x="7924800" y="1211263"/>
            <a:ext cx="609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latin typeface="Times New Roman" panose="02020603050405020304" pitchFamily="18" charset="0"/>
              </a:rPr>
              <a:t>H2O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 calcmode="lin" valueType="num">
                                      <p:cBhvr additive="base">
                                        <p:cTn id="7" dur="500" fill="hold"/>
                                        <p:tgtEl>
                                          <p:spTgt spid="337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3794">
                                            <p:txEl>
                                              <p:pRg st="0" end="0"/>
                                            </p:txEl>
                                          </p:spTgt>
                                        </p:tgtEl>
                                        <p:attrNameLst>
                                          <p:attrName>style.visibility</p:attrName>
                                        </p:attrNameLst>
                                      </p:cBhvr>
                                      <p:to>
                                        <p:strVal val="visible"/>
                                      </p:to>
                                    </p:set>
                                    <p:animEffect transition="in" filter="dissolve">
                                      <p:cBhvr>
                                        <p:cTn id="13" dur="500"/>
                                        <p:tgtEl>
                                          <p:spTgt spid="3379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rap2.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3794">
                                            <p:txEl>
                                              <p:pRg st="1" end="1"/>
                                            </p:txEl>
                                          </p:spTgt>
                                        </p:tgtEl>
                                        <p:attrNameLst>
                                          <p:attrName>style.visibility</p:attrName>
                                        </p:attrNameLst>
                                      </p:cBhvr>
                                      <p:to>
                                        <p:strVal val="visible"/>
                                      </p:to>
                                    </p:set>
                                    <p:animEffect transition="in" filter="dissolve">
                                      <p:cBhvr>
                                        <p:cTn id="18" dur="500"/>
                                        <p:tgtEl>
                                          <p:spTgt spid="33794">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rap2.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3794">
                                            <p:txEl>
                                              <p:pRg st="2" end="2"/>
                                            </p:txEl>
                                          </p:spTgt>
                                        </p:tgtEl>
                                        <p:attrNameLst>
                                          <p:attrName>style.visibility</p:attrName>
                                        </p:attrNameLst>
                                      </p:cBhvr>
                                      <p:to>
                                        <p:strVal val="visible"/>
                                      </p:to>
                                    </p:set>
                                    <p:animEffect transition="in" filter="dissolve">
                                      <p:cBhvr>
                                        <p:cTn id="23" dur="500"/>
                                        <p:tgtEl>
                                          <p:spTgt spid="33794">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Trap2.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3794">
                                            <p:txEl>
                                              <p:pRg st="3" end="3"/>
                                            </p:txEl>
                                          </p:spTgt>
                                        </p:tgtEl>
                                        <p:attrNameLst>
                                          <p:attrName>style.visibility</p:attrName>
                                        </p:attrNameLst>
                                      </p:cBhvr>
                                      <p:to>
                                        <p:strVal val="visible"/>
                                      </p:to>
                                    </p:set>
                                    <p:animEffect transition="in" filter="dissolve">
                                      <p:cBhvr>
                                        <p:cTn id="28" dur="500"/>
                                        <p:tgtEl>
                                          <p:spTgt spid="33794">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Trap2.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3794">
                                            <p:txEl>
                                              <p:pRg st="4" end="4"/>
                                            </p:txEl>
                                          </p:spTgt>
                                        </p:tgtEl>
                                        <p:attrNameLst>
                                          <p:attrName>style.visibility</p:attrName>
                                        </p:attrNameLst>
                                      </p:cBhvr>
                                      <p:to>
                                        <p:strVal val="visible"/>
                                      </p:to>
                                    </p:set>
                                    <p:animEffect transition="in" filter="dissolve">
                                      <p:cBhvr>
                                        <p:cTn id="33" dur="500"/>
                                        <p:tgtEl>
                                          <p:spTgt spid="33794">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Trap2.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3794">
                                            <p:txEl>
                                              <p:pRg st="5" end="5"/>
                                            </p:txEl>
                                          </p:spTgt>
                                        </p:tgtEl>
                                        <p:attrNameLst>
                                          <p:attrName>style.visibility</p:attrName>
                                        </p:attrNameLst>
                                      </p:cBhvr>
                                      <p:to>
                                        <p:strVal val="visible"/>
                                      </p:to>
                                    </p:set>
                                    <p:animEffect transition="in" filter="dissolve">
                                      <p:cBhvr>
                                        <p:cTn id="38" dur="500"/>
                                        <p:tgtEl>
                                          <p:spTgt spid="33794">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Trap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3794">
                                            <p:txEl>
                                              <p:pRg st="6" end="6"/>
                                            </p:txEl>
                                          </p:spTgt>
                                        </p:tgtEl>
                                        <p:attrNameLst>
                                          <p:attrName>style.visibility</p:attrName>
                                        </p:attrNameLst>
                                      </p:cBhvr>
                                      <p:to>
                                        <p:strVal val="visible"/>
                                      </p:to>
                                    </p:set>
                                    <p:animEffect transition="in" filter="dissolve">
                                      <p:cBhvr>
                                        <p:cTn id="43" dur="500"/>
                                        <p:tgtEl>
                                          <p:spTgt spid="33794">
                                            <p:txEl>
                                              <p:pRg st="6" end="6"/>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Trap2.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795">
                                            <p:txEl>
                                              <p:pRg st="0" end="0"/>
                                            </p:txEl>
                                          </p:spTgt>
                                        </p:tgtEl>
                                        <p:attrNameLst>
                                          <p:attrName>style.visibility</p:attrName>
                                        </p:attrNameLst>
                                      </p:cBhvr>
                                      <p:to>
                                        <p:strVal val="visible"/>
                                      </p:to>
                                    </p:set>
                                    <p:animEffect transition="in" filter="wipe(left)">
                                      <p:cBhvr>
                                        <p:cTn id="48" dur="500"/>
                                        <p:tgtEl>
                                          <p:spTgt spid="33795">
                                            <p:txEl>
                                              <p:pRg st="0" end="0"/>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4" name="ridstorm.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3795">
                                            <p:txEl>
                                              <p:pRg st="1" end="1"/>
                                            </p:txEl>
                                          </p:spTgt>
                                        </p:tgtEl>
                                        <p:attrNameLst>
                                          <p:attrName>style.visibility</p:attrName>
                                        </p:attrNameLst>
                                      </p:cBhvr>
                                      <p:to>
                                        <p:strVal val="visible"/>
                                      </p:to>
                                    </p:set>
                                    <p:animEffect transition="in" filter="wipe(left)">
                                      <p:cBhvr>
                                        <p:cTn id="53" dur="500"/>
                                        <p:tgtEl>
                                          <p:spTgt spid="33795">
                                            <p:txEl>
                                              <p:pRg st="1" end="1"/>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4" name="ridstorm.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3795">
                                            <p:txEl>
                                              <p:pRg st="2" end="2"/>
                                            </p:txEl>
                                          </p:spTgt>
                                        </p:tgtEl>
                                        <p:attrNameLst>
                                          <p:attrName>style.visibility</p:attrName>
                                        </p:attrNameLst>
                                      </p:cBhvr>
                                      <p:to>
                                        <p:strVal val="visible"/>
                                      </p:to>
                                    </p:set>
                                    <p:animEffect transition="in" filter="wipe(left)">
                                      <p:cBhvr>
                                        <p:cTn id="58" dur="500"/>
                                        <p:tgtEl>
                                          <p:spTgt spid="33795">
                                            <p:txEl>
                                              <p:pRg st="2" end="2"/>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4" name="ridstorm.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3795">
                                            <p:txEl>
                                              <p:pRg st="3" end="3"/>
                                            </p:txEl>
                                          </p:spTgt>
                                        </p:tgtEl>
                                        <p:attrNameLst>
                                          <p:attrName>style.visibility</p:attrName>
                                        </p:attrNameLst>
                                      </p:cBhvr>
                                      <p:to>
                                        <p:strVal val="visible"/>
                                      </p:to>
                                    </p:set>
                                    <p:animEffect transition="in" filter="wipe(left)">
                                      <p:cBhvr>
                                        <p:cTn id="63" dur="500"/>
                                        <p:tgtEl>
                                          <p:spTgt spid="33795">
                                            <p:txEl>
                                              <p:pRg st="3" end="3"/>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4" name="ridstorm.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3795">
                                            <p:txEl>
                                              <p:pRg st="4" end="4"/>
                                            </p:txEl>
                                          </p:spTgt>
                                        </p:tgtEl>
                                        <p:attrNameLst>
                                          <p:attrName>style.visibility</p:attrName>
                                        </p:attrNameLst>
                                      </p:cBhvr>
                                      <p:to>
                                        <p:strVal val="visible"/>
                                      </p:to>
                                    </p:set>
                                    <p:animEffect transition="in" filter="wipe(left)">
                                      <p:cBhvr>
                                        <p:cTn id="68" dur="500"/>
                                        <p:tgtEl>
                                          <p:spTgt spid="33795">
                                            <p:txEl>
                                              <p:pRg st="4" end="4"/>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4" name="ridstorm.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3795">
                                            <p:txEl>
                                              <p:pRg st="5" end="5"/>
                                            </p:txEl>
                                          </p:spTgt>
                                        </p:tgtEl>
                                        <p:attrNameLst>
                                          <p:attrName>style.visibility</p:attrName>
                                        </p:attrNameLst>
                                      </p:cBhvr>
                                      <p:to>
                                        <p:strVal val="visible"/>
                                      </p:to>
                                    </p:set>
                                    <p:animEffect transition="in" filter="wipe(left)">
                                      <p:cBhvr>
                                        <p:cTn id="73" dur="500"/>
                                        <p:tgtEl>
                                          <p:spTgt spid="33795">
                                            <p:txEl>
                                              <p:pRg st="5" end="5"/>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4" name="ridstorm.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3795">
                                            <p:txEl>
                                              <p:pRg st="6" end="6"/>
                                            </p:txEl>
                                          </p:spTgt>
                                        </p:tgtEl>
                                        <p:attrNameLst>
                                          <p:attrName>style.visibility</p:attrName>
                                        </p:attrNameLst>
                                      </p:cBhvr>
                                      <p:to>
                                        <p:strVal val="visible"/>
                                      </p:to>
                                    </p:set>
                                    <p:animEffect transition="in" filter="wipe(left)">
                                      <p:cBhvr>
                                        <p:cTn id="78" dur="500"/>
                                        <p:tgtEl>
                                          <p:spTgt spid="33795">
                                            <p:txEl>
                                              <p:pRg st="6" end="6"/>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4" name="ridstorm.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nodeType="clickEffect">
                                  <p:stCondLst>
                                    <p:cond delay="0"/>
                                  </p:stCondLst>
                                  <p:childTnLst>
                                    <p:set>
                                      <p:cBhvr>
                                        <p:cTn id="82" dur="1" fill="hold">
                                          <p:stCondLst>
                                            <p:cond delay="0"/>
                                          </p:stCondLst>
                                        </p:cTn>
                                        <p:tgtEl>
                                          <p:spTgt spid="6962"/>
                                        </p:tgtEl>
                                        <p:attrNameLst>
                                          <p:attrName>style.visibility</p:attrName>
                                        </p:attrNameLst>
                                      </p:cBhvr>
                                      <p:to>
                                        <p:strVal val="visible"/>
                                      </p:to>
                                    </p:set>
                                    <p:anim calcmode="lin" valueType="num">
                                      <p:cBhvr additive="base">
                                        <p:cTn id="83" dur="500" fill="hold"/>
                                        <p:tgtEl>
                                          <p:spTgt spid="6962"/>
                                        </p:tgtEl>
                                        <p:attrNameLst>
                                          <p:attrName>ppt_x</p:attrName>
                                        </p:attrNameLst>
                                      </p:cBhvr>
                                      <p:tavLst>
                                        <p:tav tm="0">
                                          <p:val>
                                            <p:strVal val="1+#ppt_w/2"/>
                                          </p:val>
                                        </p:tav>
                                        <p:tav tm="100000">
                                          <p:val>
                                            <p:strVal val="#ppt_x"/>
                                          </p:val>
                                        </p:tav>
                                      </p:tavLst>
                                    </p:anim>
                                    <p:anim calcmode="lin" valueType="num">
                                      <p:cBhvr additive="base">
                                        <p:cTn id="84" dur="500" fill="hold"/>
                                        <p:tgtEl>
                                          <p:spTgt spid="69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5" name="kickstan.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33805"/>
                                        </p:tgtEl>
                                        <p:attrNameLst>
                                          <p:attrName>style.visibility</p:attrName>
                                        </p:attrNameLst>
                                      </p:cBhvr>
                                      <p:to>
                                        <p:strVal val="visible"/>
                                      </p:to>
                                    </p:set>
                                    <p:anim calcmode="lin" valueType="num">
                                      <p:cBhvr additive="base">
                                        <p:cTn id="89" dur="500" fill="hold"/>
                                        <p:tgtEl>
                                          <p:spTgt spid="33805"/>
                                        </p:tgtEl>
                                        <p:attrNameLst>
                                          <p:attrName>ppt_x</p:attrName>
                                        </p:attrNameLst>
                                      </p:cBhvr>
                                      <p:tavLst>
                                        <p:tav tm="0">
                                          <p:val>
                                            <p:strVal val="1+#ppt_w/2"/>
                                          </p:val>
                                        </p:tav>
                                        <p:tav tm="100000">
                                          <p:val>
                                            <p:strVal val="#ppt_x"/>
                                          </p:val>
                                        </p:tav>
                                      </p:tavLst>
                                    </p:anim>
                                    <p:anim calcmode="lin" valueType="num">
                                      <p:cBhvr additive="base">
                                        <p:cTn id="90" dur="500" fill="hold"/>
                                        <p:tgtEl>
                                          <p:spTgt spid="338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Explosion"/>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33806"/>
                                        </p:tgtEl>
                                        <p:attrNameLst>
                                          <p:attrName>style.visibility</p:attrName>
                                        </p:attrNameLst>
                                      </p:cBhvr>
                                      <p:to>
                                        <p:strVal val="visible"/>
                                      </p:to>
                                    </p:set>
                                    <p:anim calcmode="lin" valueType="num">
                                      <p:cBhvr additive="base">
                                        <p:cTn id="95" dur="500" fill="hold"/>
                                        <p:tgtEl>
                                          <p:spTgt spid="33806"/>
                                        </p:tgtEl>
                                        <p:attrNameLst>
                                          <p:attrName>ppt_x</p:attrName>
                                        </p:attrNameLst>
                                      </p:cBhvr>
                                      <p:tavLst>
                                        <p:tav tm="0">
                                          <p:val>
                                            <p:strVal val="1+#ppt_w/2"/>
                                          </p:val>
                                        </p:tav>
                                        <p:tav tm="100000">
                                          <p:val>
                                            <p:strVal val="#ppt_x"/>
                                          </p:val>
                                        </p:tav>
                                      </p:tavLst>
                                    </p:anim>
                                    <p:anim calcmode="lin" valueType="num">
                                      <p:cBhvr additive="base">
                                        <p:cTn id="96" dur="500" fill="hold"/>
                                        <p:tgtEl>
                                          <p:spTgt spid="338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7" name="Gewehrschuß"/>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33807"/>
                                        </p:tgtEl>
                                        <p:attrNameLst>
                                          <p:attrName>style.visibility</p:attrName>
                                        </p:attrNameLst>
                                      </p:cBhvr>
                                      <p:to>
                                        <p:strVal val="visible"/>
                                      </p:to>
                                    </p:set>
                                    <p:anim calcmode="lin" valueType="num">
                                      <p:cBhvr additive="base">
                                        <p:cTn id="101" dur="500" fill="hold"/>
                                        <p:tgtEl>
                                          <p:spTgt spid="33807"/>
                                        </p:tgtEl>
                                        <p:attrNameLst>
                                          <p:attrName>ppt_x</p:attrName>
                                        </p:attrNameLst>
                                      </p:cBhvr>
                                      <p:tavLst>
                                        <p:tav tm="0">
                                          <p:val>
                                            <p:strVal val="1+#ppt_w/2"/>
                                          </p:val>
                                        </p:tav>
                                        <p:tav tm="100000">
                                          <p:val>
                                            <p:strVal val="#ppt_x"/>
                                          </p:val>
                                        </p:tav>
                                      </p:tavLst>
                                    </p:anim>
                                    <p:anim calcmode="lin" valueType="num">
                                      <p:cBhvr additive="base">
                                        <p:cTn id="102" dur="500" fill="hold"/>
                                        <p:tgtEl>
                                          <p:spTgt spid="338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7" name="Gewehrschuß"/>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33808"/>
                                        </p:tgtEl>
                                        <p:attrNameLst>
                                          <p:attrName>style.visibility</p:attrName>
                                        </p:attrNameLst>
                                      </p:cBhvr>
                                      <p:to>
                                        <p:strVal val="visible"/>
                                      </p:to>
                                    </p:set>
                                    <p:anim calcmode="lin" valueType="num">
                                      <p:cBhvr additive="base">
                                        <p:cTn id="107" dur="500" fill="hold"/>
                                        <p:tgtEl>
                                          <p:spTgt spid="33808"/>
                                        </p:tgtEl>
                                        <p:attrNameLst>
                                          <p:attrName>ppt_x</p:attrName>
                                        </p:attrNameLst>
                                      </p:cBhvr>
                                      <p:tavLst>
                                        <p:tav tm="0">
                                          <p:val>
                                            <p:strVal val="1+#ppt_w/2"/>
                                          </p:val>
                                        </p:tav>
                                        <p:tav tm="100000">
                                          <p:val>
                                            <p:strVal val="#ppt_x"/>
                                          </p:val>
                                        </p:tav>
                                      </p:tavLst>
                                    </p:anim>
                                    <p:anim calcmode="lin" valueType="num">
                                      <p:cBhvr additive="base">
                                        <p:cTn id="108" dur="500" fill="hold"/>
                                        <p:tgtEl>
                                          <p:spTgt spid="338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7" name="Gewehrschuß"/>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32" fill="hold" grpId="0" nodeType="clickEffect">
                                  <p:stCondLst>
                                    <p:cond delay="0"/>
                                  </p:stCondLst>
                                  <p:childTnLst>
                                    <p:set>
                                      <p:cBhvr>
                                        <p:cTn id="112" dur="1" fill="hold">
                                          <p:stCondLst>
                                            <p:cond delay="0"/>
                                          </p:stCondLst>
                                        </p:cTn>
                                        <p:tgtEl>
                                          <p:spTgt spid="33809"/>
                                        </p:tgtEl>
                                        <p:attrNameLst>
                                          <p:attrName>style.visibility</p:attrName>
                                        </p:attrNameLst>
                                      </p:cBhvr>
                                      <p:to>
                                        <p:strVal val="visible"/>
                                      </p:to>
                                    </p:set>
                                    <p:animEffect transition="in" filter="box(out)">
                                      <p:cBhvr>
                                        <p:cTn id="113" dur="500"/>
                                        <p:tgtEl>
                                          <p:spTgt spid="33809"/>
                                        </p:tgtEl>
                                      </p:cBhvr>
                                    </p:animEffect>
                                  </p:childTnLst>
                                  <p:subTnLst>
                                    <p:audio>
                                      <p:cMediaNode>
                                        <p:cTn display="0" masterRel="sameClick">
                                          <p:stCondLst>
                                            <p:cond evt="begin" delay="0">
                                              <p:tn val="111"/>
                                            </p:cond>
                                          </p:stCondLst>
                                          <p:endCondLst>
                                            <p:cond evt="onStopAudio" delay="0">
                                              <p:tgtEl>
                                                <p:sldTgt/>
                                              </p:tgtEl>
                                            </p:cond>
                                          </p:endCondLst>
                                        </p:cTn>
                                        <p:tgtEl>
                                          <p:sndTgt r:embed="rId8" name="Kamera"/>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4" presetClass="entr" presetSubtype="32" fill="hold" grpId="0" nodeType="clickEffect">
                                  <p:stCondLst>
                                    <p:cond delay="0"/>
                                  </p:stCondLst>
                                  <p:childTnLst>
                                    <p:set>
                                      <p:cBhvr>
                                        <p:cTn id="117" dur="1" fill="hold">
                                          <p:stCondLst>
                                            <p:cond delay="0"/>
                                          </p:stCondLst>
                                        </p:cTn>
                                        <p:tgtEl>
                                          <p:spTgt spid="33810"/>
                                        </p:tgtEl>
                                        <p:attrNameLst>
                                          <p:attrName>style.visibility</p:attrName>
                                        </p:attrNameLst>
                                      </p:cBhvr>
                                      <p:to>
                                        <p:strVal val="visible"/>
                                      </p:to>
                                    </p:set>
                                    <p:animEffect transition="in" filter="box(out)">
                                      <p:cBhvr>
                                        <p:cTn id="118" dur="500"/>
                                        <p:tgtEl>
                                          <p:spTgt spid="33810"/>
                                        </p:tgtEl>
                                      </p:cBhvr>
                                    </p:animEffect>
                                  </p:childTnLst>
                                  <p:subTnLst>
                                    <p:audio>
                                      <p:cMediaNode>
                                        <p:cTn display="0" masterRel="sameClick">
                                          <p:stCondLst>
                                            <p:cond evt="begin" delay="0">
                                              <p:tn val="116"/>
                                            </p:cond>
                                          </p:stCondLst>
                                          <p:endCondLst>
                                            <p:cond evt="onStopAudio" delay="0">
                                              <p:tgtEl>
                                                <p:sldTgt/>
                                              </p:tgtEl>
                                            </p:cond>
                                          </p:endCondLst>
                                        </p:cTn>
                                        <p:tgtEl>
                                          <p:sndTgt r:embed="rId8"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build="p" autoUpdateAnimBg="0"/>
      <p:bldP spid="33794" grpId="0" build="p" autoUpdateAnimBg="0"/>
      <p:bldP spid="33795" grpId="0" build="p" autoUpdateAnimBg="0"/>
      <p:bldP spid="33805" grpId="0" autoUpdateAnimBg="0"/>
      <p:bldP spid="33806" grpId="0" autoUpdateAnimBg="0"/>
      <p:bldP spid="33807" grpId="0" autoUpdateAnimBg="0"/>
      <p:bldP spid="33808" grpId="0" autoUpdateAnimBg="0"/>
      <p:bldP spid="33809" grpId="0" autoUpdateAnimBg="0"/>
      <p:bldP spid="3381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hteck 34816">
            <a:extLst>
              <a:ext uri="{FF2B5EF4-FFF2-40B4-BE49-F238E27FC236}">
                <a16:creationId xmlns:a16="http://schemas.microsoft.com/office/drawing/2014/main" id="{B71AC99C-6AA2-4C50-A586-E21E388683AB}"/>
              </a:ext>
            </a:extLst>
          </p:cNvPr>
          <p:cNvSpPr>
            <a:spLocks noChangeArrowheads="1"/>
          </p:cNvSpPr>
          <p:nvPr/>
        </p:nvSpPr>
        <p:spPr bwMode="auto">
          <a:xfrm>
            <a:off x="76200" y="3048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Erklären sie die Begriffe Kohäsionskraft und Adhäsionskraft !</a:t>
            </a:r>
          </a:p>
        </p:txBody>
      </p:sp>
      <p:sp>
        <p:nvSpPr>
          <p:cNvPr id="34818" name="Rechteck 34817">
            <a:extLst>
              <a:ext uri="{FF2B5EF4-FFF2-40B4-BE49-F238E27FC236}">
                <a16:creationId xmlns:a16="http://schemas.microsoft.com/office/drawing/2014/main" id="{3473B517-BA6A-407F-A63D-FC04834212A1}"/>
              </a:ext>
            </a:extLst>
          </p:cNvPr>
          <p:cNvSpPr>
            <a:spLocks noChangeArrowheads="1"/>
          </p:cNvSpPr>
          <p:nvPr/>
        </p:nvSpPr>
        <p:spPr bwMode="auto">
          <a:xfrm>
            <a:off x="76200" y="990600"/>
            <a:ext cx="90662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Köhäsion sind Kräfte, die eine Körper zusammenhalten</a:t>
            </a:r>
          </a:p>
          <a:p>
            <a:pPr>
              <a:spcBef>
                <a:spcPct val="50000"/>
              </a:spcBef>
            </a:pPr>
            <a:r>
              <a:rPr lang="de-DE" altLang="de-DE" sz="1600">
                <a:latin typeface="Times New Roman" panose="02020603050405020304" pitchFamily="18" charset="0"/>
              </a:rPr>
              <a:t>Adhäsion sind Kräfte , die zwischen 2 Körpern wirken.</a:t>
            </a:r>
          </a:p>
          <a:p>
            <a:pPr>
              <a:spcBef>
                <a:spcPct val="50000"/>
              </a:spcBef>
            </a:pPr>
            <a:r>
              <a:rPr lang="de-DE" altLang="de-DE" sz="1600">
                <a:latin typeface="Times New Roman" panose="02020603050405020304" pitchFamily="18" charset="0"/>
              </a:rPr>
              <a:t>Für beide gilt : Beide sind Molekularkräfte, die sowohl bei Festkörpern, als auch bei Flüssigkeiten auftreten.</a:t>
            </a:r>
          </a:p>
        </p:txBody>
      </p:sp>
      <p:sp>
        <p:nvSpPr>
          <p:cNvPr id="34819" name="Rechteck 34818">
            <a:extLst>
              <a:ext uri="{FF2B5EF4-FFF2-40B4-BE49-F238E27FC236}">
                <a16:creationId xmlns:a16="http://schemas.microsoft.com/office/drawing/2014/main" id="{B221C452-9153-4E40-AD56-B9A2981F23C5}"/>
              </a:ext>
            </a:extLst>
          </p:cNvPr>
          <p:cNvSpPr>
            <a:spLocks noChangeArrowheads="1"/>
          </p:cNvSpPr>
          <p:nvPr/>
        </p:nvSpPr>
        <p:spPr bwMode="auto">
          <a:xfrm>
            <a:off x="152400" y="23622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Erklären Sie das Thermoelement !</a:t>
            </a:r>
          </a:p>
        </p:txBody>
      </p:sp>
      <p:sp>
        <p:nvSpPr>
          <p:cNvPr id="34820" name="Rechteck 34819">
            <a:extLst>
              <a:ext uri="{FF2B5EF4-FFF2-40B4-BE49-F238E27FC236}">
                <a16:creationId xmlns:a16="http://schemas.microsoft.com/office/drawing/2014/main" id="{FCF01AEE-143E-4E06-94A6-1B19F5DF0F05}"/>
              </a:ext>
            </a:extLst>
          </p:cNvPr>
          <p:cNvSpPr>
            <a:spLocks noChangeArrowheads="1"/>
          </p:cNvSpPr>
          <p:nvPr/>
        </p:nvSpPr>
        <p:spPr bwMode="auto">
          <a:xfrm>
            <a:off x="228600" y="2971800"/>
            <a:ext cx="891381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Berühren sich 2 Metalle innig (z.B. durch Verlöten), so tritt aufgrund der unterschiedlichen Konzentrationen der freien elektronen in den entsprechenden Metallen eine diffusion von der höheren zur niedrigeren Konzentration auf . diese Ladungsverschiebung erzeugt eine spannung, die der Diffusion entgegenwirkt. Diese Thermospannung ist eine funktion der Temperaturdifferenz dieser beiden Meßstellen. Je größer die Differenz, desto größer ist die meßbare Spannung.</a:t>
            </a:r>
          </a:p>
          <a:p>
            <a:pPr>
              <a:spcBef>
                <a:spcPct val="50000"/>
              </a:spcBef>
            </a:pPr>
            <a:r>
              <a:rPr lang="de-DE" altLang="de-DE">
                <a:latin typeface="Times New Roman" panose="02020603050405020304" pitchFamily="18" charset="0"/>
              </a:rPr>
              <a:t>Eicht man das Thermoelement, so ist es mit verschiedensten Metallkombinationen in einem Meßbereich von -200°C bis mehr als 2000°C verwendbar. Das Thermoelement kann somit als Thermometer verwendet werden.</a:t>
            </a:r>
          </a:p>
        </p:txBody>
      </p:sp>
      <p:pic>
        <p:nvPicPr>
          <p:cNvPr id="34821" name="Rechteck 34820">
            <a:extLst>
              <a:ext uri="{FF2B5EF4-FFF2-40B4-BE49-F238E27FC236}">
                <a16:creationId xmlns:a16="http://schemas.microsoft.com/office/drawing/2014/main" id="{5C68BAFF-28EE-4F04-8764-72DF8F9358E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5" y="4446588"/>
            <a:ext cx="31337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ppt_x"/>
                                          </p:val>
                                        </p:tav>
                                        <p:tav tm="100000">
                                          <p:val>
                                            <p:strVal val="#ppt_x"/>
                                          </p:val>
                                        </p:tav>
                                      </p:tavLst>
                                    </p:anim>
                                    <p:anim calcmode="lin" valueType="num">
                                      <p:cBhvr additive="base">
                                        <p:cTn id="8" dur="500" fill="hold"/>
                                        <p:tgtEl>
                                          <p:spTgt spid="348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8">
                                            <p:txEl>
                                              <p:pRg st="0" end="0"/>
                                            </p:txEl>
                                          </p:spTgt>
                                        </p:tgtEl>
                                        <p:attrNameLst>
                                          <p:attrName>style.visibility</p:attrName>
                                        </p:attrNameLst>
                                      </p:cBhvr>
                                      <p:to>
                                        <p:strVal val="visible"/>
                                      </p:to>
                                    </p:set>
                                    <p:anim calcmode="lin" valueType="num">
                                      <p:cBhvr additive="base">
                                        <p:cTn id="13"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Zis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8">
                                            <p:txEl>
                                              <p:pRg st="1" end="1"/>
                                            </p:txEl>
                                          </p:spTgt>
                                        </p:tgtEl>
                                        <p:attrNameLst>
                                          <p:attrName>style.visibility</p:attrName>
                                        </p:attrNameLst>
                                      </p:cBhvr>
                                      <p:to>
                                        <p:strVal val="visible"/>
                                      </p:to>
                                    </p:set>
                                    <p:anim calcmode="lin" valueType="num">
                                      <p:cBhvr additive="base">
                                        <p:cTn id="19" dur="5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Zi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8">
                                            <p:txEl>
                                              <p:pRg st="2" end="2"/>
                                            </p:txEl>
                                          </p:spTgt>
                                        </p:tgtEl>
                                        <p:attrNameLst>
                                          <p:attrName>style.visibility</p:attrName>
                                        </p:attrNameLst>
                                      </p:cBhvr>
                                      <p:to>
                                        <p:strVal val="visible"/>
                                      </p:to>
                                    </p:set>
                                    <p:anim calcmode="lin" valueType="num">
                                      <p:cBhvr additive="base">
                                        <p:cTn id="25" dur="5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Zischen"/>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4819"/>
                                        </p:tgtEl>
                                        <p:attrNameLst>
                                          <p:attrName>style.visibility</p:attrName>
                                        </p:attrNameLst>
                                      </p:cBhvr>
                                      <p:to>
                                        <p:strVal val="visible"/>
                                      </p:to>
                                    </p:set>
                                    <p:anim calcmode="lin" valueType="num">
                                      <p:cBhvr additive="base">
                                        <p:cTn id="31" dur="500" fill="hold"/>
                                        <p:tgtEl>
                                          <p:spTgt spid="34819"/>
                                        </p:tgtEl>
                                        <p:attrNameLst>
                                          <p:attrName>ppt_x</p:attrName>
                                        </p:attrNameLst>
                                      </p:cBhvr>
                                      <p:tavLst>
                                        <p:tav tm="0">
                                          <p:val>
                                            <p:strVal val="#ppt_x"/>
                                          </p:val>
                                        </p:tav>
                                        <p:tav tm="100000">
                                          <p:val>
                                            <p:strVal val="#ppt_x"/>
                                          </p:val>
                                        </p:tav>
                                      </p:tavLst>
                                    </p:anim>
                                    <p:anim calcmode="lin" valueType="num">
                                      <p:cBhvr additive="base">
                                        <p:cTn id="32" dur="500" fill="hold"/>
                                        <p:tgtEl>
                                          <p:spTgt spid="348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Glöck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4821"/>
                                        </p:tgtEl>
                                        <p:attrNameLst>
                                          <p:attrName>style.visibility</p:attrName>
                                        </p:attrNameLst>
                                      </p:cBhvr>
                                      <p:to>
                                        <p:strVal val="visible"/>
                                      </p:to>
                                    </p:set>
                                    <p:animEffect transition="in" filter="dissolve">
                                      <p:cBhvr>
                                        <p:cTn id="37" dur="500"/>
                                        <p:tgtEl>
                                          <p:spTgt spid="34821"/>
                                        </p:tgtEl>
                                      </p:cBhvr>
                                    </p:animEffect>
                                  </p:childTnLst>
                                  <p:subTnLst>
                                    <p:audio>
                                      <p:cMediaNode>
                                        <p:cTn display="0" masterRel="sameClick">
                                          <p:stCondLst>
                                            <p:cond evt="begin" delay="0">
                                              <p:tn val="35"/>
                                            </p:cond>
                                          </p:stCondLst>
                                          <p:endCondLst>
                                            <p:cond evt="onStopAudio" delay="0">
                                              <p:tgtEl>
                                                <p:sldTgt/>
                                              </p:tgtEl>
                                            </p:cond>
                                          </p:endCondLst>
                                        </p:cTn>
                                        <p:tgtEl>
                                          <p:sndTgt r:embed="rId4" name="ridsto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utoUpdateAnimBg="0"/>
      <p:bldP spid="34818" grpId="0" build="p" autoUpdateAnimBg="0"/>
      <p:bldP spid="3481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CC00FF"/>
        </a:solidFill>
        <a:effectLst/>
      </p:bgPr>
    </p:bg>
    <p:spTree>
      <p:nvGrpSpPr>
        <p:cNvPr id="1" name=""/>
        <p:cNvGrpSpPr/>
        <p:nvPr/>
      </p:nvGrpSpPr>
      <p:grpSpPr>
        <a:xfrm>
          <a:off x="0" y="0"/>
          <a:ext cx="0" cy="0"/>
          <a:chOff x="0" y="0"/>
          <a:chExt cx="0" cy="0"/>
        </a:xfrm>
      </p:grpSpPr>
      <p:sp>
        <p:nvSpPr>
          <p:cNvPr id="35842" name="Form 35841">
            <a:extLst>
              <a:ext uri="{FF2B5EF4-FFF2-40B4-BE49-F238E27FC236}">
                <a16:creationId xmlns:a16="http://schemas.microsoft.com/office/drawing/2014/main" id="{CBC9E171-1235-4850-92EA-1F83A3225DF0}"/>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Weltraum und Außerirdisches</a:t>
            </a:r>
          </a:p>
        </p:txBody>
      </p:sp>
      <p:sp>
        <p:nvSpPr>
          <p:cNvPr id="35843" name="Rechteck 35842">
            <a:extLst>
              <a:ext uri="{FF2B5EF4-FFF2-40B4-BE49-F238E27FC236}">
                <a16:creationId xmlns:a16="http://schemas.microsoft.com/office/drawing/2014/main" id="{C107969E-E7EA-421A-8CF8-D43D23B602B2}"/>
              </a:ext>
            </a:extLst>
          </p:cNvPr>
          <p:cNvSpPr>
            <a:spLocks noChangeArrowheads="1"/>
          </p:cNvSpPr>
          <p:nvPr/>
        </p:nvSpPr>
        <p:spPr bwMode="auto">
          <a:xfrm>
            <a:off x="228600" y="1676400"/>
            <a:ext cx="5791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Welche Formen von Galaxien gibt es ?</a:t>
            </a:r>
          </a:p>
        </p:txBody>
      </p:sp>
      <p:pic>
        <p:nvPicPr>
          <p:cNvPr id="35844" name="Rechteck 35843">
            <a:extLst>
              <a:ext uri="{FF2B5EF4-FFF2-40B4-BE49-F238E27FC236}">
                <a16:creationId xmlns:a16="http://schemas.microsoft.com/office/drawing/2014/main" id="{6931B506-506E-4A91-98B9-862065CE0EC6}"/>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5938" y="1828800"/>
            <a:ext cx="60864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hteck 35844">
            <a:extLst>
              <a:ext uri="{FF2B5EF4-FFF2-40B4-BE49-F238E27FC236}">
                <a16:creationId xmlns:a16="http://schemas.microsoft.com/office/drawing/2014/main" id="{FC0A6DBA-6786-40E0-8F29-5FEBD95EAEAE}"/>
              </a:ext>
            </a:extLst>
          </p:cNvPr>
          <p:cNvSpPr>
            <a:spLocks noChangeArrowheads="1"/>
          </p:cNvSpPr>
          <p:nvPr/>
        </p:nvSpPr>
        <p:spPr bwMode="auto">
          <a:xfrm>
            <a:off x="3200400" y="23622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FFFF66"/>
                </a:solidFill>
                <a:latin typeface="Times New Roman" panose="02020603050405020304" pitchFamily="18" charset="0"/>
              </a:rPr>
              <a:t>spiralförmige Galaxien</a:t>
            </a:r>
          </a:p>
        </p:txBody>
      </p:sp>
      <p:sp>
        <p:nvSpPr>
          <p:cNvPr id="35846" name="Rechteck 35845">
            <a:extLst>
              <a:ext uri="{FF2B5EF4-FFF2-40B4-BE49-F238E27FC236}">
                <a16:creationId xmlns:a16="http://schemas.microsoft.com/office/drawing/2014/main" id="{70E27C12-D63E-49A7-BA84-5C85FAA3B483}"/>
              </a:ext>
            </a:extLst>
          </p:cNvPr>
          <p:cNvSpPr>
            <a:spLocks noChangeArrowheads="1"/>
          </p:cNvSpPr>
          <p:nvPr/>
        </p:nvSpPr>
        <p:spPr bwMode="auto">
          <a:xfrm>
            <a:off x="3200400" y="411480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solidFill>
                  <a:srgbClr val="FFFF66"/>
                </a:solidFill>
                <a:latin typeface="Times New Roman" panose="02020603050405020304" pitchFamily="18" charset="0"/>
              </a:rPr>
              <a:t>kugelförmige Galaxien</a:t>
            </a:r>
          </a:p>
        </p:txBody>
      </p:sp>
      <p:sp>
        <p:nvSpPr>
          <p:cNvPr id="35847" name="Rechteck 35846">
            <a:extLst>
              <a:ext uri="{FF2B5EF4-FFF2-40B4-BE49-F238E27FC236}">
                <a16:creationId xmlns:a16="http://schemas.microsoft.com/office/drawing/2014/main" id="{F51D2AB7-FD58-4BC0-A872-02E1FB4AF0DA}"/>
              </a:ext>
            </a:extLst>
          </p:cNvPr>
          <p:cNvSpPr>
            <a:spLocks noChangeArrowheads="1"/>
          </p:cNvSpPr>
          <p:nvPr/>
        </p:nvSpPr>
        <p:spPr bwMode="auto">
          <a:xfrm>
            <a:off x="152400" y="2286000"/>
            <a:ext cx="2514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Welchen Durchmesser besitzen Galaxien ?</a:t>
            </a:r>
          </a:p>
        </p:txBody>
      </p:sp>
      <p:sp>
        <p:nvSpPr>
          <p:cNvPr id="35848" name="Rechteck 35847">
            <a:extLst>
              <a:ext uri="{FF2B5EF4-FFF2-40B4-BE49-F238E27FC236}">
                <a16:creationId xmlns:a16="http://schemas.microsoft.com/office/drawing/2014/main" id="{D647C5D5-E9CE-4A10-B7A1-17F0FAE22487}"/>
              </a:ext>
            </a:extLst>
          </p:cNvPr>
          <p:cNvSpPr>
            <a:spLocks noChangeArrowheads="1"/>
          </p:cNvSpPr>
          <p:nvPr/>
        </p:nvSpPr>
        <p:spPr bwMode="auto">
          <a:xfrm>
            <a:off x="152400" y="28194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solidFill>
                  <a:srgbClr val="FF6633"/>
                </a:solidFill>
                <a:effectLst>
                  <a:outerShdw blurRad="38100" dist="38100" dir="2700000" algn="tl">
                    <a:srgbClr val="000000"/>
                  </a:outerShdw>
                </a:effectLst>
                <a:latin typeface="Times New Roman" panose="02020603050405020304" pitchFamily="18" charset="0"/>
              </a:rPr>
              <a:t>50.000 Lichtjahre</a:t>
            </a:r>
          </a:p>
        </p:txBody>
      </p:sp>
      <p:sp>
        <p:nvSpPr>
          <p:cNvPr id="35849" name="Rechteck 35848">
            <a:extLst>
              <a:ext uri="{FF2B5EF4-FFF2-40B4-BE49-F238E27FC236}">
                <a16:creationId xmlns:a16="http://schemas.microsoft.com/office/drawing/2014/main" id="{5EBDA665-EF92-4908-839C-AFCCE2A28B3F}"/>
              </a:ext>
            </a:extLst>
          </p:cNvPr>
          <p:cNvSpPr>
            <a:spLocks noChangeArrowheads="1"/>
          </p:cNvSpPr>
          <p:nvPr/>
        </p:nvSpPr>
        <p:spPr bwMode="auto">
          <a:xfrm>
            <a:off x="76200" y="39624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Welche Anzahl von Sternen enthalten Galaxien ?</a:t>
            </a:r>
          </a:p>
        </p:txBody>
      </p:sp>
      <p:sp>
        <p:nvSpPr>
          <p:cNvPr id="35850" name="Rechteck 35849">
            <a:extLst>
              <a:ext uri="{FF2B5EF4-FFF2-40B4-BE49-F238E27FC236}">
                <a16:creationId xmlns:a16="http://schemas.microsoft.com/office/drawing/2014/main" id="{3E463C4D-1614-4E14-B57F-A18565D3C803}"/>
              </a:ext>
            </a:extLst>
          </p:cNvPr>
          <p:cNvSpPr>
            <a:spLocks noChangeArrowheads="1"/>
          </p:cNvSpPr>
          <p:nvPr/>
        </p:nvSpPr>
        <p:spPr bwMode="auto">
          <a:xfrm>
            <a:off x="304800" y="4648200"/>
            <a:ext cx="2362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solidFill>
                  <a:srgbClr val="FF6633"/>
                </a:solidFill>
                <a:effectLst>
                  <a:outerShdw blurRad="38100" dist="38100" dir="2700000" algn="tl">
                    <a:srgbClr val="000000"/>
                  </a:outerShdw>
                </a:effectLst>
                <a:latin typeface="Times New Roman" panose="02020603050405020304" pitchFamily="18" charset="0"/>
              </a:rPr>
              <a:t>100.000 Milliarden Sterne und</a:t>
            </a:r>
          </a:p>
          <a:p>
            <a:pPr>
              <a:spcBef>
                <a:spcPct val="50000"/>
              </a:spcBef>
            </a:pPr>
            <a:r>
              <a:rPr lang="de-DE" altLang="de-DE" sz="1800">
                <a:solidFill>
                  <a:srgbClr val="FF6633"/>
                </a:solidFill>
                <a:effectLst>
                  <a:outerShdw blurRad="38100" dist="38100" dir="2700000" algn="tl">
                    <a:srgbClr val="000000"/>
                  </a:outerShdw>
                </a:effectLst>
                <a:latin typeface="Times New Roman" panose="02020603050405020304" pitchFamily="18" charset="0"/>
              </a:rPr>
              <a:t>Der Weltraum besitzt 10</a:t>
            </a:r>
            <a:r>
              <a:rPr lang="de-DE" altLang="de-DE" sz="1800" baseline="30000">
                <a:solidFill>
                  <a:srgbClr val="FF6633"/>
                </a:solidFill>
                <a:effectLst>
                  <a:outerShdw blurRad="38100" dist="38100" dir="2700000" algn="tl">
                    <a:srgbClr val="000000"/>
                  </a:outerShdw>
                </a:effectLst>
                <a:latin typeface="Times New Roman" panose="02020603050405020304" pitchFamily="18" charset="0"/>
              </a:rPr>
              <a:t>23</a:t>
            </a:r>
            <a:r>
              <a:rPr lang="de-DE" altLang="de-DE" sz="1800">
                <a:solidFill>
                  <a:srgbClr val="FF6633"/>
                </a:solidFill>
                <a:effectLst>
                  <a:outerShdw blurRad="38100" dist="38100" dir="2700000" algn="tl">
                    <a:srgbClr val="000000"/>
                  </a:outerShdw>
                </a:effectLst>
                <a:latin typeface="Times New Roman" panose="02020603050405020304" pitchFamily="18" charset="0"/>
              </a:rPr>
              <a:t> Sonnen (Sterne)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shyou.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iterate type="lt">
                                    <p:tmPct val="100000"/>
                                  </p:iterate>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blinds(vertical)">
                                      <p:cBhvr>
                                        <p:cTn id="13" dur="75"/>
                                        <p:tgtEl>
                                          <p:spTgt spid="3584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dissolve">
                                      <p:cBhvr>
                                        <p:cTn id="18" dur="500"/>
                                        <p:tgtEl>
                                          <p:spTgt spid="35844"/>
                                        </p:tgtEl>
                                      </p:cBhvr>
                                    </p:animEffect>
                                  </p:childTnLst>
                                  <p:subTnLst>
                                    <p:audio>
                                      <p:cMediaNode>
                                        <p:cTn display="0" masterRel="sameClick">
                                          <p:stCondLst>
                                            <p:cond evt="begin" delay="0">
                                              <p:tn val="16"/>
                                            </p:cond>
                                          </p:stCondLst>
                                          <p:endCondLst>
                                            <p:cond evt="onStopAudio" delay="0">
                                              <p:tgtEl>
                                                <p:sldTgt/>
                                              </p:tgtEl>
                                            </p:cond>
                                          </p:endCondLst>
                                        </p:cTn>
                                        <p:tgtEl>
                                          <p:sndTgt r:embed="rId4" name="PinkFloy.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5845"/>
                                        </p:tgtEl>
                                        <p:attrNameLst>
                                          <p:attrName>style.visibility</p:attrName>
                                        </p:attrNameLst>
                                      </p:cBhvr>
                                      <p:to>
                                        <p:strVal val="visible"/>
                                      </p:to>
                                    </p:set>
                                    <p:animEffect transition="in" filter="dissolve">
                                      <p:cBhvr>
                                        <p:cTn id="23" dur="500"/>
                                        <p:tgtEl>
                                          <p:spTgt spid="35845"/>
                                        </p:tgtEl>
                                      </p:cBhvr>
                                    </p:animEffect>
                                  </p:childTnLst>
                                  <p:subTnLst>
                                    <p:audio>
                                      <p:cMediaNode>
                                        <p:cTn display="0" masterRel="sameClick">
                                          <p:stCondLst>
                                            <p:cond evt="begin" delay="0">
                                              <p:tn val="21"/>
                                            </p:cond>
                                          </p:stCondLst>
                                          <p:endCondLst>
                                            <p:cond evt="onStopAudio" delay="0">
                                              <p:tgtEl>
                                                <p:sldTgt/>
                                              </p:tgtEl>
                                            </p:cond>
                                          </p:endCondLst>
                                        </p:cTn>
                                        <p:tgtEl>
                                          <p:sndTgt r:embed="rId5" name="Applaus"/>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5846"/>
                                        </p:tgtEl>
                                        <p:attrNameLst>
                                          <p:attrName>style.visibility</p:attrName>
                                        </p:attrNameLst>
                                      </p:cBhvr>
                                      <p:to>
                                        <p:strVal val="visible"/>
                                      </p:to>
                                    </p:set>
                                    <p:animEffect transition="in" filter="dissolve">
                                      <p:cBhvr>
                                        <p:cTn id="28" dur="500"/>
                                        <p:tgtEl>
                                          <p:spTgt spid="35846"/>
                                        </p:tgtEl>
                                      </p:cBhvr>
                                    </p:animEffect>
                                  </p:childTnLst>
                                  <p:subTnLst>
                                    <p:audio>
                                      <p:cMediaNode>
                                        <p:cTn display="0" masterRel="sameClick">
                                          <p:stCondLst>
                                            <p:cond evt="begin" delay="0">
                                              <p:tn val="26"/>
                                            </p:cond>
                                          </p:stCondLst>
                                          <p:endCondLst>
                                            <p:cond evt="onStopAudio" delay="0">
                                              <p:tgtEl>
                                                <p:sldTgt/>
                                              </p:tgtEl>
                                            </p:cond>
                                          </p:endCondLst>
                                        </p:cTn>
                                        <p:tgtEl>
                                          <p:sndTgt r:embed="rId6" name="Explosion"/>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grpId="0" nodeType="clickEffect">
                                  <p:stCondLst>
                                    <p:cond delay="0"/>
                                  </p:stCondLst>
                                  <p:iterate type="lt">
                                    <p:tmPct val="100000"/>
                                  </p:iterate>
                                  <p:childTnLst>
                                    <p:set>
                                      <p:cBhvr>
                                        <p:cTn id="32" dur="1" fill="hold">
                                          <p:stCondLst>
                                            <p:cond delay="0"/>
                                          </p:stCondLst>
                                        </p:cTn>
                                        <p:tgtEl>
                                          <p:spTgt spid="35847">
                                            <p:txEl>
                                              <p:pRg st="0" end="0"/>
                                            </p:txEl>
                                          </p:spTgt>
                                        </p:tgtEl>
                                        <p:attrNameLst>
                                          <p:attrName>style.visibility</p:attrName>
                                        </p:attrNameLst>
                                      </p:cBhvr>
                                      <p:to>
                                        <p:strVal val="visible"/>
                                      </p:to>
                                    </p:set>
                                    <p:animEffect transition="in" filter="blinds(vertical)">
                                      <p:cBhvr>
                                        <p:cTn id="33" dur="75"/>
                                        <p:tgtEl>
                                          <p:spTgt spid="35847">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Laser"/>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5848"/>
                                        </p:tgtEl>
                                        <p:attrNameLst>
                                          <p:attrName>style.visibility</p:attrName>
                                        </p:attrNameLst>
                                      </p:cBhvr>
                                      <p:to>
                                        <p:strVal val="visible"/>
                                      </p:to>
                                    </p:set>
                                    <p:anim calcmode="lin" valueType="num">
                                      <p:cBhvr additive="base">
                                        <p:cTn id="38" dur="500" fill="hold"/>
                                        <p:tgtEl>
                                          <p:spTgt spid="35848"/>
                                        </p:tgtEl>
                                        <p:attrNameLst>
                                          <p:attrName>ppt_x</p:attrName>
                                        </p:attrNameLst>
                                      </p:cBhvr>
                                      <p:tavLst>
                                        <p:tav tm="0">
                                          <p:val>
                                            <p:strVal val="0-#ppt_w/2"/>
                                          </p:val>
                                        </p:tav>
                                        <p:tav tm="100000">
                                          <p:val>
                                            <p:strVal val="#ppt_x"/>
                                          </p:val>
                                        </p:tav>
                                      </p:tavLst>
                                    </p:anim>
                                    <p:anim calcmode="lin" valueType="num">
                                      <p:cBhvr additive="base">
                                        <p:cTn id="39" dur="500" fill="hold"/>
                                        <p:tgtEl>
                                          <p:spTgt spid="358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Explosion"/>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35849"/>
                                        </p:tgtEl>
                                        <p:attrNameLst>
                                          <p:attrName>style.visibility</p:attrName>
                                        </p:attrNameLst>
                                      </p:cBhvr>
                                      <p:to>
                                        <p:strVal val="visible"/>
                                      </p:to>
                                    </p:set>
                                    <p:anim calcmode="lin" valueType="num">
                                      <p:cBhvr additive="base">
                                        <p:cTn id="44" dur="500" fill="hold"/>
                                        <p:tgtEl>
                                          <p:spTgt spid="35849"/>
                                        </p:tgtEl>
                                        <p:attrNameLst>
                                          <p:attrName>ppt_x</p:attrName>
                                        </p:attrNameLst>
                                      </p:cBhvr>
                                      <p:tavLst>
                                        <p:tav tm="0">
                                          <p:val>
                                            <p:strVal val="#ppt_x"/>
                                          </p:val>
                                        </p:tav>
                                        <p:tav tm="100000">
                                          <p:val>
                                            <p:strVal val="#ppt_x"/>
                                          </p:val>
                                        </p:tav>
                                      </p:tavLst>
                                    </p:anim>
                                    <p:anim calcmode="lin" valueType="num">
                                      <p:cBhvr additive="base">
                                        <p:cTn id="45" dur="500" fill="hold"/>
                                        <p:tgtEl>
                                          <p:spTgt spid="3584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7" name="Glöckchen"/>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5850">
                                            <p:txEl>
                                              <p:pRg st="0" end="0"/>
                                            </p:txEl>
                                          </p:spTgt>
                                        </p:tgtEl>
                                        <p:attrNameLst>
                                          <p:attrName>style.visibility</p:attrName>
                                        </p:attrNameLst>
                                      </p:cBhvr>
                                      <p:to>
                                        <p:strVal val="visible"/>
                                      </p:to>
                                    </p:set>
                                    <p:anim calcmode="lin" valueType="num">
                                      <p:cBhvr additive="base">
                                        <p:cTn id="50" dur="500" fill="hold"/>
                                        <p:tgtEl>
                                          <p:spTgt spid="35850">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58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8" name="jazz.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5850">
                                            <p:txEl>
                                              <p:pRg st="1" end="1"/>
                                            </p:txEl>
                                          </p:spTgt>
                                        </p:tgtEl>
                                        <p:attrNameLst>
                                          <p:attrName>style.visibility</p:attrName>
                                        </p:attrNameLst>
                                      </p:cBhvr>
                                      <p:to>
                                        <p:strVal val="visible"/>
                                      </p:to>
                                    </p:set>
                                    <p:anim calcmode="lin" valueType="num">
                                      <p:cBhvr additive="base">
                                        <p:cTn id="56" dur="500" fill="hold"/>
                                        <p:tgtEl>
                                          <p:spTgt spid="35850">
                                            <p:txEl>
                                              <p:pRg st="1" end="1"/>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585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8"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P spid="35845" grpId="0" autoUpdateAnimBg="0"/>
      <p:bldP spid="35846" grpId="0" autoUpdateAnimBg="0"/>
      <p:bldP spid="35847" grpId="0" build="p" autoUpdateAnimBg="0"/>
      <p:bldP spid="35848" grpId="0" autoUpdateAnimBg="0"/>
      <p:bldP spid="35849" grpId="0" autoUpdateAnimBg="0"/>
      <p:bldP spid="3585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Form 36864">
            <a:extLst>
              <a:ext uri="{FF2B5EF4-FFF2-40B4-BE49-F238E27FC236}">
                <a16:creationId xmlns:a16="http://schemas.microsoft.com/office/drawing/2014/main" id="{FFBADF90-B8E3-4323-98E5-A8506F550FD8}"/>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Elektrizitätslehre</a:t>
            </a:r>
          </a:p>
        </p:txBody>
      </p:sp>
      <p:sp>
        <p:nvSpPr>
          <p:cNvPr id="36866" name="Rechteck 36865">
            <a:extLst>
              <a:ext uri="{FF2B5EF4-FFF2-40B4-BE49-F238E27FC236}">
                <a16:creationId xmlns:a16="http://schemas.microsoft.com/office/drawing/2014/main" id="{B859767B-4904-44D1-9B21-783820C2D23B}"/>
              </a:ext>
            </a:extLst>
          </p:cNvPr>
          <p:cNvSpPr>
            <a:spLocks noChangeArrowheads="1"/>
          </p:cNvSpPr>
          <p:nvPr/>
        </p:nvSpPr>
        <p:spPr bwMode="auto">
          <a:xfrm>
            <a:off x="152400" y="16002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Formeln:</a:t>
            </a:r>
          </a:p>
        </p:txBody>
      </p:sp>
      <p:sp>
        <p:nvSpPr>
          <p:cNvPr id="36867" name="Rechteck 36866">
            <a:extLst>
              <a:ext uri="{FF2B5EF4-FFF2-40B4-BE49-F238E27FC236}">
                <a16:creationId xmlns:a16="http://schemas.microsoft.com/office/drawing/2014/main" id="{3810D344-9B4C-4412-9715-6EC588AF9762}"/>
              </a:ext>
            </a:extLst>
          </p:cNvPr>
          <p:cNvSpPr>
            <a:spLocks noChangeArrowheads="1"/>
          </p:cNvSpPr>
          <p:nvPr/>
        </p:nvSpPr>
        <p:spPr bwMode="auto">
          <a:xfrm>
            <a:off x="990600" y="1981200"/>
            <a:ext cx="6705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Elementarladung:	 	e = 1,6022 * 10</a:t>
            </a:r>
            <a:r>
              <a:rPr lang="de-DE" altLang="de-DE" sz="1800" baseline="30000">
                <a:latin typeface="Times New Roman" panose="02020603050405020304" pitchFamily="18" charset="0"/>
              </a:rPr>
              <a:t>-19</a:t>
            </a:r>
            <a:r>
              <a:rPr lang="de-DE" altLang="de-DE" sz="1800">
                <a:latin typeface="Times New Roman" panose="02020603050405020304" pitchFamily="18" charset="0"/>
              </a:rPr>
              <a:t> As</a:t>
            </a:r>
          </a:p>
          <a:p>
            <a:pPr>
              <a:spcBef>
                <a:spcPct val="50000"/>
              </a:spcBef>
            </a:pPr>
            <a:r>
              <a:rPr lang="de-DE" altLang="de-DE" sz="1800">
                <a:latin typeface="Times New Roman" panose="02020603050405020304" pitchFamily="18" charset="0"/>
              </a:rPr>
              <a:t>Stromstärke: 		I = dQ / dt</a:t>
            </a:r>
          </a:p>
          <a:p>
            <a:pPr>
              <a:spcBef>
                <a:spcPct val="50000"/>
              </a:spcBef>
            </a:pPr>
            <a:r>
              <a:rPr lang="de-DE" altLang="de-DE" sz="1800">
                <a:latin typeface="Times New Roman" panose="02020603050405020304" pitchFamily="18" charset="0"/>
              </a:rPr>
              <a:t>elektrisches Potential:	</a:t>
            </a:r>
            <a:r>
              <a:rPr lang="de-DE" altLang="de-DE" sz="1800">
                <a:latin typeface="Symbol" panose="05050102010706020507" pitchFamily="18" charset="2"/>
              </a:rPr>
              <a:t>f</a:t>
            </a:r>
            <a:r>
              <a:rPr lang="de-DE" altLang="de-DE" sz="1800">
                <a:latin typeface="Times New Roman" panose="02020603050405020304" pitchFamily="18" charset="0"/>
              </a:rPr>
              <a:t> = W / Q</a:t>
            </a:r>
          </a:p>
          <a:p>
            <a:pPr>
              <a:spcBef>
                <a:spcPct val="50000"/>
              </a:spcBef>
            </a:pPr>
            <a:r>
              <a:rPr lang="de-DE" altLang="de-DE" sz="1800">
                <a:latin typeface="Times New Roman" panose="02020603050405020304" pitchFamily="18" charset="0"/>
              </a:rPr>
              <a:t>Feldstärke: 		E = U / d</a:t>
            </a:r>
          </a:p>
          <a:p>
            <a:pPr>
              <a:spcBef>
                <a:spcPct val="50000"/>
              </a:spcBef>
            </a:pPr>
            <a:r>
              <a:rPr lang="de-DE" altLang="de-DE" sz="1800">
                <a:latin typeface="Times New Roman" panose="02020603050405020304" pitchFamily="18" charset="0"/>
              </a:rPr>
              <a:t>Kraft auf einen Leiter : 	F =  I * l * B</a:t>
            </a:r>
          </a:p>
          <a:p>
            <a:pPr>
              <a:spcBef>
                <a:spcPct val="50000"/>
              </a:spcBef>
            </a:pPr>
            <a:r>
              <a:rPr lang="de-DE" altLang="de-DE" sz="1800">
                <a:latin typeface="Times New Roman" panose="02020603050405020304" pitchFamily="18" charset="0"/>
              </a:rPr>
              <a:t>Kraft auf ein Elektron: 	F = e * v * B</a:t>
            </a:r>
          </a:p>
          <a:p>
            <a:pPr>
              <a:spcBef>
                <a:spcPct val="50000"/>
              </a:spcBef>
            </a:pPr>
            <a:r>
              <a:rPr lang="de-DE" altLang="de-DE" sz="1800">
                <a:latin typeface="Times New Roman" panose="02020603050405020304" pitchFamily="18" charset="0"/>
              </a:rPr>
              <a:t>Leistung:			P = U * I</a:t>
            </a:r>
          </a:p>
          <a:p>
            <a:pPr>
              <a:spcBef>
                <a:spcPct val="50000"/>
              </a:spcBef>
            </a:pPr>
            <a:r>
              <a:rPr lang="de-DE" altLang="de-DE" sz="1800">
                <a:latin typeface="Times New Roman" panose="02020603050405020304" pitchFamily="18" charset="0"/>
              </a:rPr>
              <a:t>Effektivwerte:		U</a:t>
            </a:r>
            <a:r>
              <a:rPr lang="de-DE" altLang="de-DE" sz="1800" baseline="-25000">
                <a:latin typeface="Times New Roman" panose="02020603050405020304" pitchFamily="18" charset="0"/>
              </a:rPr>
              <a:t> eff.</a:t>
            </a:r>
            <a:r>
              <a:rPr lang="de-DE" altLang="de-DE" sz="1800">
                <a:latin typeface="Times New Roman" panose="02020603050405020304" pitchFamily="18" charset="0"/>
              </a:rPr>
              <a:t> = U</a:t>
            </a:r>
            <a:r>
              <a:rPr lang="de-DE" altLang="de-DE" sz="1800" baseline="-25000">
                <a:latin typeface="Times New Roman" panose="02020603050405020304" pitchFamily="18" charset="0"/>
              </a:rPr>
              <a:t>0</a:t>
            </a:r>
            <a:r>
              <a:rPr lang="de-DE" altLang="de-DE" sz="1800">
                <a:latin typeface="Times New Roman" panose="02020603050405020304" pitchFamily="18" charset="0"/>
              </a:rPr>
              <a:t> / 2</a:t>
            </a:r>
            <a:r>
              <a:rPr lang="de-DE" altLang="de-DE" sz="1800" baseline="30000">
                <a:latin typeface="Times New Roman" panose="02020603050405020304" pitchFamily="18" charset="0"/>
              </a:rPr>
              <a:t>0,5</a:t>
            </a:r>
            <a:endParaRPr lang="de-DE" altLang="de-DE" sz="1800">
              <a:latin typeface="Times New Roman" panose="02020603050405020304" pitchFamily="18" charset="0"/>
            </a:endParaRPr>
          </a:p>
          <a:p>
            <a:pPr>
              <a:spcBef>
                <a:spcPct val="50000"/>
              </a:spcBef>
            </a:pPr>
            <a:r>
              <a:rPr lang="de-DE" altLang="de-DE" sz="1800">
                <a:latin typeface="Times New Roman" panose="02020603050405020304" pitchFamily="18" charset="0"/>
              </a:rPr>
              <a:t>			I </a:t>
            </a:r>
            <a:r>
              <a:rPr lang="de-DE" altLang="de-DE" sz="1800" baseline="-25000">
                <a:latin typeface="Times New Roman" panose="02020603050405020304" pitchFamily="18" charset="0"/>
              </a:rPr>
              <a:t>eff.</a:t>
            </a:r>
            <a:r>
              <a:rPr lang="de-DE" altLang="de-DE" sz="1800">
                <a:latin typeface="Times New Roman" panose="02020603050405020304" pitchFamily="18" charset="0"/>
              </a:rPr>
              <a:t> = I</a:t>
            </a:r>
            <a:r>
              <a:rPr lang="de-DE" altLang="de-DE" sz="1800" baseline="-25000">
                <a:latin typeface="Times New Roman" panose="02020603050405020304" pitchFamily="18" charset="0"/>
              </a:rPr>
              <a:t>0</a:t>
            </a:r>
            <a:r>
              <a:rPr lang="de-DE" altLang="de-DE" sz="1800">
                <a:latin typeface="Times New Roman" panose="02020603050405020304" pitchFamily="18" charset="0"/>
              </a:rPr>
              <a:t> / 2</a:t>
            </a:r>
            <a:r>
              <a:rPr lang="de-DE" altLang="de-DE" sz="1800" baseline="30000">
                <a:latin typeface="Times New Roman" panose="02020603050405020304" pitchFamily="18" charset="0"/>
              </a:rPr>
              <a:t>0,5</a:t>
            </a:r>
            <a:endParaRPr lang="de-DE" altLang="de-DE" sz="1800">
              <a:latin typeface="Times New Roman" panose="02020603050405020304" pitchFamily="18" charset="0"/>
            </a:endParaRPr>
          </a:p>
          <a:p>
            <a:pPr>
              <a:spcBef>
                <a:spcPct val="50000"/>
              </a:spcBef>
            </a:pPr>
            <a:r>
              <a:rPr lang="de-DE" altLang="de-DE" sz="1800">
                <a:latin typeface="Times New Roman" panose="02020603050405020304" pitchFamily="18" charset="0"/>
              </a:rPr>
              <a:t>Blindleistung:		Q = U </a:t>
            </a:r>
            <a:r>
              <a:rPr lang="de-DE" altLang="de-DE" sz="1800" baseline="-25000">
                <a:latin typeface="Times New Roman" panose="02020603050405020304" pitchFamily="18" charset="0"/>
              </a:rPr>
              <a:t>eff.</a:t>
            </a:r>
            <a:r>
              <a:rPr lang="de-DE" altLang="de-DE" sz="1800">
                <a:latin typeface="Times New Roman" panose="02020603050405020304" pitchFamily="18" charset="0"/>
              </a:rPr>
              <a:t>* I </a:t>
            </a:r>
            <a:r>
              <a:rPr lang="de-DE" altLang="de-DE" sz="1800" baseline="-25000">
                <a:latin typeface="Times New Roman" panose="02020603050405020304" pitchFamily="18" charset="0"/>
              </a:rPr>
              <a:t>eff.</a:t>
            </a:r>
            <a:r>
              <a:rPr lang="de-DE" altLang="de-DE" sz="1800">
                <a:latin typeface="Times New Roman" panose="02020603050405020304" pitchFamily="18" charset="0"/>
              </a:rPr>
              <a:t> * sin </a:t>
            </a:r>
            <a:r>
              <a:rPr lang="de-DE" altLang="de-DE" sz="1800">
                <a:latin typeface="Symbol" panose="05050102010706020507" pitchFamily="18" charset="2"/>
              </a:rPr>
              <a:t>f</a:t>
            </a:r>
            <a:endParaRPr lang="de-DE" altLang="de-DE" sz="1800">
              <a:latin typeface="Times New Roman" panose="02020603050405020304" pitchFamily="18" charset="0"/>
            </a:endParaRPr>
          </a:p>
          <a:p>
            <a:pPr>
              <a:spcBef>
                <a:spcPct val="50000"/>
              </a:spcBef>
            </a:pPr>
            <a:r>
              <a:rPr lang="de-DE" altLang="de-DE" sz="1800">
                <a:latin typeface="Times New Roman" panose="02020603050405020304" pitchFamily="18" charset="0"/>
              </a:rPr>
              <a:t>Scheinleistung : 		S = (P</a:t>
            </a:r>
            <a:r>
              <a:rPr lang="de-DE" altLang="de-DE" sz="1800" baseline="30000">
                <a:latin typeface="Times New Roman" panose="02020603050405020304" pitchFamily="18" charset="0"/>
              </a:rPr>
              <a:t>2</a:t>
            </a:r>
            <a:r>
              <a:rPr lang="de-DE" altLang="de-DE" sz="1800">
                <a:latin typeface="Times New Roman" panose="02020603050405020304" pitchFamily="18" charset="0"/>
              </a:rPr>
              <a:t> * Q</a:t>
            </a:r>
            <a:r>
              <a:rPr lang="de-DE" altLang="de-DE" sz="1800" baseline="30000">
                <a:latin typeface="Times New Roman" panose="02020603050405020304" pitchFamily="18" charset="0"/>
              </a:rPr>
              <a:t>2</a:t>
            </a:r>
            <a:r>
              <a:rPr lang="de-DE" altLang="de-DE" sz="1800">
                <a:latin typeface="Times New Roman" panose="02020603050405020304" pitchFamily="18" charset="0"/>
              </a:rPr>
              <a:t> )</a:t>
            </a:r>
            <a:r>
              <a:rPr lang="de-DE" altLang="de-DE" sz="1800" baseline="30000">
                <a:latin typeface="Times New Roman" panose="02020603050405020304" pitchFamily="18" charset="0"/>
              </a:rPr>
              <a:t>0,5</a:t>
            </a:r>
          </a:p>
          <a:p>
            <a:pPr>
              <a:spcBef>
                <a:spcPct val="50000"/>
              </a:spcBef>
            </a:pPr>
            <a:r>
              <a:rPr lang="de-DE" altLang="de-DE" sz="1800">
                <a:latin typeface="Times New Roman" panose="02020603050405020304" pitchFamily="18" charset="0"/>
              </a:rPr>
              <a:t>Leistungsfaktor :		cos </a:t>
            </a:r>
            <a:r>
              <a:rPr lang="de-DE" altLang="de-DE" sz="1800">
                <a:latin typeface="Symbol" panose="05050102010706020507" pitchFamily="18" charset="2"/>
              </a:rPr>
              <a:t>f</a:t>
            </a:r>
            <a:r>
              <a:rPr lang="de-DE" altLang="de-DE" sz="1800">
                <a:latin typeface="Times New Roman" panose="02020603050405020304" pitchFamily="18" charset="0"/>
              </a:rPr>
              <a:t> = P / 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additive="base">
                                        <p:cTn id="7" dur="500" fill="hold"/>
                                        <p:tgtEl>
                                          <p:spTgt spid="36865"/>
                                        </p:tgtEl>
                                        <p:attrNameLst>
                                          <p:attrName>ppt_x</p:attrName>
                                        </p:attrNameLst>
                                      </p:cBhvr>
                                      <p:tavLst>
                                        <p:tav tm="0">
                                          <p:val>
                                            <p:strVal val="#ppt_x"/>
                                          </p:val>
                                        </p:tav>
                                        <p:tav tm="100000">
                                          <p:val>
                                            <p:strVal val="#ppt_x"/>
                                          </p:val>
                                        </p:tav>
                                      </p:tavLst>
                                    </p:anim>
                                    <p:anim calcmode="lin" valueType="num">
                                      <p:cBhvr additive="base">
                                        <p:cTn id="8" dur="500" fill="hold"/>
                                        <p:tgtEl>
                                          <p:spTgt spid="368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866"/>
                                        </p:tgtEl>
                                        <p:attrNameLst>
                                          <p:attrName>style.visibility</p:attrName>
                                        </p:attrNameLst>
                                      </p:cBhvr>
                                      <p:to>
                                        <p:strVal val="visible"/>
                                      </p:to>
                                    </p:set>
                                    <p:anim calcmode="lin" valueType="num">
                                      <p:cBhvr additive="base">
                                        <p:cTn id="13" dur="500" fill="hold"/>
                                        <p:tgtEl>
                                          <p:spTgt spid="36866"/>
                                        </p:tgtEl>
                                        <p:attrNameLst>
                                          <p:attrName>ppt_x</p:attrName>
                                        </p:attrNameLst>
                                      </p:cBhvr>
                                      <p:tavLst>
                                        <p:tav tm="0">
                                          <p:val>
                                            <p:strVal val="#ppt_x"/>
                                          </p:val>
                                        </p:tav>
                                        <p:tav tm="100000">
                                          <p:val>
                                            <p:strVal val="#ppt_x"/>
                                          </p:val>
                                        </p:tav>
                                      </p:tavLst>
                                    </p:anim>
                                    <p:anim calcmode="lin" valueType="num">
                                      <p:cBhvr additive="base">
                                        <p:cTn id="14" dur="500" fill="hold"/>
                                        <p:tgtEl>
                                          <p:spTgt spid="368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sio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6867">
                                            <p:txEl>
                                              <p:pRg st="0" end="0"/>
                                            </p:txEl>
                                          </p:spTgt>
                                        </p:tgtEl>
                                        <p:attrNameLst>
                                          <p:attrName>style.visibility</p:attrName>
                                        </p:attrNameLst>
                                      </p:cBhvr>
                                      <p:to>
                                        <p:strVal val="visible"/>
                                      </p:to>
                                    </p:set>
                                    <p:animEffect transition="in" filter="wipe(left)">
                                      <p:cBhvr>
                                        <p:cTn id="19" dur="500"/>
                                        <p:tgtEl>
                                          <p:spTgt spid="36867">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Basspluc.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6867">
                                            <p:txEl>
                                              <p:pRg st="1" end="1"/>
                                            </p:txEl>
                                          </p:spTgt>
                                        </p:tgtEl>
                                        <p:attrNameLst>
                                          <p:attrName>style.visibility</p:attrName>
                                        </p:attrNameLst>
                                      </p:cBhvr>
                                      <p:to>
                                        <p:strVal val="visible"/>
                                      </p:to>
                                    </p:set>
                                    <p:animEffect transition="in" filter="wipe(left)">
                                      <p:cBhvr>
                                        <p:cTn id="24" dur="500"/>
                                        <p:tgtEl>
                                          <p:spTgt spid="36867">
                                            <p:txEl>
                                              <p:pRg st="1" end="1"/>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Basspluc.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6867">
                                            <p:txEl>
                                              <p:pRg st="2" end="2"/>
                                            </p:txEl>
                                          </p:spTgt>
                                        </p:tgtEl>
                                        <p:attrNameLst>
                                          <p:attrName>style.visibility</p:attrName>
                                        </p:attrNameLst>
                                      </p:cBhvr>
                                      <p:to>
                                        <p:strVal val="visible"/>
                                      </p:to>
                                    </p:set>
                                    <p:animEffect transition="in" filter="wipe(left)">
                                      <p:cBhvr>
                                        <p:cTn id="29" dur="500"/>
                                        <p:tgtEl>
                                          <p:spTgt spid="36867">
                                            <p:txEl>
                                              <p:pRg st="2" end="2"/>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Basspluc.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6867">
                                            <p:txEl>
                                              <p:pRg st="3" end="3"/>
                                            </p:txEl>
                                          </p:spTgt>
                                        </p:tgtEl>
                                        <p:attrNameLst>
                                          <p:attrName>style.visibility</p:attrName>
                                        </p:attrNameLst>
                                      </p:cBhvr>
                                      <p:to>
                                        <p:strVal val="visible"/>
                                      </p:to>
                                    </p:set>
                                    <p:animEffect transition="in" filter="wipe(left)">
                                      <p:cBhvr>
                                        <p:cTn id="34" dur="500"/>
                                        <p:tgtEl>
                                          <p:spTgt spid="36867">
                                            <p:txEl>
                                              <p:pRg st="3" end="3"/>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4" name="Basspluc.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6867">
                                            <p:txEl>
                                              <p:pRg st="4" end="4"/>
                                            </p:txEl>
                                          </p:spTgt>
                                        </p:tgtEl>
                                        <p:attrNameLst>
                                          <p:attrName>style.visibility</p:attrName>
                                        </p:attrNameLst>
                                      </p:cBhvr>
                                      <p:to>
                                        <p:strVal val="visible"/>
                                      </p:to>
                                    </p:set>
                                    <p:animEffect transition="in" filter="wipe(left)">
                                      <p:cBhvr>
                                        <p:cTn id="39" dur="500"/>
                                        <p:tgtEl>
                                          <p:spTgt spid="36867">
                                            <p:txEl>
                                              <p:pRg st="4" end="4"/>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4" name="Basspluc.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6867">
                                            <p:txEl>
                                              <p:pRg st="5" end="5"/>
                                            </p:txEl>
                                          </p:spTgt>
                                        </p:tgtEl>
                                        <p:attrNameLst>
                                          <p:attrName>style.visibility</p:attrName>
                                        </p:attrNameLst>
                                      </p:cBhvr>
                                      <p:to>
                                        <p:strVal val="visible"/>
                                      </p:to>
                                    </p:set>
                                    <p:animEffect transition="in" filter="wipe(left)">
                                      <p:cBhvr>
                                        <p:cTn id="44" dur="500"/>
                                        <p:tgtEl>
                                          <p:spTgt spid="36867">
                                            <p:txEl>
                                              <p:pRg st="5" end="5"/>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4" name="Basspluc.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867">
                                            <p:txEl>
                                              <p:pRg st="6" end="6"/>
                                            </p:txEl>
                                          </p:spTgt>
                                        </p:tgtEl>
                                        <p:attrNameLst>
                                          <p:attrName>style.visibility</p:attrName>
                                        </p:attrNameLst>
                                      </p:cBhvr>
                                      <p:to>
                                        <p:strVal val="visible"/>
                                      </p:to>
                                    </p:set>
                                    <p:animEffect transition="in" filter="wipe(left)">
                                      <p:cBhvr>
                                        <p:cTn id="49" dur="500"/>
                                        <p:tgtEl>
                                          <p:spTgt spid="36867">
                                            <p:txEl>
                                              <p:pRg st="6" end="6"/>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4" name="Basspluc.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6867">
                                            <p:txEl>
                                              <p:pRg st="7" end="7"/>
                                            </p:txEl>
                                          </p:spTgt>
                                        </p:tgtEl>
                                        <p:attrNameLst>
                                          <p:attrName>style.visibility</p:attrName>
                                        </p:attrNameLst>
                                      </p:cBhvr>
                                      <p:to>
                                        <p:strVal val="visible"/>
                                      </p:to>
                                    </p:set>
                                    <p:animEffect transition="in" filter="wipe(left)">
                                      <p:cBhvr>
                                        <p:cTn id="54" dur="500"/>
                                        <p:tgtEl>
                                          <p:spTgt spid="36867">
                                            <p:txEl>
                                              <p:pRg st="7" end="7"/>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4" name="Basspluc.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6867">
                                            <p:txEl>
                                              <p:pRg st="8" end="8"/>
                                            </p:txEl>
                                          </p:spTgt>
                                        </p:tgtEl>
                                        <p:attrNameLst>
                                          <p:attrName>style.visibility</p:attrName>
                                        </p:attrNameLst>
                                      </p:cBhvr>
                                      <p:to>
                                        <p:strVal val="visible"/>
                                      </p:to>
                                    </p:set>
                                    <p:animEffect transition="in" filter="wipe(left)">
                                      <p:cBhvr>
                                        <p:cTn id="59" dur="500"/>
                                        <p:tgtEl>
                                          <p:spTgt spid="36867">
                                            <p:txEl>
                                              <p:pRg st="8" end="8"/>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4" name="Basspluc.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6867">
                                            <p:txEl>
                                              <p:pRg st="9" end="9"/>
                                            </p:txEl>
                                          </p:spTgt>
                                        </p:tgtEl>
                                        <p:attrNameLst>
                                          <p:attrName>style.visibility</p:attrName>
                                        </p:attrNameLst>
                                      </p:cBhvr>
                                      <p:to>
                                        <p:strVal val="visible"/>
                                      </p:to>
                                    </p:set>
                                    <p:animEffect transition="in" filter="wipe(left)">
                                      <p:cBhvr>
                                        <p:cTn id="64" dur="500"/>
                                        <p:tgtEl>
                                          <p:spTgt spid="36867">
                                            <p:txEl>
                                              <p:pRg st="9" end="9"/>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4" name="Basspluc.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867">
                                            <p:txEl>
                                              <p:pRg st="10" end="10"/>
                                            </p:txEl>
                                          </p:spTgt>
                                        </p:tgtEl>
                                        <p:attrNameLst>
                                          <p:attrName>style.visibility</p:attrName>
                                        </p:attrNameLst>
                                      </p:cBhvr>
                                      <p:to>
                                        <p:strVal val="visible"/>
                                      </p:to>
                                    </p:set>
                                    <p:animEffect transition="in" filter="wipe(left)">
                                      <p:cBhvr>
                                        <p:cTn id="69" dur="500"/>
                                        <p:tgtEl>
                                          <p:spTgt spid="36867">
                                            <p:txEl>
                                              <p:pRg st="10" end="1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4" name="Basspluc.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6867">
                                            <p:txEl>
                                              <p:pRg st="11" end="11"/>
                                            </p:txEl>
                                          </p:spTgt>
                                        </p:tgtEl>
                                        <p:attrNameLst>
                                          <p:attrName>style.visibility</p:attrName>
                                        </p:attrNameLst>
                                      </p:cBhvr>
                                      <p:to>
                                        <p:strVal val="visible"/>
                                      </p:to>
                                    </p:set>
                                    <p:animEffect transition="in" filter="wipe(left)">
                                      <p:cBhvr>
                                        <p:cTn id="74" dur="500"/>
                                        <p:tgtEl>
                                          <p:spTgt spid="36867">
                                            <p:txEl>
                                              <p:pRg st="11" end="11"/>
                                            </p:txEl>
                                          </p:spTgt>
                                        </p:tgtEl>
                                      </p:cBhvr>
                                    </p:animEffect>
                                  </p:childTnLst>
                                  <p:subTnLst>
                                    <p:audio>
                                      <p:cMediaNode>
                                        <p:cTn display="0" masterRel="sameClick">
                                          <p:stCondLst>
                                            <p:cond evt="begin" delay="0">
                                              <p:tn val="72"/>
                                            </p:cond>
                                          </p:stCondLst>
                                          <p:endCondLst>
                                            <p:cond evt="onStopAudio" delay="0">
                                              <p:tgtEl>
                                                <p:sldTgt/>
                                              </p:tgtEl>
                                            </p:cond>
                                          </p:endCondLst>
                                        </p:cTn>
                                        <p:tgtEl>
                                          <p:sndTgt r:embed="rId4" name="Bassplu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utoUpdateAnimBg="0"/>
      <p:bldP spid="36866" grpId="0" autoUpdateAnimBg="0"/>
      <p:bldP spid="368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Form 37888">
            <a:extLst>
              <a:ext uri="{FF2B5EF4-FFF2-40B4-BE49-F238E27FC236}">
                <a16:creationId xmlns:a16="http://schemas.microsoft.com/office/drawing/2014/main" id="{2CDEA8BB-97AA-4B98-B781-B4CDA568864A}"/>
              </a:ext>
            </a:extLst>
          </p:cNvPr>
          <p:cNvSpPr>
            <a:spLocks noGrp="1" noChangeArrowheads="1"/>
          </p:cNvSpPr>
          <p:nvPr>
            <p:ph type="title"/>
          </p:nvPr>
        </p:nvSpPr>
        <p:spPr>
          <a:xfrm>
            <a:off x="685800" y="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Drehstrommotor</a:t>
            </a:r>
          </a:p>
        </p:txBody>
      </p:sp>
      <p:pic>
        <p:nvPicPr>
          <p:cNvPr id="37890" name="Rechteck 37889">
            <a:extLst>
              <a:ext uri="{FF2B5EF4-FFF2-40B4-BE49-F238E27FC236}">
                <a16:creationId xmlns:a16="http://schemas.microsoft.com/office/drawing/2014/main" id="{14BAF920-4438-4F68-B070-603310A1FE2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95350"/>
            <a:ext cx="55340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Rechteck 37890">
            <a:extLst>
              <a:ext uri="{FF2B5EF4-FFF2-40B4-BE49-F238E27FC236}">
                <a16:creationId xmlns:a16="http://schemas.microsoft.com/office/drawing/2014/main" id="{FE3621C0-DBFE-4AFE-9BBD-ADC6CE04963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62400"/>
            <a:ext cx="5095875"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hteck 37891">
            <a:extLst>
              <a:ext uri="{FF2B5EF4-FFF2-40B4-BE49-F238E27FC236}">
                <a16:creationId xmlns:a16="http://schemas.microsoft.com/office/drawing/2014/main" id="{C9D01BFB-F135-41E5-A39C-E10819273788}"/>
              </a:ext>
            </a:extLst>
          </p:cNvPr>
          <p:cNvSpPr>
            <a:spLocks noChangeArrowheads="1"/>
          </p:cNvSpPr>
          <p:nvPr/>
        </p:nvSpPr>
        <p:spPr bwMode="auto">
          <a:xfrm>
            <a:off x="5715000" y="914400"/>
            <a:ext cx="3352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Der Elektromotorwandelt elektrische energie in mechanische energie um. Die Funktion beruht auf der Umkehrung des Induktionsgesetzes:</a:t>
            </a:r>
          </a:p>
          <a:p>
            <a:pPr>
              <a:spcBef>
                <a:spcPct val="50000"/>
              </a:spcBef>
            </a:pPr>
            <a:r>
              <a:rPr lang="de-DE" altLang="de-DE" sz="1000">
                <a:latin typeface="Times New Roman" panose="02020603050405020304" pitchFamily="18" charset="0"/>
              </a:rPr>
              <a:t>- der Leiter bewegt sich, Magnetfeld bleibt konstant.</a:t>
            </a:r>
          </a:p>
          <a:p>
            <a:pPr>
              <a:spcBef>
                <a:spcPct val="50000"/>
              </a:spcBef>
            </a:pPr>
            <a:r>
              <a:rPr lang="de-DE" altLang="de-DE" sz="1000">
                <a:latin typeface="Times New Roman" panose="02020603050405020304" pitchFamily="18" charset="0"/>
              </a:rPr>
              <a:t>- der Leiter starr, Magnetfeld ändert sich</a:t>
            </a:r>
          </a:p>
          <a:p>
            <a:pPr>
              <a:spcBef>
                <a:spcPct val="50000"/>
              </a:spcBef>
            </a:pPr>
            <a:r>
              <a:rPr lang="de-DE" altLang="de-DE" sz="1000">
                <a:latin typeface="Times New Roman" panose="02020603050405020304" pitchFamily="18" charset="0"/>
              </a:rPr>
              <a:t>Das Grundprinzip des Elektromotors ist, daß ein strom-durchflossener Leiter im Magnetfeld abgelenkt wird. Diese Ablenkungskraft ist die sogenannte Lorentzkraft F</a:t>
            </a:r>
            <a:r>
              <a:rPr lang="de-DE" altLang="de-DE" sz="1000" baseline="-25000">
                <a:latin typeface="Times New Roman" panose="02020603050405020304" pitchFamily="18" charset="0"/>
              </a:rPr>
              <a:t>L</a:t>
            </a:r>
            <a:r>
              <a:rPr lang="de-DE" altLang="de-DE" sz="1000">
                <a:latin typeface="Times New Roman" panose="02020603050405020304" pitchFamily="18" charset="0"/>
              </a:rPr>
              <a:t>. Hieraus läßt sich nämlich l  </a:t>
            </a:r>
            <a:r>
              <a:rPr lang="de-DE" altLang="de-DE" sz="1000">
                <a:latin typeface="Math B"/>
              </a:rPr>
              <a:t>z</a:t>
            </a:r>
            <a:r>
              <a:rPr lang="de-DE" altLang="de-DE" sz="1000">
                <a:latin typeface="Times New Roman" panose="02020603050405020304" pitchFamily="18" charset="0"/>
              </a:rPr>
              <a:t>  B ableiten :</a:t>
            </a:r>
          </a:p>
          <a:p>
            <a:pPr>
              <a:spcBef>
                <a:spcPct val="50000"/>
              </a:spcBef>
            </a:pPr>
            <a:r>
              <a:rPr lang="de-DE" altLang="de-DE" sz="1000">
                <a:latin typeface="Times New Roman" panose="02020603050405020304" pitchFamily="18" charset="0"/>
              </a:rPr>
              <a:t>F</a:t>
            </a:r>
            <a:r>
              <a:rPr lang="de-DE" altLang="de-DE" sz="1000" baseline="-25000">
                <a:latin typeface="Times New Roman" panose="02020603050405020304" pitchFamily="18" charset="0"/>
              </a:rPr>
              <a:t>L</a:t>
            </a:r>
            <a:r>
              <a:rPr lang="de-DE" altLang="de-DE" sz="1000">
                <a:latin typeface="Times New Roman" panose="02020603050405020304" pitchFamily="18" charset="0"/>
              </a:rPr>
              <a:t> = I * l * B</a:t>
            </a:r>
          </a:p>
          <a:p>
            <a:pPr>
              <a:spcBef>
                <a:spcPct val="50000"/>
              </a:spcBef>
            </a:pPr>
            <a:r>
              <a:rPr lang="de-DE" altLang="de-DE" sz="1000">
                <a:latin typeface="Times New Roman" panose="02020603050405020304" pitchFamily="18" charset="0"/>
              </a:rPr>
              <a:t>F</a:t>
            </a:r>
            <a:r>
              <a:rPr lang="de-DE" altLang="de-DE" sz="1000" baseline="-25000">
                <a:latin typeface="Times New Roman" panose="02020603050405020304" pitchFamily="18" charset="0"/>
              </a:rPr>
              <a:t>L </a:t>
            </a:r>
            <a:r>
              <a:rPr lang="de-DE" altLang="de-DE" sz="1000">
                <a:latin typeface="Times New Roman" panose="02020603050405020304" pitchFamily="18" charset="0"/>
              </a:rPr>
              <a:t>= Q / t * l * B</a:t>
            </a:r>
          </a:p>
          <a:p>
            <a:pPr>
              <a:spcBef>
                <a:spcPct val="50000"/>
              </a:spcBef>
            </a:pPr>
            <a:r>
              <a:rPr lang="de-DE" altLang="de-DE" sz="1000">
                <a:latin typeface="Times New Roman" panose="02020603050405020304" pitchFamily="18" charset="0"/>
              </a:rPr>
              <a:t>F</a:t>
            </a:r>
            <a:r>
              <a:rPr lang="de-DE" altLang="de-DE" sz="1000" baseline="-25000">
                <a:latin typeface="Times New Roman" panose="02020603050405020304" pitchFamily="18" charset="0"/>
              </a:rPr>
              <a:t>L </a:t>
            </a:r>
            <a:r>
              <a:rPr lang="de-DE" altLang="de-DE" sz="1000">
                <a:latin typeface="Times New Roman" panose="02020603050405020304" pitchFamily="18" charset="0"/>
              </a:rPr>
              <a:t>= n * e * l  /  t * B</a:t>
            </a:r>
          </a:p>
          <a:p>
            <a:pPr>
              <a:spcBef>
                <a:spcPct val="50000"/>
              </a:spcBef>
            </a:pPr>
            <a:r>
              <a:rPr lang="de-DE" altLang="de-DE" sz="1000">
                <a:latin typeface="Times New Roman" panose="02020603050405020304" pitchFamily="18" charset="0"/>
              </a:rPr>
              <a:t>F</a:t>
            </a:r>
            <a:r>
              <a:rPr lang="de-DE" altLang="de-DE" sz="1000" baseline="-25000">
                <a:latin typeface="Times New Roman" panose="02020603050405020304" pitchFamily="18" charset="0"/>
              </a:rPr>
              <a:t>L </a:t>
            </a:r>
            <a:r>
              <a:rPr lang="de-DE" altLang="de-DE" sz="1000">
                <a:latin typeface="Times New Roman" panose="02020603050405020304" pitchFamily="18" charset="0"/>
              </a:rPr>
              <a:t>= n * e *  v * B</a:t>
            </a:r>
          </a:p>
          <a:p>
            <a:pPr>
              <a:spcBef>
                <a:spcPct val="50000"/>
              </a:spcBef>
            </a:pPr>
            <a:r>
              <a:rPr lang="de-DE" altLang="de-DE" sz="1000">
                <a:latin typeface="Times New Roman" panose="02020603050405020304" pitchFamily="18" charset="0"/>
              </a:rPr>
              <a:t>Wenn die Feldlinien  nicht  senkrecht zur Bewegungsrichtung der Elektronen verlaufen, gilt folgender Zusammenhang :</a:t>
            </a:r>
          </a:p>
          <a:p>
            <a:pPr>
              <a:spcBef>
                <a:spcPct val="50000"/>
              </a:spcBef>
            </a:pPr>
            <a:r>
              <a:rPr lang="de-DE" altLang="de-DE" sz="1000">
                <a:latin typeface="Times New Roman" panose="02020603050405020304" pitchFamily="18" charset="0"/>
              </a:rPr>
              <a:t>F</a:t>
            </a:r>
            <a:r>
              <a:rPr lang="de-DE" altLang="de-DE" sz="1000" baseline="-25000">
                <a:latin typeface="Times New Roman" panose="02020603050405020304" pitchFamily="18" charset="0"/>
              </a:rPr>
              <a:t>L </a:t>
            </a:r>
            <a:r>
              <a:rPr lang="de-DE" altLang="de-DE" sz="1000">
                <a:latin typeface="Times New Roman" panose="02020603050405020304" pitchFamily="18" charset="0"/>
              </a:rPr>
              <a:t> = e *  v x B</a:t>
            </a:r>
          </a:p>
          <a:p>
            <a:pPr>
              <a:spcBef>
                <a:spcPct val="50000"/>
              </a:spcBef>
            </a:pPr>
            <a:r>
              <a:rPr lang="de-DE" altLang="de-DE" sz="1000">
                <a:latin typeface="Times New Roman" panose="02020603050405020304" pitchFamily="18" charset="0"/>
              </a:rPr>
              <a:t>Berechnung des drehmoments in einem stromdurchflossenen Leiter</a:t>
            </a:r>
          </a:p>
          <a:p>
            <a:pPr>
              <a:spcBef>
                <a:spcPct val="50000"/>
              </a:spcBef>
            </a:pPr>
            <a:r>
              <a:rPr lang="de-DE" altLang="de-DE" sz="1000">
                <a:latin typeface="Times New Roman" panose="02020603050405020304" pitchFamily="18" charset="0"/>
              </a:rPr>
              <a:t>M = r x F * 2  ( Drehmomentsumdrehung 2 *  r)</a:t>
            </a:r>
          </a:p>
          <a:p>
            <a:pPr>
              <a:spcBef>
                <a:spcPct val="50000"/>
              </a:spcBef>
            </a:pPr>
            <a:r>
              <a:rPr lang="de-DE" altLang="de-DE" sz="1000">
                <a:latin typeface="Times New Roman" panose="02020603050405020304" pitchFamily="18" charset="0"/>
              </a:rPr>
              <a:t>M = 2 *  r * F * sin </a:t>
            </a:r>
            <a:r>
              <a:rPr lang="de-DE" altLang="de-DE" sz="1000">
                <a:latin typeface="Symbol" panose="05050102010706020507" pitchFamily="18" charset="2"/>
              </a:rPr>
              <a:t>y</a:t>
            </a:r>
            <a:r>
              <a:rPr lang="de-DE" altLang="de-DE" sz="1000">
                <a:latin typeface="Times New Roman" panose="02020603050405020304" pitchFamily="18" charset="0"/>
              </a:rPr>
              <a:t> , wobei </a:t>
            </a:r>
            <a:r>
              <a:rPr lang="de-DE" altLang="de-DE" sz="1000">
                <a:latin typeface="Symbol" panose="05050102010706020507" pitchFamily="18" charset="2"/>
              </a:rPr>
              <a:t>y</a:t>
            </a:r>
            <a:r>
              <a:rPr lang="de-DE" altLang="de-DE" sz="1000">
                <a:latin typeface="Times New Roman" panose="02020603050405020304" pitchFamily="18" charset="0"/>
              </a:rPr>
              <a:t> = </a:t>
            </a:r>
            <a:r>
              <a:rPr lang="de-DE" altLang="de-DE" sz="1000">
                <a:latin typeface="Symbol" panose="05050102010706020507" pitchFamily="18" charset="2"/>
              </a:rPr>
              <a:t>p</a:t>
            </a:r>
            <a:r>
              <a:rPr lang="de-DE" altLang="de-DE" sz="1000">
                <a:latin typeface="Times New Roman" panose="02020603050405020304" pitchFamily="18" charset="0"/>
              </a:rPr>
              <a:t> - </a:t>
            </a:r>
            <a:r>
              <a:rPr lang="de-DE" altLang="de-DE" sz="1000">
                <a:latin typeface="Symbol" panose="05050102010706020507" pitchFamily="18" charset="2"/>
              </a:rPr>
              <a:t>f</a:t>
            </a: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M = 2 *  r * l * I * B * sin</a:t>
            </a:r>
            <a:r>
              <a:rPr lang="de-DE" altLang="de-DE" sz="1000">
                <a:latin typeface="Symbol" panose="05050102010706020507" pitchFamily="18" charset="2"/>
              </a:rPr>
              <a:t> y</a:t>
            </a:r>
            <a:endParaRPr lang="de-DE" altLang="de-DE" sz="1000">
              <a:latin typeface="Times New Roman" panose="02020603050405020304" pitchFamily="18" charset="0"/>
            </a:endParaRPr>
          </a:p>
          <a:p>
            <a:pPr>
              <a:spcBef>
                <a:spcPct val="50000"/>
              </a:spcBef>
            </a:pPr>
            <a:r>
              <a:rPr lang="de-DE" altLang="de-DE" sz="1000">
                <a:latin typeface="Times New Roman" panose="02020603050405020304" pitchFamily="18" charset="0"/>
              </a:rPr>
              <a:t>M = A * I * B * sin</a:t>
            </a:r>
            <a:r>
              <a:rPr lang="de-DE" altLang="de-DE" sz="1000">
                <a:latin typeface="Symbol" panose="05050102010706020507" pitchFamily="18" charset="2"/>
              </a:rPr>
              <a:t> y</a:t>
            </a:r>
            <a:r>
              <a:rPr lang="de-DE" altLang="de-DE" sz="1000">
                <a:latin typeface="Times New Roman" panose="02020603050405020304" pitchFamily="18" charset="0"/>
              </a:rPr>
              <a:t> ; wobei A= Leiterquerschnitt</a:t>
            </a:r>
          </a:p>
          <a:p>
            <a:pPr>
              <a:spcBef>
                <a:spcPct val="50000"/>
              </a:spcBef>
            </a:pPr>
            <a:r>
              <a:rPr lang="de-DE" altLang="de-DE" sz="1000">
                <a:latin typeface="Times New Roman" panose="02020603050405020304" pitchFamily="18" charset="0"/>
              </a:rPr>
              <a:t>M =</a:t>
            </a:r>
            <a:r>
              <a:rPr lang="de-DE" altLang="de-DE" sz="1000">
                <a:latin typeface="Symbol" panose="05050102010706020507" pitchFamily="18" charset="2"/>
              </a:rPr>
              <a:t> F</a:t>
            </a:r>
            <a:r>
              <a:rPr lang="de-DE" altLang="de-DE" sz="1000">
                <a:latin typeface="Times New Roman" panose="02020603050405020304" pitchFamily="18" charset="0"/>
              </a:rPr>
              <a:t> * I ; wobei</a:t>
            </a:r>
            <a:r>
              <a:rPr lang="de-DE" altLang="de-DE" sz="1000">
                <a:latin typeface="Symbol" panose="05050102010706020507" pitchFamily="18" charset="2"/>
              </a:rPr>
              <a:t>  F</a:t>
            </a:r>
            <a:r>
              <a:rPr lang="de-DE" altLang="de-DE" sz="1000">
                <a:latin typeface="Times New Roman" panose="02020603050405020304" pitchFamily="18" charset="0"/>
              </a:rPr>
              <a:t> = B * A = tesla * m^2</a:t>
            </a:r>
          </a:p>
          <a:p>
            <a:pPr>
              <a:spcBef>
                <a:spcPct val="50000"/>
              </a:spcBef>
            </a:pPr>
            <a:r>
              <a:rPr lang="de-DE" altLang="de-DE" sz="1000">
                <a:latin typeface="Symbol" panose="05050102010706020507" pitchFamily="18" charset="2"/>
              </a:rPr>
              <a:t>	F</a:t>
            </a:r>
            <a:r>
              <a:rPr lang="de-DE" altLang="de-DE" sz="1000">
                <a:latin typeface="Times New Roman" panose="02020603050405020304" pitchFamily="18" charset="0"/>
              </a:rPr>
              <a:t> = Flußd. B  [ N / (Am)]* A [ m^2] </a:t>
            </a:r>
          </a:p>
          <a:p>
            <a:pPr>
              <a:spcBef>
                <a:spcPct val="50000"/>
              </a:spcBef>
            </a:pPr>
            <a:r>
              <a:rPr lang="de-DE" altLang="de-DE" sz="1000">
                <a:latin typeface="Times New Roman" panose="02020603050405020304" pitchFamily="18" charset="0"/>
              </a:rPr>
              <a:t>; wobei  sin (</a:t>
            </a:r>
            <a:r>
              <a:rPr lang="de-DE" altLang="de-DE" sz="1000">
                <a:latin typeface="Symbol" panose="05050102010706020507" pitchFamily="18" charset="2"/>
              </a:rPr>
              <a:t>p - f)</a:t>
            </a:r>
            <a:r>
              <a:rPr lang="de-DE" altLang="de-DE" sz="1000">
                <a:latin typeface="Times New Roman" panose="02020603050405020304" pitchFamily="18" charset="0"/>
              </a:rPr>
              <a:t> = sin</a:t>
            </a:r>
            <a:r>
              <a:rPr lang="de-DE" altLang="de-DE" sz="1000">
                <a:latin typeface="Symbol" panose="05050102010706020507" pitchFamily="18" charset="2"/>
              </a:rPr>
              <a:t> f ; F</a:t>
            </a:r>
            <a:r>
              <a:rPr lang="de-DE" altLang="de-DE" sz="1000">
                <a:latin typeface="Times New Roman" panose="02020603050405020304" pitchFamily="18" charset="0"/>
              </a:rPr>
              <a:t>  </a:t>
            </a:r>
            <a:r>
              <a:rPr lang="de-DE" altLang="de-DE" sz="1000">
                <a:latin typeface="Math B"/>
              </a:rPr>
              <a:t>’</a:t>
            </a:r>
            <a:r>
              <a:rPr lang="de-DE" altLang="de-DE" sz="1000">
                <a:latin typeface="Times New Roman" panose="02020603050405020304" pitchFamily="18" charset="0"/>
              </a:rPr>
              <a:t> magnetisches Drehfeld [Nm/A]</a:t>
            </a:r>
          </a:p>
        </p:txBody>
      </p:sp>
      <p:grpSp>
        <p:nvGrpSpPr>
          <p:cNvPr id="15881" name="Group 7">
            <a:extLst>
              <a:ext uri="{FF2B5EF4-FFF2-40B4-BE49-F238E27FC236}">
                <a16:creationId xmlns:a16="http://schemas.microsoft.com/office/drawing/2014/main" id="{FC7479C1-810D-4279-BFD9-929A56C82F81}"/>
              </a:ext>
            </a:extLst>
          </p:cNvPr>
          <p:cNvGrpSpPr>
            <a:grpSpLocks/>
          </p:cNvGrpSpPr>
          <p:nvPr/>
        </p:nvGrpSpPr>
        <p:grpSpPr bwMode="auto">
          <a:xfrm>
            <a:off x="6629400" y="2362200"/>
            <a:ext cx="457200" cy="0"/>
            <a:chOff x="4176" y="1488"/>
            <a:chExt cx="288" cy="0"/>
          </a:xfrm>
        </p:grpSpPr>
        <p:sp>
          <p:nvSpPr>
            <p:cNvPr id="38921" name="Gerade Verbindung 37892">
              <a:extLst>
                <a:ext uri="{FF2B5EF4-FFF2-40B4-BE49-F238E27FC236}">
                  <a16:creationId xmlns:a16="http://schemas.microsoft.com/office/drawing/2014/main" id="{9454FB0D-DAC4-4E01-A21E-2A5F207C38AA}"/>
                </a:ext>
              </a:extLst>
            </p:cNvPr>
            <p:cNvSpPr>
              <a:spLocks noChangeShapeType="1"/>
            </p:cNvSpPr>
            <p:nvPr/>
          </p:nvSpPr>
          <p:spPr bwMode="auto">
            <a:xfrm>
              <a:off x="4176" y="14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8922" name="Gerade Verbindung 37893">
              <a:extLst>
                <a:ext uri="{FF2B5EF4-FFF2-40B4-BE49-F238E27FC236}">
                  <a16:creationId xmlns:a16="http://schemas.microsoft.com/office/drawing/2014/main" id="{7739C665-CD93-40A1-B071-D35D974B77F2}"/>
                </a:ext>
              </a:extLst>
            </p:cNvPr>
            <p:cNvSpPr>
              <a:spLocks noChangeShapeType="1"/>
            </p:cNvSpPr>
            <p:nvPr/>
          </p:nvSpPr>
          <p:spPr bwMode="auto">
            <a:xfrm>
              <a:off x="4368" y="1488"/>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grpSp>
        <p:nvGrpSpPr>
          <p:cNvPr id="14413" name="Group 10">
            <a:extLst>
              <a:ext uri="{FF2B5EF4-FFF2-40B4-BE49-F238E27FC236}">
                <a16:creationId xmlns:a16="http://schemas.microsoft.com/office/drawing/2014/main" id="{3F23B00C-EC54-46E0-86F3-083C154B7824}"/>
              </a:ext>
            </a:extLst>
          </p:cNvPr>
          <p:cNvGrpSpPr>
            <a:grpSpLocks/>
          </p:cNvGrpSpPr>
          <p:nvPr/>
        </p:nvGrpSpPr>
        <p:grpSpPr bwMode="auto">
          <a:xfrm>
            <a:off x="5791200" y="4495800"/>
            <a:ext cx="609600" cy="0"/>
            <a:chOff x="3648" y="2832"/>
            <a:chExt cx="384" cy="0"/>
          </a:xfrm>
        </p:grpSpPr>
        <p:sp>
          <p:nvSpPr>
            <p:cNvPr id="38919" name="Gerade Verbindung 37895">
              <a:extLst>
                <a:ext uri="{FF2B5EF4-FFF2-40B4-BE49-F238E27FC236}">
                  <a16:creationId xmlns:a16="http://schemas.microsoft.com/office/drawing/2014/main" id="{DFC034DA-66E7-4F9B-AAE2-E05E46A071B3}"/>
                </a:ext>
              </a:extLst>
            </p:cNvPr>
            <p:cNvSpPr>
              <a:spLocks noChangeShapeType="1"/>
            </p:cNvSpPr>
            <p:nvPr/>
          </p:nvSpPr>
          <p:spPr bwMode="auto">
            <a:xfrm>
              <a:off x="3648" y="2832"/>
              <a:ext cx="96"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8920" name="Gerade Verbindung 37896">
              <a:extLst>
                <a:ext uri="{FF2B5EF4-FFF2-40B4-BE49-F238E27FC236}">
                  <a16:creationId xmlns:a16="http://schemas.microsoft.com/office/drawing/2014/main" id="{C38403E9-647C-462C-A833-D910FD767DA8}"/>
                </a:ext>
              </a:extLst>
            </p:cNvPr>
            <p:cNvSpPr>
              <a:spLocks noChangeShapeType="1"/>
            </p:cNvSpPr>
            <p:nvPr/>
          </p:nvSpPr>
          <p:spPr bwMode="auto">
            <a:xfrm>
              <a:off x="3888" y="2832"/>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additive="base">
                                        <p:cTn id="7" dur="500" fill="hold"/>
                                        <p:tgtEl>
                                          <p:spTgt spid="37889"/>
                                        </p:tgtEl>
                                        <p:attrNameLst>
                                          <p:attrName>ppt_x</p:attrName>
                                        </p:attrNameLst>
                                      </p:cBhvr>
                                      <p:tavLst>
                                        <p:tav tm="0">
                                          <p:val>
                                            <p:strVal val="#ppt_x"/>
                                          </p:val>
                                        </p:tav>
                                        <p:tav tm="100000">
                                          <p:val>
                                            <p:strVal val="#ppt_x"/>
                                          </p:val>
                                        </p:tav>
                                      </p:tavLst>
                                    </p:anim>
                                    <p:anim calcmode="lin" valueType="num">
                                      <p:cBhvr additive="base">
                                        <p:cTn id="8" dur="500" fill="hold"/>
                                        <p:tgtEl>
                                          <p:spTgt spid="378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itsolo.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7890"/>
                                        </p:tgtEl>
                                        <p:attrNameLst>
                                          <p:attrName>style.visibility</p:attrName>
                                        </p:attrNameLst>
                                      </p:cBhvr>
                                      <p:to>
                                        <p:strVal val="visible"/>
                                      </p:to>
                                    </p:set>
                                    <p:animEffect transition="in" filter="dissolve">
                                      <p:cBhvr>
                                        <p:cTn id="13" dur="500"/>
                                        <p:tgtEl>
                                          <p:spTgt spid="37890"/>
                                        </p:tgtEl>
                                      </p:cBhvr>
                                    </p:animEffect>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7891"/>
                                        </p:tgtEl>
                                        <p:attrNameLst>
                                          <p:attrName>style.visibility</p:attrName>
                                        </p:attrNameLst>
                                      </p:cBhvr>
                                      <p:to>
                                        <p:strVal val="visible"/>
                                      </p:to>
                                    </p:set>
                                    <p:animEffect transition="in" filter="dissolve">
                                      <p:cBhvr>
                                        <p:cTn id="18" dur="500"/>
                                        <p:tgtEl>
                                          <p:spTgt spid="37891"/>
                                        </p:tgtEl>
                                      </p:cBhvr>
                                    </p:animEffect>
                                  </p:childTnLst>
                                  <p:subTnLst>
                                    <p:audio>
                                      <p:cMediaNode>
                                        <p:cTn display="0" masterRel="sameClick">
                                          <p:stCondLst>
                                            <p:cond evt="begin" delay="0">
                                              <p:tn val="16"/>
                                            </p:cond>
                                          </p:stCondLst>
                                          <p:endCondLst>
                                            <p:cond evt="onStopAudio" delay="0">
                                              <p:tgtEl>
                                                <p:sldTgt/>
                                              </p:tgtEl>
                                            </p:cond>
                                          </p:endCondLst>
                                        </p:cTn>
                                        <p:tgtEl>
                                          <p:sndTgt r:embed="rId4" name="Skrip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7892">
                                            <p:txEl>
                                              <p:pRg st="0" end="0"/>
                                            </p:txEl>
                                          </p:spTgt>
                                        </p:tgtEl>
                                        <p:attrNameLst>
                                          <p:attrName>style.visibility</p:attrName>
                                        </p:attrNameLst>
                                      </p:cBhvr>
                                      <p:to>
                                        <p:strVal val="visible"/>
                                      </p:to>
                                    </p:set>
                                    <p:anim calcmode="lin" valueType="num">
                                      <p:cBhvr additive="base">
                                        <p:cTn id="23" dur="5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8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Basspluc.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7892">
                                            <p:txEl>
                                              <p:pRg st="1" end="1"/>
                                            </p:txEl>
                                          </p:spTgt>
                                        </p:tgtEl>
                                        <p:attrNameLst>
                                          <p:attrName>style.visibility</p:attrName>
                                        </p:attrNameLst>
                                      </p:cBhvr>
                                      <p:to>
                                        <p:strVal val="visible"/>
                                      </p:to>
                                    </p:set>
                                    <p:anim calcmode="lin" valueType="num">
                                      <p:cBhvr additive="base">
                                        <p:cTn id="29" dur="500" fill="hold"/>
                                        <p:tgtEl>
                                          <p:spTgt spid="37892">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78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Basspluc.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7892">
                                            <p:txEl>
                                              <p:pRg st="2" end="2"/>
                                            </p:txEl>
                                          </p:spTgt>
                                        </p:tgtEl>
                                        <p:attrNameLst>
                                          <p:attrName>style.visibility</p:attrName>
                                        </p:attrNameLst>
                                      </p:cBhvr>
                                      <p:to>
                                        <p:strVal val="visible"/>
                                      </p:to>
                                    </p:set>
                                    <p:anim calcmode="lin" valueType="num">
                                      <p:cBhvr additive="base">
                                        <p:cTn id="35" dur="500" fill="hold"/>
                                        <p:tgtEl>
                                          <p:spTgt spid="37892">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78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Basspluc.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7892">
                                            <p:txEl>
                                              <p:pRg st="3" end="3"/>
                                            </p:txEl>
                                          </p:spTgt>
                                        </p:tgtEl>
                                        <p:attrNameLst>
                                          <p:attrName>style.visibility</p:attrName>
                                        </p:attrNameLst>
                                      </p:cBhvr>
                                      <p:to>
                                        <p:strVal val="visible"/>
                                      </p:to>
                                    </p:set>
                                    <p:anim calcmode="lin" valueType="num">
                                      <p:cBhvr additive="base">
                                        <p:cTn id="41" dur="500" fill="hold"/>
                                        <p:tgtEl>
                                          <p:spTgt spid="37892">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789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Basspluc.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7892">
                                            <p:txEl>
                                              <p:pRg st="4" end="4"/>
                                            </p:txEl>
                                          </p:spTgt>
                                        </p:tgtEl>
                                        <p:attrNameLst>
                                          <p:attrName>style.visibility</p:attrName>
                                        </p:attrNameLst>
                                      </p:cBhvr>
                                      <p:to>
                                        <p:strVal val="visible"/>
                                      </p:to>
                                    </p:set>
                                    <p:anim calcmode="lin" valueType="num">
                                      <p:cBhvr additive="base">
                                        <p:cTn id="47" dur="500" fill="hold"/>
                                        <p:tgtEl>
                                          <p:spTgt spid="37892">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78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Basspluc.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7892">
                                            <p:txEl>
                                              <p:pRg st="5" end="5"/>
                                            </p:txEl>
                                          </p:spTgt>
                                        </p:tgtEl>
                                        <p:attrNameLst>
                                          <p:attrName>style.visibility</p:attrName>
                                        </p:attrNameLst>
                                      </p:cBhvr>
                                      <p:to>
                                        <p:strVal val="visible"/>
                                      </p:to>
                                    </p:set>
                                    <p:anim calcmode="lin" valueType="num">
                                      <p:cBhvr additive="base">
                                        <p:cTn id="53" dur="500" fill="hold"/>
                                        <p:tgtEl>
                                          <p:spTgt spid="37892">
                                            <p:txEl>
                                              <p:pRg st="5" end="5"/>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789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Basspluc.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7892">
                                            <p:txEl>
                                              <p:pRg st="6" end="6"/>
                                            </p:txEl>
                                          </p:spTgt>
                                        </p:tgtEl>
                                        <p:attrNameLst>
                                          <p:attrName>style.visibility</p:attrName>
                                        </p:attrNameLst>
                                      </p:cBhvr>
                                      <p:to>
                                        <p:strVal val="visible"/>
                                      </p:to>
                                    </p:set>
                                    <p:anim calcmode="lin" valueType="num">
                                      <p:cBhvr additive="base">
                                        <p:cTn id="59" dur="500" fill="hold"/>
                                        <p:tgtEl>
                                          <p:spTgt spid="37892">
                                            <p:txEl>
                                              <p:pRg st="6" end="6"/>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789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Basspluc.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7892">
                                            <p:txEl>
                                              <p:pRg st="7" end="7"/>
                                            </p:txEl>
                                          </p:spTgt>
                                        </p:tgtEl>
                                        <p:attrNameLst>
                                          <p:attrName>style.visibility</p:attrName>
                                        </p:attrNameLst>
                                      </p:cBhvr>
                                      <p:to>
                                        <p:strVal val="visible"/>
                                      </p:to>
                                    </p:set>
                                    <p:anim calcmode="lin" valueType="num">
                                      <p:cBhvr additive="base">
                                        <p:cTn id="65" dur="500" fill="hold"/>
                                        <p:tgtEl>
                                          <p:spTgt spid="37892">
                                            <p:txEl>
                                              <p:pRg st="7" end="7"/>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789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Basspluc.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7892">
                                            <p:txEl>
                                              <p:pRg st="8" end="8"/>
                                            </p:txEl>
                                          </p:spTgt>
                                        </p:tgtEl>
                                        <p:attrNameLst>
                                          <p:attrName>style.visibility</p:attrName>
                                        </p:attrNameLst>
                                      </p:cBhvr>
                                      <p:to>
                                        <p:strVal val="visible"/>
                                      </p:to>
                                    </p:set>
                                    <p:anim calcmode="lin" valueType="num">
                                      <p:cBhvr additive="base">
                                        <p:cTn id="71" dur="500" fill="hold"/>
                                        <p:tgtEl>
                                          <p:spTgt spid="37892">
                                            <p:txEl>
                                              <p:pRg st="8" end="8"/>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789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Basspluc.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37892">
                                            <p:txEl>
                                              <p:pRg st="9" end="9"/>
                                            </p:txEl>
                                          </p:spTgt>
                                        </p:tgtEl>
                                        <p:attrNameLst>
                                          <p:attrName>style.visibility</p:attrName>
                                        </p:attrNameLst>
                                      </p:cBhvr>
                                      <p:to>
                                        <p:strVal val="visible"/>
                                      </p:to>
                                    </p:set>
                                    <p:anim calcmode="lin" valueType="num">
                                      <p:cBhvr additive="base">
                                        <p:cTn id="77" dur="500" fill="hold"/>
                                        <p:tgtEl>
                                          <p:spTgt spid="37892">
                                            <p:txEl>
                                              <p:pRg st="9" end="9"/>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7892">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Basspluc.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892">
                                            <p:txEl>
                                              <p:pRg st="10" end="10"/>
                                            </p:txEl>
                                          </p:spTgt>
                                        </p:tgtEl>
                                        <p:attrNameLst>
                                          <p:attrName>style.visibility</p:attrName>
                                        </p:attrNameLst>
                                      </p:cBhvr>
                                      <p:to>
                                        <p:strVal val="visible"/>
                                      </p:to>
                                    </p:set>
                                    <p:anim calcmode="lin" valueType="num">
                                      <p:cBhvr additive="base">
                                        <p:cTn id="83" dur="500" fill="hold"/>
                                        <p:tgtEl>
                                          <p:spTgt spid="37892">
                                            <p:txEl>
                                              <p:pRg st="10" end="1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789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5" name="Basspluc.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37892">
                                            <p:txEl>
                                              <p:pRg st="11" end="11"/>
                                            </p:txEl>
                                          </p:spTgt>
                                        </p:tgtEl>
                                        <p:attrNameLst>
                                          <p:attrName>style.visibility</p:attrName>
                                        </p:attrNameLst>
                                      </p:cBhvr>
                                      <p:to>
                                        <p:strVal val="visible"/>
                                      </p:to>
                                    </p:set>
                                    <p:anim calcmode="lin" valueType="num">
                                      <p:cBhvr additive="base">
                                        <p:cTn id="89" dur="500" fill="hold"/>
                                        <p:tgtEl>
                                          <p:spTgt spid="37892">
                                            <p:txEl>
                                              <p:pRg st="11" end="11"/>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7892">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Basspluc.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37892">
                                            <p:txEl>
                                              <p:pRg st="12" end="12"/>
                                            </p:txEl>
                                          </p:spTgt>
                                        </p:tgtEl>
                                        <p:attrNameLst>
                                          <p:attrName>style.visibility</p:attrName>
                                        </p:attrNameLst>
                                      </p:cBhvr>
                                      <p:to>
                                        <p:strVal val="visible"/>
                                      </p:to>
                                    </p:set>
                                    <p:anim calcmode="lin" valueType="num">
                                      <p:cBhvr additive="base">
                                        <p:cTn id="95" dur="500" fill="hold"/>
                                        <p:tgtEl>
                                          <p:spTgt spid="37892">
                                            <p:txEl>
                                              <p:pRg st="12" end="12"/>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7892">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5" name="Basspluc.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37892">
                                            <p:txEl>
                                              <p:pRg st="13" end="13"/>
                                            </p:txEl>
                                          </p:spTgt>
                                        </p:tgtEl>
                                        <p:attrNameLst>
                                          <p:attrName>style.visibility</p:attrName>
                                        </p:attrNameLst>
                                      </p:cBhvr>
                                      <p:to>
                                        <p:strVal val="visible"/>
                                      </p:to>
                                    </p:set>
                                    <p:anim calcmode="lin" valueType="num">
                                      <p:cBhvr additive="base">
                                        <p:cTn id="101" dur="500" fill="hold"/>
                                        <p:tgtEl>
                                          <p:spTgt spid="37892">
                                            <p:txEl>
                                              <p:pRg st="13" end="13"/>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7892">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Basspluc.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37892">
                                            <p:txEl>
                                              <p:pRg st="14" end="14"/>
                                            </p:txEl>
                                          </p:spTgt>
                                        </p:tgtEl>
                                        <p:attrNameLst>
                                          <p:attrName>style.visibility</p:attrName>
                                        </p:attrNameLst>
                                      </p:cBhvr>
                                      <p:to>
                                        <p:strVal val="visible"/>
                                      </p:to>
                                    </p:set>
                                    <p:anim calcmode="lin" valueType="num">
                                      <p:cBhvr additive="base">
                                        <p:cTn id="107" dur="500" fill="hold"/>
                                        <p:tgtEl>
                                          <p:spTgt spid="37892">
                                            <p:txEl>
                                              <p:pRg st="14" end="14"/>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7892">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5" name="Basspluc.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37892">
                                            <p:txEl>
                                              <p:pRg st="15" end="15"/>
                                            </p:txEl>
                                          </p:spTgt>
                                        </p:tgtEl>
                                        <p:attrNameLst>
                                          <p:attrName>style.visibility</p:attrName>
                                        </p:attrNameLst>
                                      </p:cBhvr>
                                      <p:to>
                                        <p:strVal val="visible"/>
                                      </p:to>
                                    </p:set>
                                    <p:anim calcmode="lin" valueType="num">
                                      <p:cBhvr additive="base">
                                        <p:cTn id="113" dur="500" fill="hold"/>
                                        <p:tgtEl>
                                          <p:spTgt spid="37892">
                                            <p:txEl>
                                              <p:pRg st="15" end="15"/>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7892">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5" name="Basspluc.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37892">
                                            <p:txEl>
                                              <p:pRg st="16" end="16"/>
                                            </p:txEl>
                                          </p:spTgt>
                                        </p:tgtEl>
                                        <p:attrNameLst>
                                          <p:attrName>style.visibility</p:attrName>
                                        </p:attrNameLst>
                                      </p:cBhvr>
                                      <p:to>
                                        <p:strVal val="visible"/>
                                      </p:to>
                                    </p:set>
                                    <p:anim calcmode="lin" valueType="num">
                                      <p:cBhvr additive="base">
                                        <p:cTn id="119" dur="500" fill="hold"/>
                                        <p:tgtEl>
                                          <p:spTgt spid="37892">
                                            <p:txEl>
                                              <p:pRg st="16" end="16"/>
                                            </p:tx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37892">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5" name="Basspluc.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37892">
                                            <p:txEl>
                                              <p:pRg st="17" end="17"/>
                                            </p:txEl>
                                          </p:spTgt>
                                        </p:tgtEl>
                                        <p:attrNameLst>
                                          <p:attrName>style.visibility</p:attrName>
                                        </p:attrNameLst>
                                      </p:cBhvr>
                                      <p:to>
                                        <p:strVal val="visible"/>
                                      </p:to>
                                    </p:set>
                                    <p:anim calcmode="lin" valueType="num">
                                      <p:cBhvr additive="base">
                                        <p:cTn id="125" dur="500" fill="hold"/>
                                        <p:tgtEl>
                                          <p:spTgt spid="37892">
                                            <p:txEl>
                                              <p:pRg st="17" end="17"/>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37892">
                                            <p:txEl>
                                              <p:pRg st="17" end="1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Basspluc.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8" fill="hold" nodeType="clickEffect">
                                  <p:stCondLst>
                                    <p:cond delay="0"/>
                                  </p:stCondLst>
                                  <p:childTnLst>
                                    <p:set>
                                      <p:cBhvr>
                                        <p:cTn id="130" dur="1" fill="hold">
                                          <p:stCondLst>
                                            <p:cond delay="0"/>
                                          </p:stCondLst>
                                        </p:cTn>
                                        <p:tgtEl>
                                          <p:spTgt spid="15881"/>
                                        </p:tgtEl>
                                        <p:attrNameLst>
                                          <p:attrName>style.visibility</p:attrName>
                                        </p:attrNameLst>
                                      </p:cBhvr>
                                      <p:to>
                                        <p:strVal val="visible"/>
                                      </p:to>
                                    </p:set>
                                    <p:anim calcmode="lin" valueType="num">
                                      <p:cBhvr additive="base">
                                        <p:cTn id="131" dur="500" fill="hold"/>
                                        <p:tgtEl>
                                          <p:spTgt spid="15881"/>
                                        </p:tgtEl>
                                        <p:attrNameLst>
                                          <p:attrName>ppt_x</p:attrName>
                                        </p:attrNameLst>
                                      </p:cBhvr>
                                      <p:tavLst>
                                        <p:tav tm="0">
                                          <p:val>
                                            <p:strVal val="0-#ppt_w/2"/>
                                          </p:val>
                                        </p:tav>
                                        <p:tav tm="100000">
                                          <p:val>
                                            <p:strVal val="#ppt_x"/>
                                          </p:val>
                                        </p:tav>
                                      </p:tavLst>
                                    </p:anim>
                                    <p:anim calcmode="lin" valueType="num">
                                      <p:cBhvr additive="base">
                                        <p:cTn id="132" dur="500" fill="hold"/>
                                        <p:tgtEl>
                                          <p:spTgt spid="158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6" name="Laser"/>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8" fill="hold" nodeType="clickEffect">
                                  <p:stCondLst>
                                    <p:cond delay="0"/>
                                  </p:stCondLst>
                                  <p:childTnLst>
                                    <p:set>
                                      <p:cBhvr>
                                        <p:cTn id="136" dur="1" fill="hold">
                                          <p:stCondLst>
                                            <p:cond delay="0"/>
                                          </p:stCondLst>
                                        </p:cTn>
                                        <p:tgtEl>
                                          <p:spTgt spid="14413"/>
                                        </p:tgtEl>
                                        <p:attrNameLst>
                                          <p:attrName>style.visibility</p:attrName>
                                        </p:attrNameLst>
                                      </p:cBhvr>
                                      <p:to>
                                        <p:strVal val="visible"/>
                                      </p:to>
                                    </p:set>
                                    <p:anim calcmode="lin" valueType="num">
                                      <p:cBhvr additive="base">
                                        <p:cTn id="137" dur="500" fill="hold"/>
                                        <p:tgtEl>
                                          <p:spTgt spid="14413"/>
                                        </p:tgtEl>
                                        <p:attrNameLst>
                                          <p:attrName>ppt_x</p:attrName>
                                        </p:attrNameLst>
                                      </p:cBhvr>
                                      <p:tavLst>
                                        <p:tav tm="0">
                                          <p:val>
                                            <p:strVal val="0-#ppt_w/2"/>
                                          </p:val>
                                        </p:tav>
                                        <p:tav tm="100000">
                                          <p:val>
                                            <p:strVal val="#ppt_x"/>
                                          </p:val>
                                        </p:tav>
                                      </p:tavLst>
                                    </p:anim>
                                    <p:anim calcmode="lin" valueType="num">
                                      <p:cBhvr additive="base">
                                        <p:cTn id="138" dur="500" fill="hold"/>
                                        <p:tgtEl>
                                          <p:spTgt spid="144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6"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autoUpdateAnimBg="0"/>
      <p:bldP spid="3789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Form 38912">
            <a:extLst>
              <a:ext uri="{FF2B5EF4-FFF2-40B4-BE49-F238E27FC236}">
                <a16:creationId xmlns:a16="http://schemas.microsoft.com/office/drawing/2014/main" id="{85571E49-948D-4B8F-84A6-7B443D551CC8}"/>
              </a:ext>
            </a:extLst>
          </p:cNvPr>
          <p:cNvSpPr>
            <a:spLocks noGrp="1" noChangeArrowheads="1"/>
          </p:cNvSpPr>
          <p:nvPr>
            <p:ph type="title"/>
          </p:nvPr>
        </p:nvSpPr>
        <p:spPr>
          <a:xfrm>
            <a:off x="609600" y="762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Asynchronmotor</a:t>
            </a:r>
          </a:p>
        </p:txBody>
      </p:sp>
      <p:pic>
        <p:nvPicPr>
          <p:cNvPr id="38914" name="Rechteck 38913">
            <a:extLst>
              <a:ext uri="{FF2B5EF4-FFF2-40B4-BE49-F238E27FC236}">
                <a16:creationId xmlns:a16="http://schemas.microsoft.com/office/drawing/2014/main" id="{7BD7C97D-1B71-4EAF-8B1A-D88E0C8BE995}"/>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066800"/>
            <a:ext cx="35814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Rechteck 38914">
            <a:extLst>
              <a:ext uri="{FF2B5EF4-FFF2-40B4-BE49-F238E27FC236}">
                <a16:creationId xmlns:a16="http://schemas.microsoft.com/office/drawing/2014/main" id="{B31DAF32-D469-4904-BFDC-1EB147013403}"/>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6488" y="838200"/>
            <a:ext cx="5495925"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hteck 38915">
            <a:extLst>
              <a:ext uri="{FF2B5EF4-FFF2-40B4-BE49-F238E27FC236}">
                <a16:creationId xmlns:a16="http://schemas.microsoft.com/office/drawing/2014/main" id="{AF07E6FB-B240-4D1F-A24B-863B118E3F1E}"/>
              </a:ext>
            </a:extLst>
          </p:cNvPr>
          <p:cNvSpPr>
            <a:spLocks noChangeArrowheads="1"/>
          </p:cNvSpPr>
          <p:nvPr/>
        </p:nvSpPr>
        <p:spPr bwMode="auto">
          <a:xfrm>
            <a:off x="3505200" y="5181600"/>
            <a:ext cx="52578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800">
                <a:latin typeface="Times New Roman" panose="02020603050405020304" pitchFamily="18" charset="0"/>
              </a:rPr>
              <a:t>Beim Drehstrommotor werden drehbar angeordnete Leiterschleifen mit einem Winkel von 120° in einem motor gedreht. (Käfigläufer). Durch die Reibung ist die Frequenz der Leiterschleife etwas kleiner als die des magnetischen Drehfeldes        (Schlupf ). Man nennt deshalb diesen motor einen Asynchronmotor.</a:t>
            </a:r>
          </a:p>
          <a:p>
            <a:pPr>
              <a:spcBef>
                <a:spcPct val="50000"/>
              </a:spcBef>
            </a:pPr>
            <a:r>
              <a:rPr lang="de-DE" altLang="de-DE" sz="800">
                <a:latin typeface="Times New Roman" panose="02020603050405020304" pitchFamily="18" charset="0"/>
              </a:rPr>
              <a:t>Der Vorteil von Asynchronmotoren zeigt sich  durch :</a:t>
            </a:r>
          </a:p>
          <a:p>
            <a:pPr>
              <a:spcBef>
                <a:spcPct val="50000"/>
              </a:spcBef>
            </a:pPr>
            <a:r>
              <a:rPr lang="de-DE" altLang="de-DE" sz="800">
                <a:latin typeface="Times New Roman" panose="02020603050405020304" pitchFamily="18" charset="0"/>
              </a:rPr>
              <a:t>-  die einfache und robuste Konstruktion</a:t>
            </a:r>
          </a:p>
          <a:p>
            <a:pPr>
              <a:spcBef>
                <a:spcPct val="50000"/>
              </a:spcBef>
            </a:pPr>
            <a:r>
              <a:rPr lang="de-DE" altLang="de-DE" sz="800">
                <a:latin typeface="Times New Roman" panose="02020603050405020304" pitchFamily="18" charset="0"/>
              </a:rPr>
              <a:t>- gutes Anlaufverhalten</a:t>
            </a:r>
          </a:p>
          <a:p>
            <a:pPr>
              <a:spcBef>
                <a:spcPct val="50000"/>
              </a:spcBef>
            </a:pPr>
            <a:r>
              <a:rPr lang="de-DE" altLang="de-DE" sz="800">
                <a:latin typeface="Times New Roman" panose="02020603050405020304" pitchFamily="18" charset="0"/>
              </a:rPr>
              <a:t>- günstige Drehmoment - Kennlinie</a:t>
            </a:r>
          </a:p>
        </p:txBody>
      </p:sp>
      <p:sp>
        <p:nvSpPr>
          <p:cNvPr id="38917" name="Rechteck 38916">
            <a:extLst>
              <a:ext uri="{FF2B5EF4-FFF2-40B4-BE49-F238E27FC236}">
                <a16:creationId xmlns:a16="http://schemas.microsoft.com/office/drawing/2014/main" id="{508259C5-09C4-4013-8EF4-BFE8EF4BFE54}"/>
              </a:ext>
            </a:extLst>
          </p:cNvPr>
          <p:cNvSpPr>
            <a:spLocks noChangeArrowheads="1"/>
          </p:cNvSpPr>
          <p:nvPr/>
        </p:nvSpPr>
        <p:spPr bwMode="auto">
          <a:xfrm>
            <a:off x="228600" y="3352800"/>
            <a:ext cx="3124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latin typeface="Times New Roman" panose="02020603050405020304" pitchFamily="18" charset="0"/>
              </a:rPr>
              <a:t>und zum Vergleich rechts unten, das typische Drehmoment - Drehzahl - Verhältnis eines Verbrennungsmotors :</a:t>
            </a:r>
          </a:p>
        </p:txBody>
      </p:sp>
      <p:sp>
        <p:nvSpPr>
          <p:cNvPr id="38918" name="Gerade Verbindung 38917">
            <a:extLst>
              <a:ext uri="{FF2B5EF4-FFF2-40B4-BE49-F238E27FC236}">
                <a16:creationId xmlns:a16="http://schemas.microsoft.com/office/drawing/2014/main" id="{F954FD8D-0994-4F94-A43A-8F65C975EC54}"/>
              </a:ext>
            </a:extLst>
          </p:cNvPr>
          <p:cNvSpPr>
            <a:spLocks noChangeShapeType="1"/>
          </p:cNvSpPr>
          <p:nvPr/>
        </p:nvSpPr>
        <p:spPr bwMode="auto">
          <a:xfrm>
            <a:off x="7315200" y="6781800"/>
            <a:ext cx="11430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9943" name="Gerade Verbindung 38918">
            <a:extLst>
              <a:ext uri="{FF2B5EF4-FFF2-40B4-BE49-F238E27FC236}">
                <a16:creationId xmlns:a16="http://schemas.microsoft.com/office/drawing/2014/main" id="{816B5210-187E-46D6-8307-7D95B43F86D6}"/>
              </a:ext>
            </a:extLst>
          </p:cNvPr>
          <p:cNvSpPr>
            <a:spLocks noChangeShapeType="1"/>
          </p:cNvSpPr>
          <p:nvPr/>
        </p:nvSpPr>
        <p:spPr bwMode="auto">
          <a:xfrm flipV="1">
            <a:off x="7391400" y="5791200"/>
            <a:ext cx="0" cy="9906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38920" name="Rechteck 38919">
            <a:extLst>
              <a:ext uri="{FF2B5EF4-FFF2-40B4-BE49-F238E27FC236}">
                <a16:creationId xmlns:a16="http://schemas.microsoft.com/office/drawing/2014/main" id="{9E9698F2-9310-49F8-92E4-5F8A08ACBC7B}"/>
              </a:ext>
            </a:extLst>
          </p:cNvPr>
          <p:cNvSpPr>
            <a:spLocks noChangeArrowheads="1"/>
          </p:cNvSpPr>
          <p:nvPr/>
        </p:nvSpPr>
        <p:spPr bwMode="auto">
          <a:xfrm>
            <a:off x="6858000" y="5715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t>
            </a:r>
          </a:p>
        </p:txBody>
      </p:sp>
      <p:sp>
        <p:nvSpPr>
          <p:cNvPr id="38921" name="Rechteck 38920">
            <a:extLst>
              <a:ext uri="{FF2B5EF4-FFF2-40B4-BE49-F238E27FC236}">
                <a16:creationId xmlns:a16="http://schemas.microsoft.com/office/drawing/2014/main" id="{9765DE83-61A5-40BA-B2EC-A2E2EE2F64E6}"/>
              </a:ext>
            </a:extLst>
          </p:cNvPr>
          <p:cNvSpPr>
            <a:spLocks noChangeArrowheads="1"/>
          </p:cNvSpPr>
          <p:nvPr/>
        </p:nvSpPr>
        <p:spPr bwMode="auto">
          <a:xfrm>
            <a:off x="8534400" y="6477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a:t>
            </a:r>
          </a:p>
        </p:txBody>
      </p:sp>
      <p:sp>
        <p:nvSpPr>
          <p:cNvPr id="38922" name="Form 38921">
            <a:extLst>
              <a:ext uri="{FF2B5EF4-FFF2-40B4-BE49-F238E27FC236}">
                <a16:creationId xmlns:a16="http://schemas.microsoft.com/office/drawing/2014/main" id="{F11223F3-BE93-484A-9C24-D20DA0D98B6E}"/>
              </a:ext>
            </a:extLst>
          </p:cNvPr>
          <p:cNvSpPr>
            <a:spLocks/>
          </p:cNvSpPr>
          <p:nvPr/>
        </p:nvSpPr>
        <p:spPr bwMode="auto">
          <a:xfrm>
            <a:off x="7391400" y="5965825"/>
            <a:ext cx="954088" cy="817563"/>
          </a:xfrm>
          <a:custGeom>
            <a:avLst/>
            <a:gdLst>
              <a:gd name="T0" fmla="*/ 0 w 601"/>
              <a:gd name="T1" fmla="*/ 418 h 515"/>
              <a:gd name="T2" fmla="*/ 78 w 601"/>
              <a:gd name="T3" fmla="*/ 327 h 515"/>
              <a:gd name="T4" fmla="*/ 102 w 601"/>
              <a:gd name="T5" fmla="*/ 265 h 515"/>
              <a:gd name="T6" fmla="*/ 109 w 601"/>
              <a:gd name="T7" fmla="*/ 241 h 515"/>
              <a:gd name="T8" fmla="*/ 125 w 601"/>
              <a:gd name="T9" fmla="*/ 210 h 515"/>
              <a:gd name="T10" fmla="*/ 133 w 601"/>
              <a:gd name="T11" fmla="*/ 187 h 515"/>
              <a:gd name="T12" fmla="*/ 148 w 601"/>
              <a:gd name="T13" fmla="*/ 163 h 515"/>
              <a:gd name="T14" fmla="*/ 164 w 601"/>
              <a:gd name="T15" fmla="*/ 140 h 515"/>
              <a:gd name="T16" fmla="*/ 187 w 601"/>
              <a:gd name="T17" fmla="*/ 109 h 515"/>
              <a:gd name="T18" fmla="*/ 211 w 601"/>
              <a:gd name="T19" fmla="*/ 93 h 515"/>
              <a:gd name="T20" fmla="*/ 234 w 601"/>
              <a:gd name="T21" fmla="*/ 78 h 515"/>
              <a:gd name="T22" fmla="*/ 257 w 601"/>
              <a:gd name="T23" fmla="*/ 54 h 515"/>
              <a:gd name="T24" fmla="*/ 281 w 601"/>
              <a:gd name="T25" fmla="*/ 39 h 515"/>
              <a:gd name="T26" fmla="*/ 304 w 601"/>
              <a:gd name="T27" fmla="*/ 31 h 515"/>
              <a:gd name="T28" fmla="*/ 335 w 601"/>
              <a:gd name="T29" fmla="*/ 15 h 515"/>
              <a:gd name="T30" fmla="*/ 366 w 601"/>
              <a:gd name="T31" fmla="*/ 0 h 515"/>
              <a:gd name="T32" fmla="*/ 390 w 601"/>
              <a:gd name="T33" fmla="*/ 0 h 515"/>
              <a:gd name="T34" fmla="*/ 421 w 601"/>
              <a:gd name="T35" fmla="*/ 23 h 515"/>
              <a:gd name="T36" fmla="*/ 437 w 601"/>
              <a:gd name="T37" fmla="*/ 46 h 515"/>
              <a:gd name="T38" fmla="*/ 452 w 601"/>
              <a:gd name="T39" fmla="*/ 101 h 515"/>
              <a:gd name="T40" fmla="*/ 468 w 601"/>
              <a:gd name="T41" fmla="*/ 124 h 515"/>
              <a:gd name="T42" fmla="*/ 476 w 601"/>
              <a:gd name="T43" fmla="*/ 171 h 515"/>
              <a:gd name="T44" fmla="*/ 483 w 601"/>
              <a:gd name="T45" fmla="*/ 218 h 515"/>
              <a:gd name="T46" fmla="*/ 491 w 601"/>
              <a:gd name="T47" fmla="*/ 249 h 515"/>
              <a:gd name="T48" fmla="*/ 507 w 601"/>
              <a:gd name="T49" fmla="*/ 272 h 515"/>
              <a:gd name="T50" fmla="*/ 514 w 601"/>
              <a:gd name="T51" fmla="*/ 296 h 515"/>
              <a:gd name="T52" fmla="*/ 530 w 601"/>
              <a:gd name="T53" fmla="*/ 358 h 515"/>
              <a:gd name="T54" fmla="*/ 538 w 601"/>
              <a:gd name="T55" fmla="*/ 381 h 515"/>
              <a:gd name="T56" fmla="*/ 585 w 601"/>
              <a:gd name="T57" fmla="*/ 459 h 515"/>
              <a:gd name="T58" fmla="*/ 592 w 601"/>
              <a:gd name="T59" fmla="*/ 506 h 515"/>
              <a:gd name="T60" fmla="*/ 576 w 601"/>
              <a:gd name="T61" fmla="*/ 514 h 515"/>
              <a:gd name="T62" fmla="*/ 600 w 601"/>
              <a:gd name="T63" fmla="*/ 491 h 5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1"/>
              <a:gd name="T97" fmla="*/ 0 h 515"/>
              <a:gd name="T98" fmla="*/ 0 w 601"/>
              <a:gd name="T99" fmla="*/ 0 h 5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1" h="515">
                <a:moveTo>
                  <a:pt x="0" y="418"/>
                </a:moveTo>
                <a:lnTo>
                  <a:pt x="78" y="327"/>
                </a:lnTo>
                <a:lnTo>
                  <a:pt x="102" y="265"/>
                </a:lnTo>
                <a:lnTo>
                  <a:pt x="109" y="241"/>
                </a:lnTo>
                <a:lnTo>
                  <a:pt x="125" y="210"/>
                </a:lnTo>
                <a:lnTo>
                  <a:pt x="133" y="187"/>
                </a:lnTo>
                <a:lnTo>
                  <a:pt x="148" y="163"/>
                </a:lnTo>
                <a:lnTo>
                  <a:pt x="164" y="140"/>
                </a:lnTo>
                <a:lnTo>
                  <a:pt x="187" y="109"/>
                </a:lnTo>
                <a:lnTo>
                  <a:pt x="211" y="93"/>
                </a:lnTo>
                <a:lnTo>
                  <a:pt x="234" y="78"/>
                </a:lnTo>
                <a:lnTo>
                  <a:pt x="257" y="54"/>
                </a:lnTo>
                <a:lnTo>
                  <a:pt x="281" y="39"/>
                </a:lnTo>
                <a:lnTo>
                  <a:pt x="304" y="31"/>
                </a:lnTo>
                <a:lnTo>
                  <a:pt x="335" y="15"/>
                </a:lnTo>
                <a:lnTo>
                  <a:pt x="366" y="0"/>
                </a:lnTo>
                <a:lnTo>
                  <a:pt x="390" y="0"/>
                </a:lnTo>
                <a:lnTo>
                  <a:pt x="421" y="23"/>
                </a:lnTo>
                <a:lnTo>
                  <a:pt x="437" y="46"/>
                </a:lnTo>
                <a:lnTo>
                  <a:pt x="452" y="101"/>
                </a:lnTo>
                <a:lnTo>
                  <a:pt x="468" y="124"/>
                </a:lnTo>
                <a:lnTo>
                  <a:pt x="476" y="171"/>
                </a:lnTo>
                <a:lnTo>
                  <a:pt x="483" y="218"/>
                </a:lnTo>
                <a:lnTo>
                  <a:pt x="491" y="249"/>
                </a:lnTo>
                <a:lnTo>
                  <a:pt x="507" y="272"/>
                </a:lnTo>
                <a:lnTo>
                  <a:pt x="514" y="296"/>
                </a:lnTo>
                <a:lnTo>
                  <a:pt x="530" y="358"/>
                </a:lnTo>
                <a:lnTo>
                  <a:pt x="538" y="381"/>
                </a:lnTo>
                <a:lnTo>
                  <a:pt x="585" y="459"/>
                </a:lnTo>
                <a:lnTo>
                  <a:pt x="592" y="506"/>
                </a:lnTo>
                <a:lnTo>
                  <a:pt x="576" y="514"/>
                </a:lnTo>
                <a:lnTo>
                  <a:pt x="600" y="491"/>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8923" name="Rechteck 38922">
            <a:extLst>
              <a:ext uri="{FF2B5EF4-FFF2-40B4-BE49-F238E27FC236}">
                <a16:creationId xmlns:a16="http://schemas.microsoft.com/office/drawing/2014/main" id="{ED23D1AE-170E-4BC8-9910-CC44C0AEB75F}"/>
              </a:ext>
            </a:extLst>
          </p:cNvPr>
          <p:cNvSpPr>
            <a:spLocks noChangeArrowheads="1"/>
          </p:cNvSpPr>
          <p:nvPr/>
        </p:nvSpPr>
        <p:spPr bwMode="auto">
          <a:xfrm>
            <a:off x="0" y="6477000"/>
            <a:ext cx="7086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Der Asynchronmotor braucht aufgrund des guten Verhältnisses Drehzahl - Drehmoment kein Getriebe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 calcmode="lin" valueType="num">
                                      <p:cBhvr additive="base">
                                        <p:cTn id="7" dur="500" fill="hold"/>
                                        <p:tgtEl>
                                          <p:spTgt spid="38913"/>
                                        </p:tgtEl>
                                        <p:attrNameLst>
                                          <p:attrName>ppt_x</p:attrName>
                                        </p:attrNameLst>
                                      </p:cBhvr>
                                      <p:tavLst>
                                        <p:tav tm="0">
                                          <p:val>
                                            <p:strVal val="#ppt_x"/>
                                          </p:val>
                                        </p:tav>
                                        <p:tav tm="100000">
                                          <p:val>
                                            <p:strVal val="#ppt_x"/>
                                          </p:val>
                                        </p:tav>
                                      </p:tavLst>
                                    </p:anim>
                                    <p:anim calcmode="lin" valueType="num">
                                      <p:cBhvr additive="base">
                                        <p:cTn id="8" dur="500" fill="hold"/>
                                        <p:tgtEl>
                                          <p:spTgt spid="389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ommelwirbel"/>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Effect transition="in" filter="dissolve">
                                      <p:cBhvr>
                                        <p:cTn id="13" dur="500"/>
                                        <p:tgtEl>
                                          <p:spTgt spid="38914"/>
                                        </p:tgtEl>
                                      </p:cBhvr>
                                    </p:animEffect>
                                  </p:childTnLst>
                                  <p:subTnLst>
                                    <p:audio>
                                      <p:cMediaNode>
                                        <p:cTn display="0" masterRel="sameClick">
                                          <p:stCondLst>
                                            <p:cond evt="begin" delay="0">
                                              <p:tn val="11"/>
                                            </p:cond>
                                          </p:stCondLst>
                                          <p:endCondLst>
                                            <p:cond evt="onStopAudio" delay="0">
                                              <p:tgtEl>
                                                <p:sldTgt/>
                                              </p:tgtEl>
                                            </p:cond>
                                          </p:endCondLst>
                                        </p:cTn>
                                        <p:tgtEl>
                                          <p:sndTgt r:embed="rId3" name="Skript.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8915"/>
                                        </p:tgtEl>
                                        <p:attrNameLst>
                                          <p:attrName>style.visibility</p:attrName>
                                        </p:attrNameLst>
                                      </p:cBhvr>
                                      <p:to>
                                        <p:strVal val="visible"/>
                                      </p:to>
                                    </p:set>
                                    <p:animEffect transition="in" filter="dissolve">
                                      <p:cBhvr>
                                        <p:cTn id="18" dur="500"/>
                                        <p:tgtEl>
                                          <p:spTgt spid="38915"/>
                                        </p:tgtEl>
                                      </p:cBhvr>
                                    </p:animEffect>
                                  </p:childTnLst>
                                  <p:subTnLst>
                                    <p:audio>
                                      <p:cMediaNode>
                                        <p:cTn display="0" masterRel="sameClick">
                                          <p:stCondLst>
                                            <p:cond evt="begin" delay="0">
                                              <p:tn val="16"/>
                                            </p:cond>
                                          </p:stCondLst>
                                          <p:endCondLst>
                                            <p:cond evt="onStopAudio" delay="0">
                                              <p:tgtEl>
                                                <p:sldTgt/>
                                              </p:tgtEl>
                                            </p:cond>
                                          </p:endCondLst>
                                        </p:cTn>
                                        <p:tgtEl>
                                          <p:sndTgt r:embed="rId4" name="smok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916">
                                            <p:txEl>
                                              <p:pRg st="0" end="0"/>
                                            </p:txEl>
                                          </p:spTgt>
                                        </p:tgtEl>
                                        <p:attrNameLst>
                                          <p:attrName>style.visibility</p:attrName>
                                        </p:attrNameLst>
                                      </p:cBhvr>
                                      <p:to>
                                        <p:strVal val="visible"/>
                                      </p:to>
                                    </p:set>
                                    <p:anim calcmode="lin" valueType="num">
                                      <p:cBhvr additive="base">
                                        <p:cTn id="23" dur="5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Basspluc.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916">
                                            <p:txEl>
                                              <p:pRg st="1" end="1"/>
                                            </p:txEl>
                                          </p:spTgt>
                                        </p:tgtEl>
                                        <p:attrNameLst>
                                          <p:attrName>style.visibility</p:attrName>
                                        </p:attrNameLst>
                                      </p:cBhvr>
                                      <p:to>
                                        <p:strVal val="visible"/>
                                      </p:to>
                                    </p:set>
                                    <p:anim calcmode="lin" valueType="num">
                                      <p:cBhvr additive="base">
                                        <p:cTn id="29" dur="5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5" name="Basspluc.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916">
                                            <p:txEl>
                                              <p:pRg st="2" end="2"/>
                                            </p:txEl>
                                          </p:spTgt>
                                        </p:tgtEl>
                                        <p:attrNameLst>
                                          <p:attrName>style.visibility</p:attrName>
                                        </p:attrNameLst>
                                      </p:cBhvr>
                                      <p:to>
                                        <p:strVal val="visible"/>
                                      </p:to>
                                    </p:set>
                                    <p:anim calcmode="lin" valueType="num">
                                      <p:cBhvr additive="base">
                                        <p:cTn id="35" dur="5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Basspluc.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8916">
                                            <p:txEl>
                                              <p:pRg st="3" end="3"/>
                                            </p:txEl>
                                          </p:spTgt>
                                        </p:tgtEl>
                                        <p:attrNameLst>
                                          <p:attrName>style.visibility</p:attrName>
                                        </p:attrNameLst>
                                      </p:cBhvr>
                                      <p:to>
                                        <p:strVal val="visible"/>
                                      </p:to>
                                    </p:set>
                                    <p:anim calcmode="lin" valueType="num">
                                      <p:cBhvr additive="base">
                                        <p:cTn id="41" dur="500" fill="hold"/>
                                        <p:tgtEl>
                                          <p:spTgt spid="3891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89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Basspluc.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8916">
                                            <p:txEl>
                                              <p:pRg st="4" end="4"/>
                                            </p:txEl>
                                          </p:spTgt>
                                        </p:tgtEl>
                                        <p:attrNameLst>
                                          <p:attrName>style.visibility</p:attrName>
                                        </p:attrNameLst>
                                      </p:cBhvr>
                                      <p:to>
                                        <p:strVal val="visible"/>
                                      </p:to>
                                    </p:set>
                                    <p:anim calcmode="lin" valueType="num">
                                      <p:cBhvr additive="base">
                                        <p:cTn id="47" dur="500" fill="hold"/>
                                        <p:tgtEl>
                                          <p:spTgt spid="3891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89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Basspluc.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5" fill="hold" grpId="0" nodeType="clickEffect">
                                  <p:stCondLst>
                                    <p:cond delay="0"/>
                                  </p:stCondLst>
                                  <p:iterate type="lt">
                                    <p:tmPct val="100000"/>
                                  </p:iterate>
                                  <p:childTnLst>
                                    <p:set>
                                      <p:cBhvr>
                                        <p:cTn id="52" dur="1" fill="hold">
                                          <p:stCondLst>
                                            <p:cond delay="0"/>
                                          </p:stCondLst>
                                        </p:cTn>
                                        <p:tgtEl>
                                          <p:spTgt spid="38917">
                                            <p:txEl>
                                              <p:pRg st="0" end="0"/>
                                            </p:txEl>
                                          </p:spTgt>
                                        </p:tgtEl>
                                        <p:attrNameLst>
                                          <p:attrName>style.visibility</p:attrName>
                                        </p:attrNameLst>
                                      </p:cBhvr>
                                      <p:to>
                                        <p:strVal val="visible"/>
                                      </p:to>
                                    </p:set>
                                    <p:animEffect transition="in" filter="blinds(vertical)">
                                      <p:cBhvr>
                                        <p:cTn id="53" dur="75"/>
                                        <p:tgtEl>
                                          <p:spTgt spid="38917">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6" name="Schreibmaschine"/>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nodeType="clickEffect">
                                  <p:stCondLst>
                                    <p:cond delay="0"/>
                                  </p:stCondLst>
                                  <p:childTnLst>
                                    <p:set>
                                      <p:cBhvr>
                                        <p:cTn id="57" dur="1" fill="hold">
                                          <p:stCondLst>
                                            <p:cond delay="0"/>
                                          </p:stCondLst>
                                        </p:cTn>
                                        <p:tgtEl>
                                          <p:spTgt spid="38918"/>
                                        </p:tgtEl>
                                        <p:attrNameLst>
                                          <p:attrName>style.visibility</p:attrName>
                                        </p:attrNameLst>
                                      </p:cBhvr>
                                      <p:to>
                                        <p:strVal val="visible"/>
                                      </p:to>
                                    </p:set>
                                    <p:anim calcmode="lin" valueType="num">
                                      <p:cBhvr additive="base">
                                        <p:cTn id="58" dur="500" fill="hold"/>
                                        <p:tgtEl>
                                          <p:spTgt spid="38918"/>
                                        </p:tgtEl>
                                        <p:attrNameLst>
                                          <p:attrName>ppt_x</p:attrName>
                                        </p:attrNameLst>
                                      </p:cBhvr>
                                      <p:tavLst>
                                        <p:tav tm="0">
                                          <p:val>
                                            <p:strVal val="0-#ppt_w/2"/>
                                          </p:val>
                                        </p:tav>
                                        <p:tav tm="100000">
                                          <p:val>
                                            <p:strVal val="#ppt_x"/>
                                          </p:val>
                                        </p:tav>
                                      </p:tavLst>
                                    </p:anim>
                                    <p:anim calcmode="lin" valueType="num">
                                      <p:cBhvr additive="base">
                                        <p:cTn id="59" dur="500" fill="hold"/>
                                        <p:tgtEl>
                                          <p:spTgt spid="389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7" name="Laser"/>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38920">
                                            <p:txEl>
                                              <p:pRg st="0" end="0"/>
                                            </p:txEl>
                                          </p:spTgt>
                                        </p:tgtEl>
                                        <p:attrNameLst>
                                          <p:attrName>style.visibility</p:attrName>
                                        </p:attrNameLst>
                                      </p:cBhvr>
                                      <p:to>
                                        <p:strVal val="visible"/>
                                      </p:to>
                                    </p:set>
                                    <p:animEffect transition="in" filter="dissolve">
                                      <p:cBhvr>
                                        <p:cTn id="64" dur="500"/>
                                        <p:tgtEl>
                                          <p:spTgt spid="38920">
                                            <p:txEl>
                                              <p:pRg st="0" end="0"/>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8" name="Zerbrechendes Glas"/>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8921"/>
                                        </p:tgtEl>
                                        <p:attrNameLst>
                                          <p:attrName>style.visibility</p:attrName>
                                        </p:attrNameLst>
                                      </p:cBhvr>
                                      <p:to>
                                        <p:strVal val="visible"/>
                                      </p:to>
                                    </p:set>
                                    <p:animEffect transition="in" filter="dissolve">
                                      <p:cBhvr>
                                        <p:cTn id="69" dur="500"/>
                                        <p:tgtEl>
                                          <p:spTgt spid="38921"/>
                                        </p:tgtEl>
                                      </p:cBhvr>
                                    </p:animEffect>
                                  </p:childTnLst>
                                  <p:subTnLst>
                                    <p:audio>
                                      <p:cMediaNode>
                                        <p:cTn display="0" masterRel="sameClick">
                                          <p:stCondLst>
                                            <p:cond evt="begin" delay="0">
                                              <p:tn val="67"/>
                                            </p:cond>
                                          </p:stCondLst>
                                          <p:endCondLst>
                                            <p:cond evt="onStopAudio" delay="0">
                                              <p:tgtEl>
                                                <p:sldTgt/>
                                              </p:tgtEl>
                                            </p:cond>
                                          </p:endCondLst>
                                        </p:cTn>
                                        <p:tgtEl>
                                          <p:sndTgt r:embed="rId8" name="Zerbrechendes Glas"/>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8922"/>
                                        </p:tgtEl>
                                        <p:attrNameLst>
                                          <p:attrName>style.visibility</p:attrName>
                                        </p:attrNameLst>
                                      </p:cBhvr>
                                      <p:to>
                                        <p:strVal val="visible"/>
                                      </p:to>
                                    </p:set>
                                    <p:animEffect transition="in" filter="wipe(left)">
                                      <p:cBhvr>
                                        <p:cTn id="74" dur="500"/>
                                        <p:tgtEl>
                                          <p:spTgt spid="38922"/>
                                        </p:tgtEl>
                                      </p:cBhvr>
                                    </p:animEffect>
                                  </p:childTnLst>
                                  <p:subTnLst>
                                    <p:audio>
                                      <p:cMediaNode>
                                        <p:cTn display="0" masterRel="sameClick">
                                          <p:stCondLst>
                                            <p:cond evt="begin" delay="0">
                                              <p:tn val="72"/>
                                            </p:cond>
                                          </p:stCondLst>
                                          <p:endCondLst>
                                            <p:cond evt="onStopAudio" delay="0">
                                              <p:tgtEl>
                                                <p:sldTgt/>
                                              </p:tgtEl>
                                            </p:cond>
                                          </p:endCondLst>
                                        </p:cTn>
                                        <p:tgtEl>
                                          <p:sndTgt r:embed="rId9" name="Rennwagen"/>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923"/>
                                        </p:tgtEl>
                                        <p:attrNameLst>
                                          <p:attrName>style.visibility</p:attrName>
                                        </p:attrNameLst>
                                      </p:cBhvr>
                                      <p:to>
                                        <p:strVal val="visible"/>
                                      </p:to>
                                    </p:set>
                                    <p:anim calcmode="lin" valueType="num">
                                      <p:cBhvr additive="base">
                                        <p:cTn id="79" dur="500" fill="hold"/>
                                        <p:tgtEl>
                                          <p:spTgt spid="38923"/>
                                        </p:tgtEl>
                                        <p:attrNameLst>
                                          <p:attrName>ppt_x</p:attrName>
                                        </p:attrNameLst>
                                      </p:cBhvr>
                                      <p:tavLst>
                                        <p:tav tm="0">
                                          <p:val>
                                            <p:strVal val="#ppt_x"/>
                                          </p:val>
                                        </p:tav>
                                        <p:tav tm="100000">
                                          <p:val>
                                            <p:strVal val="#ppt_x"/>
                                          </p:val>
                                        </p:tav>
                                      </p:tavLst>
                                    </p:anim>
                                    <p:anim calcmode="lin" valueType="num">
                                      <p:cBhvr additive="base">
                                        <p:cTn id="80" dur="500" fill="hold"/>
                                        <p:tgtEl>
                                          <p:spTgt spid="389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10"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autoUpdateAnimBg="0"/>
      <p:bldP spid="38916" grpId="0" build="p" autoUpdateAnimBg="0"/>
      <p:bldP spid="38917" grpId="0" build="p" autoUpdateAnimBg="0"/>
      <p:bldP spid="38920" grpId="0" build="p" autoUpdateAnimBg="0"/>
      <p:bldP spid="38921" grpId="0" autoUpdateAnimBg="0"/>
      <p:bldP spid="38922" grpId="0" animBg="1"/>
      <p:bldP spid="3892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Form 39936">
            <a:extLst>
              <a:ext uri="{FF2B5EF4-FFF2-40B4-BE49-F238E27FC236}">
                <a16:creationId xmlns:a16="http://schemas.microsoft.com/office/drawing/2014/main" id="{8618EC9F-4593-4BBB-B4D0-083706F63115}"/>
              </a:ext>
            </a:extLst>
          </p:cNvPr>
          <p:cNvSpPr>
            <a:spLocks noGrp="1" noChangeArrowheads="1"/>
          </p:cNvSpPr>
          <p:nvPr>
            <p:ph type="title"/>
          </p:nvPr>
        </p:nvSpPr>
        <p:spPr>
          <a:noFill/>
        </p:spPr>
        <p:txBody>
          <a:bodyPr/>
          <a:lstStyle/>
          <a:p>
            <a:pPr marL="0" indent="0" defTabSz="914400"/>
            <a:r>
              <a:rPr lang="de-DE" altLang="de-DE" sz="3600">
                <a:solidFill>
                  <a:schemeClr val="tx2"/>
                </a:solidFill>
                <a:latin typeface="Times New Roman" panose="02020603050405020304" pitchFamily="18" charset="0"/>
                <a:cs typeface="Arial" panose="020B0604020202020204" pitchFamily="34" charset="0"/>
              </a:rPr>
              <a:t>Welche Arten von Schaltungen gibt es , zeichnen sie sie auf und erklären sie die Unterschiede !?</a:t>
            </a:r>
          </a:p>
        </p:txBody>
      </p:sp>
      <p:sp>
        <p:nvSpPr>
          <p:cNvPr id="39938" name="Rechteck 39937">
            <a:extLst>
              <a:ext uri="{FF2B5EF4-FFF2-40B4-BE49-F238E27FC236}">
                <a16:creationId xmlns:a16="http://schemas.microsoft.com/office/drawing/2014/main" id="{06461920-E20A-42EA-BCCC-E1DDDB11E4E0}"/>
              </a:ext>
            </a:extLst>
          </p:cNvPr>
          <p:cNvSpPr>
            <a:spLocks noChangeArrowheads="1"/>
          </p:cNvSpPr>
          <p:nvPr/>
        </p:nvSpPr>
        <p:spPr bwMode="auto">
          <a:xfrm>
            <a:off x="152400" y="14478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Sternschaltung (Y - Schaltung)</a:t>
            </a:r>
          </a:p>
        </p:txBody>
      </p:sp>
      <p:sp>
        <p:nvSpPr>
          <p:cNvPr id="40963" name="Gerade Verbindung 39938">
            <a:extLst>
              <a:ext uri="{FF2B5EF4-FFF2-40B4-BE49-F238E27FC236}">
                <a16:creationId xmlns:a16="http://schemas.microsoft.com/office/drawing/2014/main" id="{86BFF9BB-381E-4907-BA45-F75781F1B6C2}"/>
              </a:ext>
            </a:extLst>
          </p:cNvPr>
          <p:cNvSpPr>
            <a:spLocks noChangeShapeType="1"/>
          </p:cNvSpPr>
          <p:nvPr/>
        </p:nvSpPr>
        <p:spPr bwMode="auto">
          <a:xfrm>
            <a:off x="1143000" y="1905000"/>
            <a:ext cx="1524000" cy="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0" name="Gerade Verbindung 39939">
            <a:extLst>
              <a:ext uri="{FF2B5EF4-FFF2-40B4-BE49-F238E27FC236}">
                <a16:creationId xmlns:a16="http://schemas.microsoft.com/office/drawing/2014/main" id="{A5DC9AB4-71FE-4F93-8FA3-C6BDF580B05C}"/>
              </a:ext>
            </a:extLst>
          </p:cNvPr>
          <p:cNvSpPr>
            <a:spLocks noChangeShapeType="1"/>
          </p:cNvSpPr>
          <p:nvPr/>
        </p:nvSpPr>
        <p:spPr bwMode="auto">
          <a:xfrm>
            <a:off x="2667000" y="1905000"/>
            <a:ext cx="0" cy="3810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1" name="Rechteck 39940">
            <a:extLst>
              <a:ext uri="{FF2B5EF4-FFF2-40B4-BE49-F238E27FC236}">
                <a16:creationId xmlns:a16="http://schemas.microsoft.com/office/drawing/2014/main" id="{EB672868-7B9D-47BA-A34D-E191B1673622}"/>
              </a:ext>
            </a:extLst>
          </p:cNvPr>
          <p:cNvSpPr>
            <a:spLocks noChangeArrowheads="1"/>
          </p:cNvSpPr>
          <p:nvPr/>
        </p:nvSpPr>
        <p:spPr bwMode="auto">
          <a:xfrm>
            <a:off x="2597150" y="2292350"/>
            <a:ext cx="139700" cy="6731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9942" name="Gerade Verbindung 39941">
            <a:extLst>
              <a:ext uri="{FF2B5EF4-FFF2-40B4-BE49-F238E27FC236}">
                <a16:creationId xmlns:a16="http://schemas.microsoft.com/office/drawing/2014/main" id="{4976A253-901C-47E5-8FEF-5790480652B8}"/>
              </a:ext>
            </a:extLst>
          </p:cNvPr>
          <p:cNvSpPr>
            <a:spLocks noChangeShapeType="1"/>
          </p:cNvSpPr>
          <p:nvPr/>
        </p:nvSpPr>
        <p:spPr bwMode="auto">
          <a:xfrm>
            <a:off x="2667000" y="2971800"/>
            <a:ext cx="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3" name="Ellipse 39942">
            <a:extLst>
              <a:ext uri="{FF2B5EF4-FFF2-40B4-BE49-F238E27FC236}">
                <a16:creationId xmlns:a16="http://schemas.microsoft.com/office/drawing/2014/main" id="{8302AB92-7089-4E55-9F0D-49E799899D65}"/>
              </a:ext>
            </a:extLst>
          </p:cNvPr>
          <p:cNvSpPr>
            <a:spLocks noChangeArrowheads="1"/>
          </p:cNvSpPr>
          <p:nvPr/>
        </p:nvSpPr>
        <p:spPr bwMode="auto">
          <a:xfrm>
            <a:off x="2597150" y="3130550"/>
            <a:ext cx="139700" cy="139700"/>
          </a:xfrm>
          <a:prstGeom prst="ellipse">
            <a:avLst/>
          </a:prstGeom>
          <a:solidFill>
            <a:srgbClr val="CC00FF"/>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39944" name="Gerade Verbindung 39943">
            <a:extLst>
              <a:ext uri="{FF2B5EF4-FFF2-40B4-BE49-F238E27FC236}">
                <a16:creationId xmlns:a16="http://schemas.microsoft.com/office/drawing/2014/main" id="{7CF3399E-6522-47EC-86F1-4329A53A81D6}"/>
              </a:ext>
            </a:extLst>
          </p:cNvPr>
          <p:cNvSpPr>
            <a:spLocks noChangeShapeType="1"/>
          </p:cNvSpPr>
          <p:nvPr/>
        </p:nvSpPr>
        <p:spPr bwMode="auto">
          <a:xfrm>
            <a:off x="2743200" y="3276600"/>
            <a:ext cx="2286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5" name="Gerade Verbindung 39944">
            <a:extLst>
              <a:ext uri="{FF2B5EF4-FFF2-40B4-BE49-F238E27FC236}">
                <a16:creationId xmlns:a16="http://schemas.microsoft.com/office/drawing/2014/main" id="{547B93F0-3073-40FC-ABE9-913C2727D99D}"/>
              </a:ext>
            </a:extLst>
          </p:cNvPr>
          <p:cNvSpPr>
            <a:spLocks noChangeShapeType="1"/>
          </p:cNvSpPr>
          <p:nvPr/>
        </p:nvSpPr>
        <p:spPr bwMode="auto">
          <a:xfrm flipH="1">
            <a:off x="2438400" y="3276600"/>
            <a:ext cx="1524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6" name="Gerade Verbindung 39945">
            <a:extLst>
              <a:ext uri="{FF2B5EF4-FFF2-40B4-BE49-F238E27FC236}">
                <a16:creationId xmlns:a16="http://schemas.microsoft.com/office/drawing/2014/main" id="{DE011799-1DFF-44AB-98BF-59BF8E266905}"/>
              </a:ext>
            </a:extLst>
          </p:cNvPr>
          <p:cNvSpPr>
            <a:spLocks noChangeShapeType="1"/>
          </p:cNvSpPr>
          <p:nvPr/>
        </p:nvSpPr>
        <p:spPr bwMode="auto">
          <a:xfrm flipV="1">
            <a:off x="2895600" y="3352800"/>
            <a:ext cx="1524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7" name="Gerade Verbindung 39946">
            <a:extLst>
              <a:ext uri="{FF2B5EF4-FFF2-40B4-BE49-F238E27FC236}">
                <a16:creationId xmlns:a16="http://schemas.microsoft.com/office/drawing/2014/main" id="{940AB959-BB07-4864-8E4F-6C63DE6314D2}"/>
              </a:ext>
            </a:extLst>
          </p:cNvPr>
          <p:cNvSpPr>
            <a:spLocks noChangeShapeType="1"/>
          </p:cNvSpPr>
          <p:nvPr/>
        </p:nvSpPr>
        <p:spPr bwMode="auto">
          <a:xfrm>
            <a:off x="2286000" y="3352800"/>
            <a:ext cx="2286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8" name="Gerade Verbindung 39947">
            <a:extLst>
              <a:ext uri="{FF2B5EF4-FFF2-40B4-BE49-F238E27FC236}">
                <a16:creationId xmlns:a16="http://schemas.microsoft.com/office/drawing/2014/main" id="{BDD2DD1F-F07A-4168-BCF4-7E47304CFE99}"/>
              </a:ext>
            </a:extLst>
          </p:cNvPr>
          <p:cNvSpPr>
            <a:spLocks noChangeShapeType="1"/>
          </p:cNvSpPr>
          <p:nvPr/>
        </p:nvSpPr>
        <p:spPr bwMode="auto">
          <a:xfrm flipH="1">
            <a:off x="1676400" y="3352800"/>
            <a:ext cx="609600" cy="533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49" name="Gerade Verbindung 39948">
            <a:extLst>
              <a:ext uri="{FF2B5EF4-FFF2-40B4-BE49-F238E27FC236}">
                <a16:creationId xmlns:a16="http://schemas.microsoft.com/office/drawing/2014/main" id="{53049D07-28C2-4A7B-A243-4535C264CD77}"/>
              </a:ext>
            </a:extLst>
          </p:cNvPr>
          <p:cNvSpPr>
            <a:spLocks noChangeShapeType="1"/>
          </p:cNvSpPr>
          <p:nvPr/>
        </p:nvSpPr>
        <p:spPr bwMode="auto">
          <a:xfrm flipH="1">
            <a:off x="1828800" y="3429000"/>
            <a:ext cx="685800" cy="609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0" name="Gerade Verbindung 39949">
            <a:extLst>
              <a:ext uri="{FF2B5EF4-FFF2-40B4-BE49-F238E27FC236}">
                <a16:creationId xmlns:a16="http://schemas.microsoft.com/office/drawing/2014/main" id="{5178C772-66C7-4845-8A99-4BDB40336157}"/>
              </a:ext>
            </a:extLst>
          </p:cNvPr>
          <p:cNvSpPr>
            <a:spLocks noChangeShapeType="1"/>
          </p:cNvSpPr>
          <p:nvPr/>
        </p:nvSpPr>
        <p:spPr bwMode="auto">
          <a:xfrm>
            <a:off x="1676400" y="3886200"/>
            <a:ext cx="1524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1" name="Gerade Verbindung 39950">
            <a:extLst>
              <a:ext uri="{FF2B5EF4-FFF2-40B4-BE49-F238E27FC236}">
                <a16:creationId xmlns:a16="http://schemas.microsoft.com/office/drawing/2014/main" id="{A07EF7B4-50A9-48D5-AC99-A0F9972808DC}"/>
              </a:ext>
            </a:extLst>
          </p:cNvPr>
          <p:cNvSpPr>
            <a:spLocks noChangeShapeType="1"/>
          </p:cNvSpPr>
          <p:nvPr/>
        </p:nvSpPr>
        <p:spPr bwMode="auto">
          <a:xfrm>
            <a:off x="2895600" y="3505200"/>
            <a:ext cx="685800" cy="457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2" name="Gerade Verbindung 39951">
            <a:extLst>
              <a:ext uri="{FF2B5EF4-FFF2-40B4-BE49-F238E27FC236}">
                <a16:creationId xmlns:a16="http://schemas.microsoft.com/office/drawing/2014/main" id="{6A4DB309-DFA9-47D6-AA99-2F89F1A44583}"/>
              </a:ext>
            </a:extLst>
          </p:cNvPr>
          <p:cNvSpPr>
            <a:spLocks noChangeShapeType="1"/>
          </p:cNvSpPr>
          <p:nvPr/>
        </p:nvSpPr>
        <p:spPr bwMode="auto">
          <a:xfrm flipV="1">
            <a:off x="3581400" y="3810000"/>
            <a:ext cx="1524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3" name="Gerade Verbindung 39952">
            <a:extLst>
              <a:ext uri="{FF2B5EF4-FFF2-40B4-BE49-F238E27FC236}">
                <a16:creationId xmlns:a16="http://schemas.microsoft.com/office/drawing/2014/main" id="{7767D718-766A-4839-B722-F130D03D9977}"/>
              </a:ext>
            </a:extLst>
          </p:cNvPr>
          <p:cNvSpPr>
            <a:spLocks noChangeShapeType="1"/>
          </p:cNvSpPr>
          <p:nvPr/>
        </p:nvSpPr>
        <p:spPr bwMode="auto">
          <a:xfrm>
            <a:off x="3048000" y="3352800"/>
            <a:ext cx="685800" cy="457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4" name="Gerade Verbindung 39953">
            <a:extLst>
              <a:ext uri="{FF2B5EF4-FFF2-40B4-BE49-F238E27FC236}">
                <a16:creationId xmlns:a16="http://schemas.microsoft.com/office/drawing/2014/main" id="{95C8F0D8-BB9D-4A71-B8C1-D8BF02287F71}"/>
              </a:ext>
            </a:extLst>
          </p:cNvPr>
          <p:cNvSpPr>
            <a:spLocks noChangeShapeType="1"/>
          </p:cNvSpPr>
          <p:nvPr/>
        </p:nvSpPr>
        <p:spPr bwMode="auto">
          <a:xfrm flipH="1">
            <a:off x="1447800" y="3962400"/>
            <a:ext cx="228600" cy="152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5" name="Gerade Verbindung 39954">
            <a:extLst>
              <a:ext uri="{FF2B5EF4-FFF2-40B4-BE49-F238E27FC236}">
                <a16:creationId xmlns:a16="http://schemas.microsoft.com/office/drawing/2014/main" id="{3627CA07-32F0-446F-AAA8-835728880C39}"/>
              </a:ext>
            </a:extLst>
          </p:cNvPr>
          <p:cNvSpPr>
            <a:spLocks noChangeShapeType="1"/>
          </p:cNvSpPr>
          <p:nvPr/>
        </p:nvSpPr>
        <p:spPr bwMode="auto">
          <a:xfrm>
            <a:off x="3657600" y="3886200"/>
            <a:ext cx="1524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6" name="Gerade Verbindung 39955">
            <a:extLst>
              <a:ext uri="{FF2B5EF4-FFF2-40B4-BE49-F238E27FC236}">
                <a16:creationId xmlns:a16="http://schemas.microsoft.com/office/drawing/2014/main" id="{E137A204-26DC-4FF4-9D9D-9D7D115F57B5}"/>
              </a:ext>
            </a:extLst>
          </p:cNvPr>
          <p:cNvSpPr>
            <a:spLocks noChangeShapeType="1"/>
          </p:cNvSpPr>
          <p:nvPr/>
        </p:nvSpPr>
        <p:spPr bwMode="auto">
          <a:xfrm flipV="1">
            <a:off x="2743200" y="2133600"/>
            <a:ext cx="914400" cy="2286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7" name="Gerade Verbindung 39956">
            <a:extLst>
              <a:ext uri="{FF2B5EF4-FFF2-40B4-BE49-F238E27FC236}">
                <a16:creationId xmlns:a16="http://schemas.microsoft.com/office/drawing/2014/main" id="{3CB7989C-B8CE-4958-8F3C-DB380393EADE}"/>
              </a:ext>
            </a:extLst>
          </p:cNvPr>
          <p:cNvSpPr>
            <a:spLocks noChangeShapeType="1"/>
          </p:cNvSpPr>
          <p:nvPr/>
        </p:nvSpPr>
        <p:spPr bwMode="auto">
          <a:xfrm flipV="1">
            <a:off x="2743200" y="2971800"/>
            <a:ext cx="990600" cy="2286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58" name="Rechteck 39957">
            <a:extLst>
              <a:ext uri="{FF2B5EF4-FFF2-40B4-BE49-F238E27FC236}">
                <a16:creationId xmlns:a16="http://schemas.microsoft.com/office/drawing/2014/main" id="{567DE6A4-20FB-4DA2-AC5B-0F7E53C09867}"/>
              </a:ext>
            </a:extLst>
          </p:cNvPr>
          <p:cNvSpPr>
            <a:spLocks noChangeArrowheads="1"/>
          </p:cNvSpPr>
          <p:nvPr/>
        </p:nvSpPr>
        <p:spPr bwMode="auto">
          <a:xfrm>
            <a:off x="36576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Motorenentwicklung (Stränge)</a:t>
            </a:r>
          </a:p>
        </p:txBody>
      </p:sp>
      <p:sp>
        <p:nvSpPr>
          <p:cNvPr id="39959" name="Rechteck 39958">
            <a:extLst>
              <a:ext uri="{FF2B5EF4-FFF2-40B4-BE49-F238E27FC236}">
                <a16:creationId xmlns:a16="http://schemas.microsoft.com/office/drawing/2014/main" id="{7374DB54-FD83-4A12-8019-3B4FFCE54C9C}"/>
              </a:ext>
            </a:extLst>
          </p:cNvPr>
          <p:cNvSpPr>
            <a:spLocks noChangeArrowheads="1"/>
          </p:cNvSpPr>
          <p:nvPr/>
        </p:nvSpPr>
        <p:spPr bwMode="auto">
          <a:xfrm>
            <a:off x="3657600" y="2819400"/>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Mp (Mittelpunktsleiter, Masse)</a:t>
            </a:r>
          </a:p>
        </p:txBody>
      </p:sp>
      <p:sp>
        <p:nvSpPr>
          <p:cNvPr id="39960" name="Rechteck 39959">
            <a:extLst>
              <a:ext uri="{FF2B5EF4-FFF2-40B4-BE49-F238E27FC236}">
                <a16:creationId xmlns:a16="http://schemas.microsoft.com/office/drawing/2014/main" id="{962377E3-7ADC-46C9-A685-9AB9EFCEAE51}"/>
              </a:ext>
            </a:extLst>
          </p:cNvPr>
          <p:cNvSpPr>
            <a:spLocks noChangeArrowheads="1"/>
          </p:cNvSpPr>
          <p:nvPr/>
        </p:nvSpPr>
        <p:spPr bwMode="auto">
          <a:xfrm>
            <a:off x="6096000" y="2057400"/>
            <a:ext cx="30464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R</a:t>
            </a:r>
            <a:r>
              <a:rPr lang="de-DE" altLang="de-DE">
                <a:latin typeface="Times New Roman" panose="02020603050405020304" pitchFamily="18" charset="0"/>
              </a:rPr>
              <a:t> , U</a:t>
            </a:r>
            <a:r>
              <a:rPr lang="de-DE" altLang="de-DE" baseline="-25000">
                <a:latin typeface="Times New Roman" panose="02020603050405020304" pitchFamily="18" charset="0"/>
              </a:rPr>
              <a:t>S </a:t>
            </a:r>
            <a:r>
              <a:rPr lang="de-DE" altLang="de-DE">
                <a:latin typeface="Times New Roman" panose="02020603050405020304" pitchFamily="18" charset="0"/>
              </a:rPr>
              <a:t>, U </a:t>
            </a:r>
            <a:r>
              <a:rPr lang="de-DE" altLang="de-DE" baseline="-25000">
                <a:latin typeface="Times New Roman" panose="02020603050405020304" pitchFamily="18" charset="0"/>
              </a:rPr>
              <a:t>t</a:t>
            </a:r>
            <a:r>
              <a:rPr lang="de-DE" altLang="de-DE">
                <a:latin typeface="Times New Roman" panose="02020603050405020304" pitchFamily="18" charset="0"/>
              </a:rPr>
              <a:t>  sind um </a:t>
            </a:r>
            <a:r>
              <a:rPr lang="de-DE" altLang="de-DE">
                <a:latin typeface="Symbol" panose="05050102010706020507" pitchFamily="18" charset="2"/>
              </a:rPr>
              <a:t>f</a:t>
            </a:r>
            <a:r>
              <a:rPr lang="de-DE" altLang="de-DE">
                <a:latin typeface="Times New Roman" panose="02020603050405020304" pitchFamily="18" charset="0"/>
              </a:rPr>
              <a:t> = 0, </a:t>
            </a:r>
            <a:r>
              <a:rPr lang="de-DE" altLang="de-DE">
                <a:latin typeface="Math B"/>
              </a:rPr>
              <a:t>!</a:t>
            </a:r>
            <a:r>
              <a:rPr lang="de-DE" altLang="de-DE">
                <a:latin typeface="Times New Roman" panose="02020603050405020304" pitchFamily="18" charset="0"/>
              </a:rPr>
              <a:t> 2</a:t>
            </a:r>
            <a:r>
              <a:rPr lang="de-DE" altLang="de-DE">
                <a:latin typeface="Symbol" panose="05050102010706020507" pitchFamily="18" charset="2"/>
              </a:rPr>
              <a:t>p</a:t>
            </a:r>
            <a:r>
              <a:rPr lang="de-DE" altLang="de-DE">
                <a:latin typeface="Times New Roman" panose="02020603050405020304" pitchFamily="18" charset="0"/>
              </a:rPr>
              <a:t>/ 3 phasenverschobene sinusförmige Wechselspannung :</a:t>
            </a:r>
          </a:p>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x</a:t>
            </a:r>
            <a:r>
              <a:rPr lang="de-DE" altLang="de-DE">
                <a:latin typeface="Times New Roman" panose="02020603050405020304" pitchFamily="18" charset="0"/>
              </a:rPr>
              <a:t> = U</a:t>
            </a:r>
            <a:r>
              <a:rPr lang="de-DE" altLang="de-DE" baseline="-25000">
                <a:latin typeface="Times New Roman" panose="02020603050405020304" pitchFamily="18" charset="0"/>
              </a:rPr>
              <a:t>0</a:t>
            </a:r>
            <a:r>
              <a:rPr lang="de-DE" altLang="de-DE">
                <a:latin typeface="Times New Roman" panose="02020603050405020304" pitchFamily="18" charset="0"/>
              </a:rPr>
              <a:t> sin (</a:t>
            </a:r>
            <a:r>
              <a:rPr lang="de-DE" altLang="de-DE">
                <a:latin typeface="Symbol" panose="05050102010706020507" pitchFamily="18" charset="2"/>
              </a:rPr>
              <a:t>w</a:t>
            </a:r>
            <a:r>
              <a:rPr lang="de-DE" altLang="de-DE">
                <a:latin typeface="Times New Roman" panose="02020603050405020304" pitchFamily="18" charset="0"/>
              </a:rPr>
              <a:t>t + </a:t>
            </a:r>
            <a:r>
              <a:rPr lang="de-DE" altLang="de-DE">
                <a:latin typeface="Symbol" panose="05050102010706020507" pitchFamily="18" charset="2"/>
              </a:rPr>
              <a:t>f</a:t>
            </a:r>
            <a:r>
              <a:rPr lang="de-DE" altLang="de-DE">
                <a:latin typeface="Times New Roman" panose="02020603050405020304" pitchFamily="18" charset="0"/>
              </a:rPr>
              <a:t> )</a:t>
            </a:r>
          </a:p>
          <a:p>
            <a:pPr>
              <a:spcBef>
                <a:spcPct val="50000"/>
              </a:spcBef>
            </a:pPr>
            <a:r>
              <a:rPr lang="de-DE" altLang="de-DE">
                <a:latin typeface="Times New Roman" panose="02020603050405020304" pitchFamily="18" charset="0"/>
              </a:rPr>
              <a:t>Spannung zwischen Außen- und Mittelpunktsleiter heißen Strang-spannungen U</a:t>
            </a:r>
            <a:r>
              <a:rPr lang="de-DE" altLang="de-DE" baseline="-25000">
                <a:latin typeface="Times New Roman" panose="02020603050405020304" pitchFamily="18" charset="0"/>
              </a:rPr>
              <a:t>x</a:t>
            </a:r>
            <a:r>
              <a:rPr lang="de-DE" altLang="de-DE">
                <a:latin typeface="Times New Roman" panose="02020603050405020304" pitchFamily="18" charset="0"/>
              </a:rPr>
              <a:t> , wobei  x = R, S, T</a:t>
            </a:r>
          </a:p>
        </p:txBody>
      </p:sp>
      <p:sp>
        <p:nvSpPr>
          <p:cNvPr id="39961" name="Rechteck 39960">
            <a:extLst>
              <a:ext uri="{FF2B5EF4-FFF2-40B4-BE49-F238E27FC236}">
                <a16:creationId xmlns:a16="http://schemas.microsoft.com/office/drawing/2014/main" id="{4C738DED-5D0E-4B0B-A168-748EB0746F73}"/>
              </a:ext>
            </a:extLst>
          </p:cNvPr>
          <p:cNvSpPr>
            <a:spLocks noChangeArrowheads="1"/>
          </p:cNvSpPr>
          <p:nvPr/>
        </p:nvSpPr>
        <p:spPr bwMode="auto">
          <a:xfrm>
            <a:off x="76200" y="42672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Dreiecksschaltung (</a:t>
            </a:r>
            <a:r>
              <a:rPr lang="de-DE" altLang="de-DE">
                <a:latin typeface="Symbol" panose="05050102010706020507" pitchFamily="18" charset="2"/>
              </a:rPr>
              <a:t>D</a:t>
            </a:r>
            <a:r>
              <a:rPr lang="de-DE" altLang="de-DE">
                <a:latin typeface="Times New Roman" panose="02020603050405020304" pitchFamily="18" charset="0"/>
              </a:rPr>
              <a:t> - Schaltung)</a:t>
            </a:r>
          </a:p>
        </p:txBody>
      </p:sp>
      <p:grpSp>
        <p:nvGrpSpPr>
          <p:cNvPr id="19855" name="Group 41">
            <a:extLst>
              <a:ext uri="{FF2B5EF4-FFF2-40B4-BE49-F238E27FC236}">
                <a16:creationId xmlns:a16="http://schemas.microsoft.com/office/drawing/2014/main" id="{4F1233B2-9847-41A3-B8FC-A2CC54A06EAC}"/>
              </a:ext>
            </a:extLst>
          </p:cNvPr>
          <p:cNvGrpSpPr>
            <a:grpSpLocks/>
          </p:cNvGrpSpPr>
          <p:nvPr/>
        </p:nvGrpSpPr>
        <p:grpSpPr bwMode="auto">
          <a:xfrm>
            <a:off x="685800" y="5181600"/>
            <a:ext cx="1676400" cy="1136650"/>
            <a:chOff x="432" y="3264"/>
            <a:chExt cx="1056" cy="716"/>
          </a:xfrm>
        </p:grpSpPr>
        <p:sp>
          <p:nvSpPr>
            <p:cNvPr id="41001" name="Gerade Verbindung 39961">
              <a:extLst>
                <a:ext uri="{FF2B5EF4-FFF2-40B4-BE49-F238E27FC236}">
                  <a16:creationId xmlns:a16="http://schemas.microsoft.com/office/drawing/2014/main" id="{1541F2C3-FD77-42C5-B717-AF5F8893B10D}"/>
                </a:ext>
              </a:extLst>
            </p:cNvPr>
            <p:cNvSpPr>
              <a:spLocks noChangeShapeType="1"/>
            </p:cNvSpPr>
            <p:nvPr/>
          </p:nvSpPr>
          <p:spPr bwMode="auto">
            <a:xfrm>
              <a:off x="432" y="3936"/>
              <a:ext cx="28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02" name="Rechteck 39962">
              <a:extLst>
                <a:ext uri="{FF2B5EF4-FFF2-40B4-BE49-F238E27FC236}">
                  <a16:creationId xmlns:a16="http://schemas.microsoft.com/office/drawing/2014/main" id="{91E45D50-B6FF-4F13-BBC5-985A109D549B}"/>
                </a:ext>
              </a:extLst>
            </p:cNvPr>
            <p:cNvSpPr>
              <a:spLocks noChangeArrowheads="1"/>
            </p:cNvSpPr>
            <p:nvPr/>
          </p:nvSpPr>
          <p:spPr bwMode="auto">
            <a:xfrm>
              <a:off x="724" y="3892"/>
              <a:ext cx="472" cy="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1003" name="Gerade Verbindung 39963">
              <a:extLst>
                <a:ext uri="{FF2B5EF4-FFF2-40B4-BE49-F238E27FC236}">
                  <a16:creationId xmlns:a16="http://schemas.microsoft.com/office/drawing/2014/main" id="{65B6FB69-758A-4F01-B976-9948CE7D3166}"/>
                </a:ext>
              </a:extLst>
            </p:cNvPr>
            <p:cNvSpPr>
              <a:spLocks noChangeShapeType="1"/>
            </p:cNvSpPr>
            <p:nvPr/>
          </p:nvSpPr>
          <p:spPr bwMode="auto">
            <a:xfrm>
              <a:off x="1200" y="3936"/>
              <a:ext cx="28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04" name="Gerade Verbindung 39964">
              <a:extLst>
                <a:ext uri="{FF2B5EF4-FFF2-40B4-BE49-F238E27FC236}">
                  <a16:creationId xmlns:a16="http://schemas.microsoft.com/office/drawing/2014/main" id="{FA771BFC-99D9-4E75-83CF-DBC8773C3730}"/>
                </a:ext>
              </a:extLst>
            </p:cNvPr>
            <p:cNvSpPr>
              <a:spLocks noChangeShapeType="1"/>
            </p:cNvSpPr>
            <p:nvPr/>
          </p:nvSpPr>
          <p:spPr bwMode="auto">
            <a:xfrm flipV="1">
              <a:off x="432" y="3648"/>
              <a:ext cx="240"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05" name="Gerade Verbindung 39965">
              <a:extLst>
                <a:ext uri="{FF2B5EF4-FFF2-40B4-BE49-F238E27FC236}">
                  <a16:creationId xmlns:a16="http://schemas.microsoft.com/office/drawing/2014/main" id="{0C5058E9-5FE2-4072-A970-CC84BBE1167A}"/>
                </a:ext>
              </a:extLst>
            </p:cNvPr>
            <p:cNvSpPr>
              <a:spLocks noChangeShapeType="1"/>
            </p:cNvSpPr>
            <p:nvPr/>
          </p:nvSpPr>
          <p:spPr bwMode="auto">
            <a:xfrm>
              <a:off x="624" y="3600"/>
              <a:ext cx="96"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06" name="Gerade Verbindung 39966">
              <a:extLst>
                <a:ext uri="{FF2B5EF4-FFF2-40B4-BE49-F238E27FC236}">
                  <a16:creationId xmlns:a16="http://schemas.microsoft.com/office/drawing/2014/main" id="{2A0D23A9-DBBF-4B9F-B254-21D4DD8F59A2}"/>
                </a:ext>
              </a:extLst>
            </p:cNvPr>
            <p:cNvSpPr>
              <a:spLocks noChangeShapeType="1"/>
            </p:cNvSpPr>
            <p:nvPr/>
          </p:nvSpPr>
          <p:spPr bwMode="auto">
            <a:xfrm flipV="1">
              <a:off x="624" y="3312"/>
              <a:ext cx="240"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07" name="Gerade Verbindung 39967">
              <a:extLst>
                <a:ext uri="{FF2B5EF4-FFF2-40B4-BE49-F238E27FC236}">
                  <a16:creationId xmlns:a16="http://schemas.microsoft.com/office/drawing/2014/main" id="{76B76317-540F-48DF-871B-50C3B59A318B}"/>
                </a:ext>
              </a:extLst>
            </p:cNvPr>
            <p:cNvSpPr>
              <a:spLocks noChangeShapeType="1"/>
            </p:cNvSpPr>
            <p:nvPr/>
          </p:nvSpPr>
          <p:spPr bwMode="auto">
            <a:xfrm>
              <a:off x="864" y="3312"/>
              <a:ext cx="96"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08" name="Gerade Verbindung 39968">
              <a:extLst>
                <a:ext uri="{FF2B5EF4-FFF2-40B4-BE49-F238E27FC236}">
                  <a16:creationId xmlns:a16="http://schemas.microsoft.com/office/drawing/2014/main" id="{A5D8D04E-20EF-407E-89F6-204B7937BD57}"/>
                </a:ext>
              </a:extLst>
            </p:cNvPr>
            <p:cNvSpPr>
              <a:spLocks noChangeShapeType="1"/>
            </p:cNvSpPr>
            <p:nvPr/>
          </p:nvSpPr>
          <p:spPr bwMode="auto">
            <a:xfrm flipV="1">
              <a:off x="720" y="3408"/>
              <a:ext cx="240"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09" name="Gerade Verbindung 39969">
              <a:extLst>
                <a:ext uri="{FF2B5EF4-FFF2-40B4-BE49-F238E27FC236}">
                  <a16:creationId xmlns:a16="http://schemas.microsoft.com/office/drawing/2014/main" id="{58507E93-312B-4D56-A8AE-E0D68F1C87CD}"/>
                </a:ext>
              </a:extLst>
            </p:cNvPr>
            <p:cNvSpPr>
              <a:spLocks noChangeShapeType="1"/>
            </p:cNvSpPr>
            <p:nvPr/>
          </p:nvSpPr>
          <p:spPr bwMode="auto">
            <a:xfrm flipH="1" flipV="1">
              <a:off x="1296" y="3696"/>
              <a:ext cx="192"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10" name="Gerade Verbindung 39970">
              <a:extLst>
                <a:ext uri="{FF2B5EF4-FFF2-40B4-BE49-F238E27FC236}">
                  <a16:creationId xmlns:a16="http://schemas.microsoft.com/office/drawing/2014/main" id="{D9A0B869-1AB1-4B87-A16F-4A3883C6A407}"/>
                </a:ext>
              </a:extLst>
            </p:cNvPr>
            <p:cNvSpPr>
              <a:spLocks noChangeShapeType="1"/>
            </p:cNvSpPr>
            <p:nvPr/>
          </p:nvSpPr>
          <p:spPr bwMode="auto">
            <a:xfrm flipV="1">
              <a:off x="1248" y="3648"/>
              <a:ext cx="96"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11" name="Gerade Verbindung 39971">
              <a:extLst>
                <a:ext uri="{FF2B5EF4-FFF2-40B4-BE49-F238E27FC236}">
                  <a16:creationId xmlns:a16="http://schemas.microsoft.com/office/drawing/2014/main" id="{E8B998B5-6DAC-47A1-8322-4945C8CD0282}"/>
                </a:ext>
              </a:extLst>
            </p:cNvPr>
            <p:cNvSpPr>
              <a:spLocks noChangeShapeType="1"/>
            </p:cNvSpPr>
            <p:nvPr/>
          </p:nvSpPr>
          <p:spPr bwMode="auto">
            <a:xfrm flipH="1" flipV="1">
              <a:off x="1056" y="3360"/>
              <a:ext cx="288"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12" name="Gerade Verbindung 39972">
              <a:extLst>
                <a:ext uri="{FF2B5EF4-FFF2-40B4-BE49-F238E27FC236}">
                  <a16:creationId xmlns:a16="http://schemas.microsoft.com/office/drawing/2014/main" id="{9EB8DA04-10EE-4C53-8790-14D9B22BCD4C}"/>
                </a:ext>
              </a:extLst>
            </p:cNvPr>
            <p:cNvSpPr>
              <a:spLocks noChangeShapeType="1"/>
            </p:cNvSpPr>
            <p:nvPr/>
          </p:nvSpPr>
          <p:spPr bwMode="auto">
            <a:xfrm flipH="1">
              <a:off x="960" y="3360"/>
              <a:ext cx="96"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13" name="Gerade Verbindung 39973">
              <a:extLst>
                <a:ext uri="{FF2B5EF4-FFF2-40B4-BE49-F238E27FC236}">
                  <a16:creationId xmlns:a16="http://schemas.microsoft.com/office/drawing/2014/main" id="{DB99A1A1-32F4-4B39-86F0-1088EC5444D6}"/>
                </a:ext>
              </a:extLst>
            </p:cNvPr>
            <p:cNvSpPr>
              <a:spLocks noChangeShapeType="1"/>
            </p:cNvSpPr>
            <p:nvPr/>
          </p:nvSpPr>
          <p:spPr bwMode="auto">
            <a:xfrm>
              <a:off x="960" y="3456"/>
              <a:ext cx="288"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14" name="Gerade Verbindung 39974">
              <a:extLst>
                <a:ext uri="{FF2B5EF4-FFF2-40B4-BE49-F238E27FC236}">
                  <a16:creationId xmlns:a16="http://schemas.microsoft.com/office/drawing/2014/main" id="{86745BAF-3E1D-4AFA-81B9-DAAF3063629D}"/>
                </a:ext>
              </a:extLst>
            </p:cNvPr>
            <p:cNvSpPr>
              <a:spLocks noChangeShapeType="1"/>
            </p:cNvSpPr>
            <p:nvPr/>
          </p:nvSpPr>
          <p:spPr bwMode="auto">
            <a:xfrm flipV="1">
              <a:off x="912" y="3264"/>
              <a:ext cx="48"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015" name="Gerade Verbindung 39975">
              <a:extLst>
                <a:ext uri="{FF2B5EF4-FFF2-40B4-BE49-F238E27FC236}">
                  <a16:creationId xmlns:a16="http://schemas.microsoft.com/office/drawing/2014/main" id="{771997E3-369D-43D2-B3C2-A2EDFCD64BD6}"/>
                </a:ext>
              </a:extLst>
            </p:cNvPr>
            <p:cNvSpPr>
              <a:spLocks noChangeShapeType="1"/>
            </p:cNvSpPr>
            <p:nvPr/>
          </p:nvSpPr>
          <p:spPr bwMode="auto">
            <a:xfrm flipH="1" flipV="1">
              <a:off x="960" y="3264"/>
              <a:ext cx="48"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40987" name="Gerade Verbindung 39977">
            <a:extLst>
              <a:ext uri="{FF2B5EF4-FFF2-40B4-BE49-F238E27FC236}">
                <a16:creationId xmlns:a16="http://schemas.microsoft.com/office/drawing/2014/main" id="{68CBDE3E-B558-49D9-9800-AA9B210A98C2}"/>
              </a:ext>
            </a:extLst>
          </p:cNvPr>
          <p:cNvSpPr>
            <a:spLocks noChangeShapeType="1"/>
          </p:cNvSpPr>
          <p:nvPr/>
        </p:nvSpPr>
        <p:spPr bwMode="auto">
          <a:xfrm flipH="1">
            <a:off x="533400" y="5181600"/>
            <a:ext cx="990600" cy="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79" name="Rechteck 39978">
            <a:extLst>
              <a:ext uri="{FF2B5EF4-FFF2-40B4-BE49-F238E27FC236}">
                <a16:creationId xmlns:a16="http://schemas.microsoft.com/office/drawing/2014/main" id="{C277D80B-477E-42CE-B198-EE6A17E0705B}"/>
              </a:ext>
            </a:extLst>
          </p:cNvPr>
          <p:cNvSpPr>
            <a:spLocks noChangeArrowheads="1"/>
          </p:cNvSpPr>
          <p:nvPr/>
        </p:nvSpPr>
        <p:spPr bwMode="auto">
          <a:xfrm>
            <a:off x="76200" y="5029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R</a:t>
            </a:r>
          </a:p>
        </p:txBody>
      </p:sp>
      <p:sp>
        <p:nvSpPr>
          <p:cNvPr id="39980" name="Rechteck 39979">
            <a:extLst>
              <a:ext uri="{FF2B5EF4-FFF2-40B4-BE49-F238E27FC236}">
                <a16:creationId xmlns:a16="http://schemas.microsoft.com/office/drawing/2014/main" id="{E12EEB72-A1B5-4EC8-8ABC-DF1FDF345FEB}"/>
              </a:ext>
            </a:extLst>
          </p:cNvPr>
          <p:cNvSpPr>
            <a:spLocks noChangeArrowheads="1"/>
          </p:cNvSpPr>
          <p:nvPr/>
        </p:nvSpPr>
        <p:spPr bwMode="auto">
          <a:xfrm>
            <a:off x="609600" y="1752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R</a:t>
            </a:r>
          </a:p>
        </p:txBody>
      </p:sp>
      <p:sp>
        <p:nvSpPr>
          <p:cNvPr id="39981" name="Gerade Verbindung 39980">
            <a:extLst>
              <a:ext uri="{FF2B5EF4-FFF2-40B4-BE49-F238E27FC236}">
                <a16:creationId xmlns:a16="http://schemas.microsoft.com/office/drawing/2014/main" id="{58963F88-C25D-49C6-A57E-786C5E5C459C}"/>
              </a:ext>
            </a:extLst>
          </p:cNvPr>
          <p:cNvSpPr>
            <a:spLocks noChangeShapeType="1"/>
          </p:cNvSpPr>
          <p:nvPr/>
        </p:nvSpPr>
        <p:spPr bwMode="auto">
          <a:xfrm flipH="1" flipV="1">
            <a:off x="990600" y="3657600"/>
            <a:ext cx="533400" cy="4572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82" name="Rechteck 39981">
            <a:extLst>
              <a:ext uri="{FF2B5EF4-FFF2-40B4-BE49-F238E27FC236}">
                <a16:creationId xmlns:a16="http://schemas.microsoft.com/office/drawing/2014/main" id="{1E47EA19-B92C-4F9D-B1F2-71AA6A049FCF}"/>
              </a:ext>
            </a:extLst>
          </p:cNvPr>
          <p:cNvSpPr>
            <a:spLocks noChangeArrowheads="1"/>
          </p:cNvSpPr>
          <p:nvPr/>
        </p:nvSpPr>
        <p:spPr bwMode="auto">
          <a:xfrm>
            <a:off x="609600" y="3352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T</a:t>
            </a:r>
          </a:p>
        </p:txBody>
      </p:sp>
      <p:sp>
        <p:nvSpPr>
          <p:cNvPr id="39983" name="Gerade Verbindung 39982">
            <a:extLst>
              <a:ext uri="{FF2B5EF4-FFF2-40B4-BE49-F238E27FC236}">
                <a16:creationId xmlns:a16="http://schemas.microsoft.com/office/drawing/2014/main" id="{55C64C64-75B0-4553-B96E-3C1D2B5ADA01}"/>
              </a:ext>
            </a:extLst>
          </p:cNvPr>
          <p:cNvSpPr>
            <a:spLocks noChangeShapeType="1"/>
          </p:cNvSpPr>
          <p:nvPr/>
        </p:nvSpPr>
        <p:spPr bwMode="auto">
          <a:xfrm>
            <a:off x="3810000" y="3962400"/>
            <a:ext cx="304800" cy="0"/>
          </a:xfrm>
          <a:prstGeom prst="line">
            <a:avLst/>
          </a:prstGeom>
          <a:noFill/>
          <a:ln w="1270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84" name="Rechteck 39983">
            <a:extLst>
              <a:ext uri="{FF2B5EF4-FFF2-40B4-BE49-F238E27FC236}">
                <a16:creationId xmlns:a16="http://schemas.microsoft.com/office/drawing/2014/main" id="{9D53FD99-1D71-4347-BC6D-3932485E477A}"/>
              </a:ext>
            </a:extLst>
          </p:cNvPr>
          <p:cNvSpPr>
            <a:spLocks noChangeArrowheads="1"/>
          </p:cNvSpPr>
          <p:nvPr/>
        </p:nvSpPr>
        <p:spPr bwMode="auto">
          <a:xfrm>
            <a:off x="4114800" y="3657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S</a:t>
            </a:r>
          </a:p>
        </p:txBody>
      </p:sp>
      <p:sp>
        <p:nvSpPr>
          <p:cNvPr id="39985" name="Gerade Verbindung 39984">
            <a:extLst>
              <a:ext uri="{FF2B5EF4-FFF2-40B4-BE49-F238E27FC236}">
                <a16:creationId xmlns:a16="http://schemas.microsoft.com/office/drawing/2014/main" id="{1F4FE6D9-8423-459F-8749-8FD20EA14C2E}"/>
              </a:ext>
            </a:extLst>
          </p:cNvPr>
          <p:cNvSpPr>
            <a:spLocks noChangeShapeType="1"/>
          </p:cNvSpPr>
          <p:nvPr/>
        </p:nvSpPr>
        <p:spPr bwMode="auto">
          <a:xfrm flipH="1">
            <a:off x="457200" y="6248400"/>
            <a:ext cx="228600" cy="0"/>
          </a:xfrm>
          <a:prstGeom prst="line">
            <a:avLst/>
          </a:prstGeom>
          <a:noFill/>
          <a:ln w="1270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86" name="Rechteck 39985">
            <a:extLst>
              <a:ext uri="{FF2B5EF4-FFF2-40B4-BE49-F238E27FC236}">
                <a16:creationId xmlns:a16="http://schemas.microsoft.com/office/drawing/2014/main" id="{DCC6A3D1-2DEF-4435-83DB-C2110DA3862C}"/>
              </a:ext>
            </a:extLst>
          </p:cNvPr>
          <p:cNvSpPr>
            <a:spLocks noChangeArrowheads="1"/>
          </p:cNvSpPr>
          <p:nvPr/>
        </p:nvSpPr>
        <p:spPr bwMode="auto">
          <a:xfrm>
            <a:off x="76200" y="60960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S</a:t>
            </a:r>
          </a:p>
        </p:txBody>
      </p:sp>
      <p:sp>
        <p:nvSpPr>
          <p:cNvPr id="39987" name="Gerade Verbindung 39986">
            <a:extLst>
              <a:ext uri="{FF2B5EF4-FFF2-40B4-BE49-F238E27FC236}">
                <a16:creationId xmlns:a16="http://schemas.microsoft.com/office/drawing/2014/main" id="{AD80318B-D769-452E-A00A-863000879BED}"/>
              </a:ext>
            </a:extLst>
          </p:cNvPr>
          <p:cNvSpPr>
            <a:spLocks noChangeShapeType="1"/>
          </p:cNvSpPr>
          <p:nvPr/>
        </p:nvSpPr>
        <p:spPr bwMode="auto">
          <a:xfrm>
            <a:off x="2362200" y="6248400"/>
            <a:ext cx="381000" cy="76200"/>
          </a:xfrm>
          <a:prstGeom prst="line">
            <a:avLst/>
          </a:prstGeom>
          <a:noFill/>
          <a:ln w="12700" algn="ctr">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39988" name="Rechteck 39987">
            <a:extLst>
              <a:ext uri="{FF2B5EF4-FFF2-40B4-BE49-F238E27FC236}">
                <a16:creationId xmlns:a16="http://schemas.microsoft.com/office/drawing/2014/main" id="{51F11F3E-2703-4F3C-AEC4-069DDC4ECEED}"/>
              </a:ext>
            </a:extLst>
          </p:cNvPr>
          <p:cNvSpPr>
            <a:spLocks noChangeArrowheads="1"/>
          </p:cNvSpPr>
          <p:nvPr/>
        </p:nvSpPr>
        <p:spPr bwMode="auto">
          <a:xfrm>
            <a:off x="2819400" y="6096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T</a:t>
            </a:r>
          </a:p>
        </p:txBody>
      </p:sp>
      <p:sp>
        <p:nvSpPr>
          <p:cNvPr id="39989" name="Rechteck 39988">
            <a:extLst>
              <a:ext uri="{FF2B5EF4-FFF2-40B4-BE49-F238E27FC236}">
                <a16:creationId xmlns:a16="http://schemas.microsoft.com/office/drawing/2014/main" id="{BFD9089D-0C03-4B98-8AFE-6DFB0A255E71}"/>
              </a:ext>
            </a:extLst>
          </p:cNvPr>
          <p:cNvSpPr>
            <a:spLocks noChangeArrowheads="1"/>
          </p:cNvSpPr>
          <p:nvPr/>
        </p:nvSpPr>
        <p:spPr bwMode="auto">
          <a:xfrm>
            <a:off x="3124200" y="4800600"/>
            <a:ext cx="60182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R </a:t>
            </a:r>
            <a:r>
              <a:rPr lang="de-DE" altLang="de-DE">
                <a:latin typeface="Times New Roman" panose="02020603050405020304" pitchFamily="18" charset="0"/>
              </a:rPr>
              <a:t>, U</a:t>
            </a:r>
            <a:r>
              <a:rPr lang="de-DE" altLang="de-DE" baseline="-25000">
                <a:latin typeface="Times New Roman" panose="02020603050405020304" pitchFamily="18" charset="0"/>
              </a:rPr>
              <a:t>S</a:t>
            </a:r>
            <a:r>
              <a:rPr lang="de-DE" altLang="de-DE">
                <a:latin typeface="Times New Roman" panose="02020603050405020304" pitchFamily="18" charset="0"/>
              </a:rPr>
              <a:t> , U</a:t>
            </a:r>
            <a:r>
              <a:rPr lang="de-DE" altLang="de-DE" baseline="-25000">
                <a:latin typeface="Times New Roman" panose="02020603050405020304" pitchFamily="18" charset="0"/>
              </a:rPr>
              <a:t>T</a:t>
            </a:r>
            <a:r>
              <a:rPr lang="de-DE" altLang="de-DE">
                <a:latin typeface="Times New Roman" panose="02020603050405020304" pitchFamily="18" charset="0"/>
              </a:rPr>
              <a:t>   sind phasenverschobene sinusförmige Wechselspannungen :</a:t>
            </a:r>
          </a:p>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R</a:t>
            </a:r>
            <a:r>
              <a:rPr lang="de-DE" altLang="de-DE">
                <a:latin typeface="Times New Roman" panose="02020603050405020304" pitchFamily="18" charset="0"/>
              </a:rPr>
              <a:t> = U</a:t>
            </a:r>
            <a:r>
              <a:rPr lang="de-DE" altLang="de-DE" baseline="-25000">
                <a:latin typeface="Times New Roman" panose="02020603050405020304" pitchFamily="18" charset="0"/>
              </a:rPr>
              <a:t>0</a:t>
            </a:r>
            <a:r>
              <a:rPr lang="de-DE" altLang="de-DE">
                <a:latin typeface="Times New Roman" panose="02020603050405020304" pitchFamily="18" charset="0"/>
              </a:rPr>
              <a:t> sin (</a:t>
            </a:r>
            <a:r>
              <a:rPr lang="de-DE" altLang="de-DE">
                <a:latin typeface="Symbol" panose="05050102010706020507" pitchFamily="18" charset="2"/>
              </a:rPr>
              <a:t>w</a:t>
            </a:r>
            <a:r>
              <a:rPr lang="de-DE" altLang="de-DE">
                <a:latin typeface="Times New Roman" panose="02020603050405020304" pitchFamily="18" charset="0"/>
              </a:rPr>
              <a:t>t)</a:t>
            </a:r>
          </a:p>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S</a:t>
            </a:r>
            <a:r>
              <a:rPr lang="de-DE" altLang="de-DE">
                <a:latin typeface="Times New Roman" panose="02020603050405020304" pitchFamily="18" charset="0"/>
              </a:rPr>
              <a:t> = U</a:t>
            </a:r>
            <a:r>
              <a:rPr lang="de-DE" altLang="de-DE" baseline="-25000">
                <a:latin typeface="Times New Roman" panose="02020603050405020304" pitchFamily="18" charset="0"/>
              </a:rPr>
              <a:t>0 </a:t>
            </a:r>
            <a:r>
              <a:rPr lang="de-DE" altLang="de-DE">
                <a:latin typeface="Times New Roman" panose="02020603050405020304" pitchFamily="18" charset="0"/>
              </a:rPr>
              <a:t>sin (</a:t>
            </a:r>
            <a:r>
              <a:rPr lang="de-DE" altLang="de-DE">
                <a:latin typeface="Symbol" panose="05050102010706020507" pitchFamily="18" charset="2"/>
              </a:rPr>
              <a:t>w</a:t>
            </a:r>
            <a:r>
              <a:rPr lang="de-DE" altLang="de-DE">
                <a:latin typeface="Times New Roman" panose="02020603050405020304" pitchFamily="18" charset="0"/>
              </a:rPr>
              <a:t>t + 2</a:t>
            </a:r>
            <a:r>
              <a:rPr lang="de-DE" altLang="de-DE">
                <a:latin typeface="Symbol" panose="05050102010706020507" pitchFamily="18" charset="2"/>
              </a:rPr>
              <a:t> p</a:t>
            </a:r>
            <a:r>
              <a:rPr lang="de-DE" altLang="de-DE">
                <a:latin typeface="Times New Roman" panose="02020603050405020304" pitchFamily="18" charset="0"/>
              </a:rPr>
              <a:t> / 3)</a:t>
            </a:r>
          </a:p>
          <a:p>
            <a:pPr>
              <a:spcBef>
                <a:spcPct val="50000"/>
              </a:spcBef>
            </a:pPr>
            <a:r>
              <a:rPr lang="de-DE" altLang="de-DE">
                <a:latin typeface="Times New Roman" panose="02020603050405020304" pitchFamily="18" charset="0"/>
              </a:rPr>
              <a:t>U</a:t>
            </a:r>
            <a:r>
              <a:rPr lang="de-DE" altLang="de-DE" baseline="-25000">
                <a:latin typeface="Times New Roman" panose="02020603050405020304" pitchFamily="18" charset="0"/>
              </a:rPr>
              <a:t>T</a:t>
            </a:r>
            <a:r>
              <a:rPr lang="de-DE" altLang="de-DE">
                <a:latin typeface="Times New Roman" panose="02020603050405020304" pitchFamily="18" charset="0"/>
              </a:rPr>
              <a:t> = U</a:t>
            </a:r>
            <a:r>
              <a:rPr lang="de-DE" altLang="de-DE" baseline="-25000">
                <a:latin typeface="Times New Roman" panose="02020603050405020304" pitchFamily="18" charset="0"/>
              </a:rPr>
              <a:t>0</a:t>
            </a:r>
            <a:r>
              <a:rPr lang="de-DE" altLang="de-DE">
                <a:latin typeface="Times New Roman" panose="02020603050405020304" pitchFamily="18" charset="0"/>
              </a:rPr>
              <a:t>sin (</a:t>
            </a:r>
            <a:r>
              <a:rPr lang="de-DE" altLang="de-DE">
                <a:latin typeface="Symbol" panose="05050102010706020507" pitchFamily="18" charset="2"/>
              </a:rPr>
              <a:t>w</a:t>
            </a:r>
            <a:r>
              <a:rPr lang="de-DE" altLang="de-DE">
                <a:latin typeface="Times New Roman" panose="02020603050405020304" pitchFamily="18" charset="0"/>
              </a:rPr>
              <a:t>t</a:t>
            </a:r>
            <a:r>
              <a:rPr lang="de-DE" altLang="de-DE">
                <a:latin typeface="Symbol" panose="05050102010706020507" pitchFamily="18" charset="2"/>
              </a:rPr>
              <a:t> - 2 p</a:t>
            </a:r>
            <a:r>
              <a:rPr lang="de-DE" altLang="de-DE">
                <a:latin typeface="Times New Roman" panose="02020603050405020304" pitchFamily="18" charset="0"/>
              </a:rPr>
              <a:t> / 3)</a:t>
            </a:r>
          </a:p>
        </p:txBody>
      </p:sp>
      <p:sp>
        <p:nvSpPr>
          <p:cNvPr id="39990" name="Rechteck 39989">
            <a:extLst>
              <a:ext uri="{FF2B5EF4-FFF2-40B4-BE49-F238E27FC236}">
                <a16:creationId xmlns:a16="http://schemas.microsoft.com/office/drawing/2014/main" id="{F862E38D-A161-45B7-9818-03D83008CC6F}"/>
              </a:ext>
            </a:extLst>
          </p:cNvPr>
          <p:cNvSpPr>
            <a:spLocks noChangeArrowheads="1"/>
          </p:cNvSpPr>
          <p:nvPr/>
        </p:nvSpPr>
        <p:spPr bwMode="auto">
          <a:xfrm>
            <a:off x="0" y="6324600"/>
            <a:ext cx="9142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Die Spannungen</a:t>
            </a:r>
            <a:r>
              <a:rPr lang="de-DE" altLang="de-DE" sz="800">
                <a:latin typeface="Times New Roman" panose="02020603050405020304" pitchFamily="18" charset="0"/>
              </a:rPr>
              <a:t> </a:t>
            </a:r>
            <a:r>
              <a:rPr lang="de-DE" altLang="de-DE" sz="1000">
                <a:latin typeface="Times New Roman" panose="02020603050405020304" pitchFamily="18" charset="0"/>
              </a:rPr>
              <a:t>zwischen 2 Außenseitern heißen Leiterspannungen U</a:t>
            </a:r>
            <a:r>
              <a:rPr lang="de-DE" altLang="de-DE" sz="1000" baseline="-25000">
                <a:latin typeface="Times New Roman" panose="02020603050405020304" pitchFamily="18" charset="0"/>
              </a:rPr>
              <a:t>L</a:t>
            </a:r>
            <a:r>
              <a:rPr lang="de-DE" altLang="de-DE" sz="1000">
                <a:latin typeface="Times New Roman" panose="02020603050405020304" pitchFamily="18" charset="0"/>
              </a:rPr>
              <a:t>. Zwischen Leiterspannungen U</a:t>
            </a:r>
            <a:r>
              <a:rPr lang="de-DE" altLang="de-DE" sz="1000" baseline="-25000">
                <a:latin typeface="Times New Roman" panose="02020603050405020304" pitchFamily="18" charset="0"/>
              </a:rPr>
              <a:t>L</a:t>
            </a:r>
            <a:r>
              <a:rPr lang="de-DE" altLang="de-DE" sz="1000">
                <a:latin typeface="Times New Roman" panose="02020603050405020304" pitchFamily="18" charset="0"/>
              </a:rPr>
              <a:t> und Strangspannungen U</a:t>
            </a:r>
            <a:r>
              <a:rPr lang="de-DE" altLang="de-DE" sz="1000" baseline="-25000">
                <a:latin typeface="Times New Roman" panose="02020603050405020304" pitchFamily="18" charset="0"/>
              </a:rPr>
              <a:t>S</a:t>
            </a:r>
            <a:r>
              <a:rPr lang="de-DE" altLang="de-DE" sz="1000">
                <a:latin typeface="Times New Roman" panose="02020603050405020304" pitchFamily="18" charset="0"/>
              </a:rPr>
              <a:t> gilt U</a:t>
            </a:r>
            <a:r>
              <a:rPr lang="de-DE" altLang="de-DE" sz="1000" baseline="-25000">
                <a:latin typeface="Times New Roman" panose="02020603050405020304" pitchFamily="18" charset="0"/>
              </a:rPr>
              <a:t>L</a:t>
            </a:r>
            <a:r>
              <a:rPr lang="de-DE" altLang="de-DE" sz="1000">
                <a:latin typeface="Times New Roman" panose="02020603050405020304" pitchFamily="18" charset="0"/>
              </a:rPr>
              <a:t> = (3 U</a:t>
            </a:r>
            <a:r>
              <a:rPr lang="de-DE" altLang="de-DE" sz="1000" baseline="-25000">
                <a:latin typeface="Times New Roman" panose="02020603050405020304" pitchFamily="18" charset="0"/>
              </a:rPr>
              <a:t>S</a:t>
            </a:r>
            <a:r>
              <a:rPr lang="de-DE" altLang="de-DE" sz="1000">
                <a:latin typeface="Times New Roman" panose="02020603050405020304" pitchFamily="18" charset="0"/>
              </a:rPr>
              <a:t>) ^0.5 (auch für Effektivwertegilt: U</a:t>
            </a:r>
            <a:r>
              <a:rPr lang="de-DE" altLang="de-DE" sz="1000" baseline="-25000">
                <a:latin typeface="Times New Roman" panose="02020603050405020304" pitchFamily="18" charset="0"/>
              </a:rPr>
              <a:t> L eff</a:t>
            </a:r>
            <a:r>
              <a:rPr lang="de-DE" altLang="de-DE" sz="1000">
                <a:latin typeface="Times New Roman" panose="02020603050405020304" pitchFamily="18" charset="0"/>
              </a:rPr>
              <a:t> = ( 3 U</a:t>
            </a:r>
            <a:r>
              <a:rPr lang="de-DE" altLang="de-DE" sz="1000" baseline="-25000">
                <a:latin typeface="Times New Roman" panose="02020603050405020304" pitchFamily="18" charset="0"/>
              </a:rPr>
              <a:t>S eff.</a:t>
            </a:r>
            <a:r>
              <a:rPr lang="de-DE" altLang="de-DE" sz="1000">
                <a:latin typeface="Times New Roman" panose="02020603050405020304" pitchFamily="18" charset="0"/>
              </a:rPr>
              <a:t> )^0.5</a:t>
            </a:r>
          </a:p>
        </p:txBody>
      </p:sp>
      <p:sp>
        <p:nvSpPr>
          <p:cNvPr id="39991" name="Rechteck 39990">
            <a:extLst>
              <a:ext uri="{FF2B5EF4-FFF2-40B4-BE49-F238E27FC236}">
                <a16:creationId xmlns:a16="http://schemas.microsoft.com/office/drawing/2014/main" id="{E45DD036-523D-4071-9C74-922714596AFA}"/>
              </a:ext>
            </a:extLst>
          </p:cNvPr>
          <p:cNvSpPr>
            <a:spLocks noChangeArrowheads="1"/>
          </p:cNvSpPr>
          <p:nvPr/>
        </p:nvSpPr>
        <p:spPr bwMode="auto">
          <a:xfrm>
            <a:off x="4724400" y="4038600"/>
            <a:ext cx="4267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Beim Einschalten erst Stern , nach dem Hochlaufen Dreieck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anim calcmode="lin" valueType="num">
                                      <p:cBhvr additive="base">
                                        <p:cTn id="7" dur="500" fill="hold"/>
                                        <p:tgtEl>
                                          <p:spTgt spid="39937"/>
                                        </p:tgtEl>
                                        <p:attrNameLst>
                                          <p:attrName>ppt_x</p:attrName>
                                        </p:attrNameLst>
                                      </p:cBhvr>
                                      <p:tavLst>
                                        <p:tav tm="0">
                                          <p:val>
                                            <p:strVal val="#ppt_x"/>
                                          </p:val>
                                        </p:tav>
                                        <p:tav tm="100000">
                                          <p:val>
                                            <p:strVal val="#ppt_x"/>
                                          </p:val>
                                        </p:tav>
                                      </p:tavLst>
                                    </p:anim>
                                    <p:anim calcmode="lin" valueType="num">
                                      <p:cBhvr additive="base">
                                        <p:cTn id="8" dur="500" fill="hold"/>
                                        <p:tgtEl>
                                          <p:spTgt spid="399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938"/>
                                        </p:tgtEl>
                                        <p:attrNameLst>
                                          <p:attrName>style.visibility</p:attrName>
                                        </p:attrNameLst>
                                      </p:cBhvr>
                                      <p:to>
                                        <p:strVal val="visible"/>
                                      </p:to>
                                    </p:set>
                                    <p:animEffect transition="in" filter="wipe(left)">
                                      <p:cBhvr>
                                        <p:cTn id="13" dur="500"/>
                                        <p:tgtEl>
                                          <p:spTgt spid="399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9940"/>
                                        </p:tgtEl>
                                        <p:attrNameLst>
                                          <p:attrName>style.visibility</p:attrName>
                                        </p:attrNameLst>
                                      </p:cBhvr>
                                      <p:to>
                                        <p:strVal val="visible"/>
                                      </p:to>
                                    </p:set>
                                    <p:animEffect transition="in" filter="blinds(horizontal)">
                                      <p:cBhvr>
                                        <p:cTn id="18" dur="500"/>
                                        <p:tgtEl>
                                          <p:spTgt spid="39940"/>
                                        </p:tgtEl>
                                      </p:cBhvr>
                                    </p:animEffect>
                                  </p:childTnLst>
                                  <p:subTnLst>
                                    <p:audio>
                                      <p:cMediaNode>
                                        <p:cTn display="0" masterRel="sameClick">
                                          <p:stCondLst>
                                            <p:cond evt="begin" delay="0">
                                              <p:tn val="16"/>
                                            </p:cond>
                                          </p:stCondLst>
                                          <p:endCondLst>
                                            <p:cond evt="onStopAudio" delay="0">
                                              <p:tgtEl>
                                                <p:sldTgt/>
                                              </p:tgtEl>
                                            </p:cond>
                                          </p:endCondLst>
                                        </p:cTn>
                                        <p:tgtEl>
                                          <p:sndTgt r:embed="rId3" name="J_SWIM1.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941"/>
                                        </p:tgtEl>
                                        <p:attrNameLst>
                                          <p:attrName>style.visibility</p:attrName>
                                        </p:attrNameLst>
                                      </p:cBhvr>
                                      <p:to>
                                        <p:strVal val="visible"/>
                                      </p:to>
                                    </p:set>
                                    <p:animEffect transition="in" filter="blinds(horizontal)">
                                      <p:cBhvr>
                                        <p:cTn id="23" dur="500"/>
                                        <p:tgtEl>
                                          <p:spTgt spid="39941"/>
                                        </p:tgtEl>
                                      </p:cBhvr>
                                    </p:animEffect>
                                  </p:childTnLst>
                                  <p:subTnLst>
                                    <p:audio>
                                      <p:cMediaNode>
                                        <p:cTn display="0" masterRel="sameClick">
                                          <p:stCondLst>
                                            <p:cond evt="begin" delay="0">
                                              <p:tn val="21"/>
                                            </p:cond>
                                          </p:stCondLst>
                                          <p:endCondLst>
                                            <p:cond evt="onStopAudio" delay="0">
                                              <p:tgtEl>
                                                <p:sldTgt/>
                                              </p:tgtEl>
                                            </p:cond>
                                          </p:endCondLst>
                                        </p:cTn>
                                        <p:tgtEl>
                                          <p:sndTgt r:embed="rId3" name="J_SWIM1.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9942"/>
                                        </p:tgtEl>
                                        <p:attrNameLst>
                                          <p:attrName>style.visibility</p:attrName>
                                        </p:attrNameLst>
                                      </p:cBhvr>
                                      <p:to>
                                        <p:strVal val="visible"/>
                                      </p:to>
                                    </p:set>
                                    <p:animEffect transition="in" filter="blinds(horizontal)">
                                      <p:cBhvr>
                                        <p:cTn id="28" dur="500"/>
                                        <p:tgtEl>
                                          <p:spTgt spid="39942"/>
                                        </p:tgtEl>
                                      </p:cBhvr>
                                    </p:animEffect>
                                  </p:childTnLst>
                                  <p:subTnLst>
                                    <p:audio>
                                      <p:cMediaNode>
                                        <p:cTn display="0" masterRel="sameClick">
                                          <p:stCondLst>
                                            <p:cond evt="begin" delay="0">
                                              <p:tn val="26"/>
                                            </p:cond>
                                          </p:stCondLst>
                                          <p:endCondLst>
                                            <p:cond evt="onStopAudio" delay="0">
                                              <p:tgtEl>
                                                <p:sldTgt/>
                                              </p:tgtEl>
                                            </p:cond>
                                          </p:endCondLst>
                                        </p:cTn>
                                        <p:tgtEl>
                                          <p:sndTgt r:embed="rId3" name="J_SWIM1.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9943"/>
                                        </p:tgtEl>
                                        <p:attrNameLst>
                                          <p:attrName>style.visibility</p:attrName>
                                        </p:attrNameLst>
                                      </p:cBhvr>
                                      <p:to>
                                        <p:strVal val="visible"/>
                                      </p:to>
                                    </p:set>
                                    <p:animEffect transition="in" filter="blinds(horizontal)">
                                      <p:cBhvr>
                                        <p:cTn id="33" dur="500"/>
                                        <p:tgtEl>
                                          <p:spTgt spid="39943"/>
                                        </p:tgtEl>
                                      </p:cBhvr>
                                    </p:animEffect>
                                  </p:childTnLst>
                                  <p:subTnLst>
                                    <p:audio>
                                      <p:cMediaNode>
                                        <p:cTn display="0" masterRel="sameClick">
                                          <p:stCondLst>
                                            <p:cond evt="begin" delay="0">
                                              <p:tn val="31"/>
                                            </p:cond>
                                          </p:stCondLst>
                                          <p:endCondLst>
                                            <p:cond evt="onStopAudio" delay="0">
                                              <p:tgtEl>
                                                <p:sldTgt/>
                                              </p:tgtEl>
                                            </p:cond>
                                          </p:endCondLst>
                                        </p:cTn>
                                        <p:tgtEl>
                                          <p:sndTgt r:embed="rId3" name="J_SWIM1.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39944"/>
                                        </p:tgtEl>
                                        <p:attrNameLst>
                                          <p:attrName>style.visibility</p:attrName>
                                        </p:attrNameLst>
                                      </p:cBhvr>
                                      <p:to>
                                        <p:strVal val="visible"/>
                                      </p:to>
                                    </p:set>
                                    <p:animEffect transition="in" filter="blinds(horizontal)">
                                      <p:cBhvr>
                                        <p:cTn id="38" dur="500"/>
                                        <p:tgtEl>
                                          <p:spTgt spid="39944"/>
                                        </p:tgtEl>
                                      </p:cBhvr>
                                    </p:animEffect>
                                  </p:childTnLst>
                                  <p:subTnLst>
                                    <p:audio>
                                      <p:cMediaNode>
                                        <p:cTn display="0" masterRel="sameClick">
                                          <p:stCondLst>
                                            <p:cond evt="begin" delay="0">
                                              <p:tn val="36"/>
                                            </p:cond>
                                          </p:stCondLst>
                                          <p:endCondLst>
                                            <p:cond evt="onStopAudio" delay="0">
                                              <p:tgtEl>
                                                <p:sldTgt/>
                                              </p:tgtEl>
                                            </p:cond>
                                          </p:endCondLst>
                                        </p:cTn>
                                        <p:tgtEl>
                                          <p:sndTgt r:embed="rId3" name="J_SWIM1.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39945"/>
                                        </p:tgtEl>
                                        <p:attrNameLst>
                                          <p:attrName>style.visibility</p:attrName>
                                        </p:attrNameLst>
                                      </p:cBhvr>
                                      <p:to>
                                        <p:strVal val="visible"/>
                                      </p:to>
                                    </p:set>
                                    <p:animEffect transition="in" filter="blinds(horizontal)">
                                      <p:cBhvr>
                                        <p:cTn id="43" dur="500"/>
                                        <p:tgtEl>
                                          <p:spTgt spid="39945"/>
                                        </p:tgtEl>
                                      </p:cBhvr>
                                    </p:animEffect>
                                  </p:childTnLst>
                                  <p:subTnLst>
                                    <p:audio>
                                      <p:cMediaNode>
                                        <p:cTn display="0" masterRel="sameClick">
                                          <p:stCondLst>
                                            <p:cond evt="begin" delay="0">
                                              <p:tn val="41"/>
                                            </p:cond>
                                          </p:stCondLst>
                                          <p:endCondLst>
                                            <p:cond evt="onStopAudio" delay="0">
                                              <p:tgtEl>
                                                <p:sldTgt/>
                                              </p:tgtEl>
                                            </p:cond>
                                          </p:endCondLst>
                                        </p:cTn>
                                        <p:tgtEl>
                                          <p:sndTgt r:embed="rId3" name="J_SWIM1.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39946"/>
                                        </p:tgtEl>
                                        <p:attrNameLst>
                                          <p:attrName>style.visibility</p:attrName>
                                        </p:attrNameLst>
                                      </p:cBhvr>
                                      <p:to>
                                        <p:strVal val="visible"/>
                                      </p:to>
                                    </p:set>
                                    <p:animEffect transition="in" filter="blinds(horizontal)">
                                      <p:cBhvr>
                                        <p:cTn id="48" dur="500"/>
                                        <p:tgtEl>
                                          <p:spTgt spid="39946"/>
                                        </p:tgtEl>
                                      </p:cBhvr>
                                    </p:animEffect>
                                  </p:childTnLst>
                                  <p:subTnLst>
                                    <p:audio>
                                      <p:cMediaNode>
                                        <p:cTn display="0" masterRel="sameClick">
                                          <p:stCondLst>
                                            <p:cond evt="begin" delay="0">
                                              <p:tn val="46"/>
                                            </p:cond>
                                          </p:stCondLst>
                                          <p:endCondLst>
                                            <p:cond evt="onStopAudio" delay="0">
                                              <p:tgtEl>
                                                <p:sldTgt/>
                                              </p:tgtEl>
                                            </p:cond>
                                          </p:endCondLst>
                                        </p:cTn>
                                        <p:tgtEl>
                                          <p:sndTgt r:embed="rId3" name="J_SWIM1.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39947"/>
                                        </p:tgtEl>
                                        <p:attrNameLst>
                                          <p:attrName>style.visibility</p:attrName>
                                        </p:attrNameLst>
                                      </p:cBhvr>
                                      <p:to>
                                        <p:strVal val="visible"/>
                                      </p:to>
                                    </p:set>
                                    <p:animEffect transition="in" filter="blinds(horizontal)">
                                      <p:cBhvr>
                                        <p:cTn id="53" dur="500"/>
                                        <p:tgtEl>
                                          <p:spTgt spid="39947"/>
                                        </p:tgtEl>
                                      </p:cBhvr>
                                    </p:animEffect>
                                  </p:childTnLst>
                                  <p:subTnLst>
                                    <p:audio>
                                      <p:cMediaNode>
                                        <p:cTn display="0" masterRel="sameClick">
                                          <p:stCondLst>
                                            <p:cond evt="begin" delay="0">
                                              <p:tn val="51"/>
                                            </p:cond>
                                          </p:stCondLst>
                                          <p:endCondLst>
                                            <p:cond evt="onStopAudio" delay="0">
                                              <p:tgtEl>
                                                <p:sldTgt/>
                                              </p:tgtEl>
                                            </p:cond>
                                          </p:endCondLst>
                                        </p:cTn>
                                        <p:tgtEl>
                                          <p:sndTgt r:embed="rId3" name="J_SWIM1.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39948"/>
                                        </p:tgtEl>
                                        <p:attrNameLst>
                                          <p:attrName>style.visibility</p:attrName>
                                        </p:attrNameLst>
                                      </p:cBhvr>
                                      <p:to>
                                        <p:strVal val="visible"/>
                                      </p:to>
                                    </p:set>
                                    <p:animEffect transition="in" filter="blinds(horizontal)">
                                      <p:cBhvr>
                                        <p:cTn id="58" dur="500"/>
                                        <p:tgtEl>
                                          <p:spTgt spid="39948"/>
                                        </p:tgtEl>
                                      </p:cBhvr>
                                    </p:animEffect>
                                  </p:childTnLst>
                                  <p:subTnLst>
                                    <p:audio>
                                      <p:cMediaNode>
                                        <p:cTn display="0" masterRel="sameClick">
                                          <p:stCondLst>
                                            <p:cond evt="begin" delay="0">
                                              <p:tn val="56"/>
                                            </p:cond>
                                          </p:stCondLst>
                                          <p:endCondLst>
                                            <p:cond evt="onStopAudio" delay="0">
                                              <p:tgtEl>
                                                <p:sldTgt/>
                                              </p:tgtEl>
                                            </p:cond>
                                          </p:endCondLst>
                                        </p:cTn>
                                        <p:tgtEl>
                                          <p:sndTgt r:embed="rId3" name="J_SWIM1.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39949"/>
                                        </p:tgtEl>
                                        <p:attrNameLst>
                                          <p:attrName>style.visibility</p:attrName>
                                        </p:attrNameLst>
                                      </p:cBhvr>
                                      <p:to>
                                        <p:strVal val="visible"/>
                                      </p:to>
                                    </p:set>
                                    <p:animEffect transition="in" filter="blinds(horizontal)">
                                      <p:cBhvr>
                                        <p:cTn id="63" dur="500"/>
                                        <p:tgtEl>
                                          <p:spTgt spid="39949"/>
                                        </p:tgtEl>
                                      </p:cBhvr>
                                    </p:animEffect>
                                  </p:childTnLst>
                                  <p:subTnLst>
                                    <p:audio>
                                      <p:cMediaNode>
                                        <p:cTn display="0" masterRel="sameClick">
                                          <p:stCondLst>
                                            <p:cond evt="begin" delay="0">
                                              <p:tn val="61"/>
                                            </p:cond>
                                          </p:stCondLst>
                                          <p:endCondLst>
                                            <p:cond evt="onStopAudio" delay="0">
                                              <p:tgtEl>
                                                <p:sldTgt/>
                                              </p:tgtEl>
                                            </p:cond>
                                          </p:endCondLst>
                                        </p:cTn>
                                        <p:tgtEl>
                                          <p:sndTgt r:embed="rId3" name="J_SWIM1.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39950"/>
                                        </p:tgtEl>
                                        <p:attrNameLst>
                                          <p:attrName>style.visibility</p:attrName>
                                        </p:attrNameLst>
                                      </p:cBhvr>
                                      <p:to>
                                        <p:strVal val="visible"/>
                                      </p:to>
                                    </p:set>
                                    <p:animEffect transition="in" filter="blinds(horizontal)">
                                      <p:cBhvr>
                                        <p:cTn id="68" dur="500"/>
                                        <p:tgtEl>
                                          <p:spTgt spid="39950"/>
                                        </p:tgtEl>
                                      </p:cBhvr>
                                    </p:animEffect>
                                  </p:childTnLst>
                                  <p:subTnLst>
                                    <p:audio>
                                      <p:cMediaNode>
                                        <p:cTn display="0" masterRel="sameClick">
                                          <p:stCondLst>
                                            <p:cond evt="begin" delay="0">
                                              <p:tn val="66"/>
                                            </p:cond>
                                          </p:stCondLst>
                                          <p:endCondLst>
                                            <p:cond evt="onStopAudio" delay="0">
                                              <p:tgtEl>
                                                <p:sldTgt/>
                                              </p:tgtEl>
                                            </p:cond>
                                          </p:endCondLst>
                                        </p:cTn>
                                        <p:tgtEl>
                                          <p:sndTgt r:embed="rId3" name="J_SWIM1.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39951"/>
                                        </p:tgtEl>
                                        <p:attrNameLst>
                                          <p:attrName>style.visibility</p:attrName>
                                        </p:attrNameLst>
                                      </p:cBhvr>
                                      <p:to>
                                        <p:strVal val="visible"/>
                                      </p:to>
                                    </p:set>
                                    <p:animEffect transition="in" filter="blinds(horizontal)">
                                      <p:cBhvr>
                                        <p:cTn id="73" dur="500"/>
                                        <p:tgtEl>
                                          <p:spTgt spid="39951"/>
                                        </p:tgtEl>
                                      </p:cBhvr>
                                    </p:animEffect>
                                  </p:childTnLst>
                                  <p:subTnLst>
                                    <p:audio>
                                      <p:cMediaNode>
                                        <p:cTn display="0" masterRel="sameClick">
                                          <p:stCondLst>
                                            <p:cond evt="begin" delay="0">
                                              <p:tn val="71"/>
                                            </p:cond>
                                          </p:stCondLst>
                                          <p:endCondLst>
                                            <p:cond evt="onStopAudio" delay="0">
                                              <p:tgtEl>
                                                <p:sldTgt/>
                                              </p:tgtEl>
                                            </p:cond>
                                          </p:endCondLst>
                                        </p:cTn>
                                        <p:tgtEl>
                                          <p:sndTgt r:embed="rId3" name="J_SWIM1.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39952"/>
                                        </p:tgtEl>
                                        <p:attrNameLst>
                                          <p:attrName>style.visibility</p:attrName>
                                        </p:attrNameLst>
                                      </p:cBhvr>
                                      <p:to>
                                        <p:strVal val="visible"/>
                                      </p:to>
                                    </p:set>
                                    <p:animEffect transition="in" filter="blinds(horizontal)">
                                      <p:cBhvr>
                                        <p:cTn id="78" dur="500"/>
                                        <p:tgtEl>
                                          <p:spTgt spid="39952"/>
                                        </p:tgtEl>
                                      </p:cBhvr>
                                    </p:animEffect>
                                  </p:childTnLst>
                                  <p:subTnLst>
                                    <p:audio>
                                      <p:cMediaNode>
                                        <p:cTn display="0" masterRel="sameClick">
                                          <p:stCondLst>
                                            <p:cond evt="begin" delay="0">
                                              <p:tn val="76"/>
                                            </p:cond>
                                          </p:stCondLst>
                                          <p:endCondLst>
                                            <p:cond evt="onStopAudio" delay="0">
                                              <p:tgtEl>
                                                <p:sldTgt/>
                                              </p:tgtEl>
                                            </p:cond>
                                          </p:endCondLst>
                                        </p:cTn>
                                        <p:tgtEl>
                                          <p:sndTgt r:embed="rId3" name="J_SWIM1.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nodeType="clickEffect">
                                  <p:stCondLst>
                                    <p:cond delay="0"/>
                                  </p:stCondLst>
                                  <p:childTnLst>
                                    <p:set>
                                      <p:cBhvr>
                                        <p:cTn id="82" dur="1" fill="hold">
                                          <p:stCondLst>
                                            <p:cond delay="0"/>
                                          </p:stCondLst>
                                        </p:cTn>
                                        <p:tgtEl>
                                          <p:spTgt spid="39953"/>
                                        </p:tgtEl>
                                        <p:attrNameLst>
                                          <p:attrName>style.visibility</p:attrName>
                                        </p:attrNameLst>
                                      </p:cBhvr>
                                      <p:to>
                                        <p:strVal val="visible"/>
                                      </p:to>
                                    </p:set>
                                    <p:animEffect transition="in" filter="blinds(horizontal)">
                                      <p:cBhvr>
                                        <p:cTn id="83" dur="500"/>
                                        <p:tgtEl>
                                          <p:spTgt spid="39953"/>
                                        </p:tgtEl>
                                      </p:cBhvr>
                                    </p:animEffect>
                                  </p:childTnLst>
                                  <p:subTnLst>
                                    <p:audio>
                                      <p:cMediaNode>
                                        <p:cTn display="0" masterRel="sameClick">
                                          <p:stCondLst>
                                            <p:cond evt="begin" delay="0">
                                              <p:tn val="81"/>
                                            </p:cond>
                                          </p:stCondLst>
                                          <p:endCondLst>
                                            <p:cond evt="onStopAudio" delay="0">
                                              <p:tgtEl>
                                                <p:sldTgt/>
                                              </p:tgtEl>
                                            </p:cond>
                                          </p:endCondLst>
                                        </p:cTn>
                                        <p:tgtEl>
                                          <p:sndTgt r:embed="rId3" name="J_SWIM1.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39954"/>
                                        </p:tgtEl>
                                        <p:attrNameLst>
                                          <p:attrName>style.visibility</p:attrName>
                                        </p:attrNameLst>
                                      </p:cBhvr>
                                      <p:to>
                                        <p:strVal val="visible"/>
                                      </p:to>
                                    </p:set>
                                    <p:animEffect transition="in" filter="blinds(horizontal)">
                                      <p:cBhvr>
                                        <p:cTn id="88" dur="500"/>
                                        <p:tgtEl>
                                          <p:spTgt spid="39954"/>
                                        </p:tgtEl>
                                      </p:cBhvr>
                                    </p:animEffect>
                                  </p:childTnLst>
                                  <p:subTnLst>
                                    <p:audio>
                                      <p:cMediaNode>
                                        <p:cTn display="0" masterRel="sameClick">
                                          <p:stCondLst>
                                            <p:cond evt="begin" delay="0">
                                              <p:tn val="86"/>
                                            </p:cond>
                                          </p:stCondLst>
                                          <p:endCondLst>
                                            <p:cond evt="onStopAudio" delay="0">
                                              <p:tgtEl>
                                                <p:sldTgt/>
                                              </p:tgtEl>
                                            </p:cond>
                                          </p:endCondLst>
                                        </p:cTn>
                                        <p:tgtEl>
                                          <p:sndTgt r:embed="rId3" name="J_SWIM1.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39955"/>
                                        </p:tgtEl>
                                        <p:attrNameLst>
                                          <p:attrName>style.visibility</p:attrName>
                                        </p:attrNameLst>
                                      </p:cBhvr>
                                      <p:to>
                                        <p:strVal val="visible"/>
                                      </p:to>
                                    </p:set>
                                    <p:animEffect transition="in" filter="blinds(horizontal)">
                                      <p:cBhvr>
                                        <p:cTn id="93" dur="500"/>
                                        <p:tgtEl>
                                          <p:spTgt spid="39955"/>
                                        </p:tgtEl>
                                      </p:cBhvr>
                                    </p:animEffect>
                                  </p:childTnLst>
                                  <p:subTnLst>
                                    <p:audio>
                                      <p:cMediaNode>
                                        <p:cTn display="0" masterRel="sameClick">
                                          <p:stCondLst>
                                            <p:cond evt="begin" delay="0">
                                              <p:tn val="91"/>
                                            </p:cond>
                                          </p:stCondLst>
                                          <p:endCondLst>
                                            <p:cond evt="onStopAudio" delay="0">
                                              <p:tgtEl>
                                                <p:sldTgt/>
                                              </p:tgtEl>
                                            </p:cond>
                                          </p:endCondLst>
                                        </p:cTn>
                                        <p:tgtEl>
                                          <p:sndTgt r:embed="rId3" name="J_SWIM1.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39956"/>
                                        </p:tgtEl>
                                        <p:attrNameLst>
                                          <p:attrName>style.visibility</p:attrName>
                                        </p:attrNameLst>
                                      </p:cBhvr>
                                      <p:to>
                                        <p:strVal val="visible"/>
                                      </p:to>
                                    </p:set>
                                    <p:animEffect transition="in" filter="blinds(horizontal)">
                                      <p:cBhvr>
                                        <p:cTn id="98" dur="500"/>
                                        <p:tgtEl>
                                          <p:spTgt spid="39956"/>
                                        </p:tgtEl>
                                      </p:cBhvr>
                                    </p:animEffect>
                                  </p:childTnLst>
                                  <p:subTnLst>
                                    <p:audio>
                                      <p:cMediaNode>
                                        <p:cTn display="0" masterRel="sameClick">
                                          <p:stCondLst>
                                            <p:cond evt="begin" delay="0">
                                              <p:tn val="96"/>
                                            </p:cond>
                                          </p:stCondLst>
                                          <p:endCondLst>
                                            <p:cond evt="onStopAudio" delay="0">
                                              <p:tgtEl>
                                                <p:sldTgt/>
                                              </p:tgtEl>
                                            </p:cond>
                                          </p:endCondLst>
                                        </p:cTn>
                                        <p:tgtEl>
                                          <p:sndTgt r:embed="rId3" name="J_SWIM1.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39957"/>
                                        </p:tgtEl>
                                        <p:attrNameLst>
                                          <p:attrName>style.visibility</p:attrName>
                                        </p:attrNameLst>
                                      </p:cBhvr>
                                      <p:to>
                                        <p:strVal val="visible"/>
                                      </p:to>
                                    </p:set>
                                    <p:animEffect transition="in" filter="blinds(horizontal)">
                                      <p:cBhvr>
                                        <p:cTn id="103" dur="500"/>
                                        <p:tgtEl>
                                          <p:spTgt spid="39957"/>
                                        </p:tgtEl>
                                      </p:cBhvr>
                                    </p:animEffect>
                                  </p:childTnLst>
                                  <p:subTnLst>
                                    <p:audio>
                                      <p:cMediaNode>
                                        <p:cTn display="0" masterRel="sameClick">
                                          <p:stCondLst>
                                            <p:cond evt="begin" delay="0">
                                              <p:tn val="101"/>
                                            </p:cond>
                                          </p:stCondLst>
                                          <p:endCondLst>
                                            <p:cond evt="onStopAudio" delay="0">
                                              <p:tgtEl>
                                                <p:sldTgt/>
                                              </p:tgtEl>
                                            </p:cond>
                                          </p:endCondLst>
                                        </p:cTn>
                                        <p:tgtEl>
                                          <p:sndTgt r:embed="rId3" name="J_SWIM1.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1" fill="hold" grpId="0" nodeType="clickEffect">
                                  <p:stCondLst>
                                    <p:cond delay="0"/>
                                  </p:stCondLst>
                                  <p:childTnLst>
                                    <p:set>
                                      <p:cBhvr>
                                        <p:cTn id="107" dur="1" fill="hold">
                                          <p:stCondLst>
                                            <p:cond delay="0"/>
                                          </p:stCondLst>
                                        </p:cTn>
                                        <p:tgtEl>
                                          <p:spTgt spid="39958"/>
                                        </p:tgtEl>
                                        <p:attrNameLst>
                                          <p:attrName>style.visibility</p:attrName>
                                        </p:attrNameLst>
                                      </p:cBhvr>
                                      <p:to>
                                        <p:strVal val="visible"/>
                                      </p:to>
                                    </p:set>
                                    <p:anim calcmode="lin" valueType="num">
                                      <p:cBhvr additive="base">
                                        <p:cTn id="108" dur="500" fill="hold"/>
                                        <p:tgtEl>
                                          <p:spTgt spid="39958"/>
                                        </p:tgtEl>
                                        <p:attrNameLst>
                                          <p:attrName>ppt_x</p:attrName>
                                        </p:attrNameLst>
                                      </p:cBhvr>
                                      <p:tavLst>
                                        <p:tav tm="0">
                                          <p:val>
                                            <p:strVal val="#ppt_x"/>
                                          </p:val>
                                        </p:tav>
                                        <p:tav tm="100000">
                                          <p:val>
                                            <p:strVal val="#ppt_x"/>
                                          </p:val>
                                        </p:tav>
                                      </p:tavLst>
                                    </p:anim>
                                    <p:anim calcmode="lin" valueType="num">
                                      <p:cBhvr additive="base">
                                        <p:cTn id="109" dur="500" fill="hold"/>
                                        <p:tgtEl>
                                          <p:spTgt spid="399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Explosion"/>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39961"/>
                                        </p:tgtEl>
                                        <p:attrNameLst>
                                          <p:attrName>style.visibility</p:attrName>
                                        </p:attrNameLst>
                                      </p:cBhvr>
                                      <p:to>
                                        <p:strVal val="visible"/>
                                      </p:to>
                                    </p:set>
                                    <p:anim calcmode="lin" valueType="num">
                                      <p:cBhvr additive="base">
                                        <p:cTn id="114" dur="500" fill="hold"/>
                                        <p:tgtEl>
                                          <p:spTgt spid="39961"/>
                                        </p:tgtEl>
                                        <p:attrNameLst>
                                          <p:attrName>ppt_x</p:attrName>
                                        </p:attrNameLst>
                                      </p:cBhvr>
                                      <p:tavLst>
                                        <p:tav tm="0">
                                          <p:val>
                                            <p:strVal val="0-#ppt_w/2"/>
                                          </p:val>
                                        </p:tav>
                                        <p:tav tm="100000">
                                          <p:val>
                                            <p:strVal val="#ppt_x"/>
                                          </p:val>
                                        </p:tav>
                                      </p:tavLst>
                                    </p:anim>
                                    <p:anim calcmode="lin" valueType="num">
                                      <p:cBhvr additive="base">
                                        <p:cTn id="115" dur="500" fill="hold"/>
                                        <p:tgtEl>
                                          <p:spTgt spid="399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5" name="Wishyou.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5" fill="hold" nodeType="clickEffect">
                                  <p:stCondLst>
                                    <p:cond delay="0"/>
                                  </p:stCondLst>
                                  <p:childTnLst>
                                    <p:set>
                                      <p:cBhvr>
                                        <p:cTn id="119" dur="1" fill="hold">
                                          <p:stCondLst>
                                            <p:cond delay="0"/>
                                          </p:stCondLst>
                                        </p:cTn>
                                        <p:tgtEl>
                                          <p:spTgt spid="19855"/>
                                        </p:tgtEl>
                                        <p:attrNameLst>
                                          <p:attrName>style.visibility</p:attrName>
                                        </p:attrNameLst>
                                      </p:cBhvr>
                                      <p:to>
                                        <p:strVal val="visible"/>
                                      </p:to>
                                    </p:set>
                                    <p:animEffect transition="in" filter="blinds(vertical)">
                                      <p:cBhvr>
                                        <p:cTn id="120" dur="500"/>
                                        <p:tgtEl>
                                          <p:spTgt spid="19855"/>
                                        </p:tgtEl>
                                      </p:cBhvr>
                                    </p:animEffect>
                                  </p:childTnLst>
                                  <p:subTnLst>
                                    <p:audio>
                                      <p:cMediaNode>
                                        <p:cTn display="0" masterRel="sameClick">
                                          <p:stCondLst>
                                            <p:cond evt="begin" delay="0">
                                              <p:tn val="118"/>
                                            </p:cond>
                                          </p:stCondLst>
                                          <p:endCondLst>
                                            <p:cond evt="onStopAudio" delay="0">
                                              <p:tgtEl>
                                                <p:sldTgt/>
                                              </p:tgtEl>
                                            </p:cond>
                                          </p:endCondLst>
                                        </p:cTn>
                                        <p:tgtEl>
                                          <p:sndTgt r:embed="rId3" name="J_SWIM1.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39979"/>
                                        </p:tgtEl>
                                        <p:attrNameLst>
                                          <p:attrName>style.visibility</p:attrName>
                                        </p:attrNameLst>
                                      </p:cBhvr>
                                      <p:to>
                                        <p:strVal val="visible"/>
                                      </p:to>
                                    </p:set>
                                    <p:animEffect transition="in" filter="dissolve">
                                      <p:cBhvr>
                                        <p:cTn id="125" dur="500"/>
                                        <p:tgtEl>
                                          <p:spTgt spid="39979"/>
                                        </p:tgtEl>
                                      </p:cBhvr>
                                    </p:animEffect>
                                  </p:childTnLst>
                                  <p:subTnLst>
                                    <p:audio>
                                      <p:cMediaNode>
                                        <p:cTn display="0" masterRel="sameClick">
                                          <p:stCondLst>
                                            <p:cond evt="begin" delay="0">
                                              <p:tn val="123"/>
                                            </p:cond>
                                          </p:stCondLst>
                                          <p:endCondLst>
                                            <p:cond evt="onStopAudio" delay="0">
                                              <p:tgtEl>
                                                <p:sldTgt/>
                                              </p:tgtEl>
                                            </p:cond>
                                          </p:endCondLst>
                                        </p:cTn>
                                        <p:tgtEl>
                                          <p:sndTgt r:embed="rId6" name="Laser"/>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39980"/>
                                        </p:tgtEl>
                                        <p:attrNameLst>
                                          <p:attrName>style.visibility</p:attrName>
                                        </p:attrNameLst>
                                      </p:cBhvr>
                                      <p:to>
                                        <p:strVal val="visible"/>
                                      </p:to>
                                    </p:set>
                                    <p:anim calcmode="lin" valueType="num">
                                      <p:cBhvr additive="base">
                                        <p:cTn id="130" dur="500" fill="hold"/>
                                        <p:tgtEl>
                                          <p:spTgt spid="39980"/>
                                        </p:tgtEl>
                                        <p:attrNameLst>
                                          <p:attrName>ppt_x</p:attrName>
                                        </p:attrNameLst>
                                      </p:cBhvr>
                                      <p:tavLst>
                                        <p:tav tm="0">
                                          <p:val>
                                            <p:strVal val="0-#ppt_w/2"/>
                                          </p:val>
                                        </p:tav>
                                        <p:tav tm="100000">
                                          <p:val>
                                            <p:strVal val="#ppt_x"/>
                                          </p:val>
                                        </p:tav>
                                      </p:tavLst>
                                    </p:anim>
                                    <p:anim calcmode="lin" valueType="num">
                                      <p:cBhvr additive="base">
                                        <p:cTn id="131" dur="500" fill="hold"/>
                                        <p:tgtEl>
                                          <p:spTgt spid="399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6" name="Laser"/>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8" presetClass="entr" presetSubtype="6" fill="hold" nodeType="clickEffect">
                                  <p:stCondLst>
                                    <p:cond delay="0"/>
                                  </p:stCondLst>
                                  <p:childTnLst>
                                    <p:set>
                                      <p:cBhvr>
                                        <p:cTn id="135" dur="1" fill="hold">
                                          <p:stCondLst>
                                            <p:cond delay="0"/>
                                          </p:stCondLst>
                                        </p:cTn>
                                        <p:tgtEl>
                                          <p:spTgt spid="39981"/>
                                        </p:tgtEl>
                                        <p:attrNameLst>
                                          <p:attrName>style.visibility</p:attrName>
                                        </p:attrNameLst>
                                      </p:cBhvr>
                                      <p:to>
                                        <p:strVal val="visible"/>
                                      </p:to>
                                    </p:set>
                                    <p:animEffect transition="in" filter="strips(downRight)">
                                      <p:cBhvr>
                                        <p:cTn id="136" dur="500"/>
                                        <p:tgtEl>
                                          <p:spTgt spid="39981"/>
                                        </p:tgtEl>
                                      </p:cBhvr>
                                    </p:animEffect>
                                  </p:childTnLst>
                                  <p:subTnLst>
                                    <p:audio>
                                      <p:cMediaNode>
                                        <p:cTn display="0" masterRel="sameClick">
                                          <p:stCondLst>
                                            <p:cond evt="begin" delay="0">
                                              <p:tn val="134"/>
                                            </p:cond>
                                          </p:stCondLst>
                                          <p:endCondLst>
                                            <p:cond evt="onStopAudio" delay="0">
                                              <p:tgtEl>
                                                <p:sldTgt/>
                                              </p:tgtEl>
                                            </p:cond>
                                          </p:endCondLst>
                                        </p:cTn>
                                        <p:tgtEl>
                                          <p:sndTgt r:embed="rId7" name="Zischen"/>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8" fill="hold" nodeType="clickEffect">
                                  <p:stCondLst>
                                    <p:cond delay="0"/>
                                  </p:stCondLst>
                                  <p:childTnLst>
                                    <p:set>
                                      <p:cBhvr>
                                        <p:cTn id="140" dur="1" fill="hold">
                                          <p:stCondLst>
                                            <p:cond delay="0"/>
                                          </p:stCondLst>
                                        </p:cTn>
                                        <p:tgtEl>
                                          <p:spTgt spid="39983"/>
                                        </p:tgtEl>
                                        <p:attrNameLst>
                                          <p:attrName>style.visibility</p:attrName>
                                        </p:attrNameLst>
                                      </p:cBhvr>
                                      <p:to>
                                        <p:strVal val="visible"/>
                                      </p:to>
                                    </p:set>
                                    <p:anim calcmode="lin" valueType="num">
                                      <p:cBhvr additive="base">
                                        <p:cTn id="141" dur="500" fill="hold"/>
                                        <p:tgtEl>
                                          <p:spTgt spid="39983"/>
                                        </p:tgtEl>
                                        <p:attrNameLst>
                                          <p:attrName>ppt_x</p:attrName>
                                        </p:attrNameLst>
                                      </p:cBhvr>
                                      <p:tavLst>
                                        <p:tav tm="0">
                                          <p:val>
                                            <p:strVal val="0-#ppt_w/2"/>
                                          </p:val>
                                        </p:tav>
                                        <p:tav tm="100000">
                                          <p:val>
                                            <p:strVal val="#ppt_x"/>
                                          </p:val>
                                        </p:tav>
                                      </p:tavLst>
                                    </p:anim>
                                    <p:anim calcmode="lin" valueType="num">
                                      <p:cBhvr additive="base">
                                        <p:cTn id="142" dur="500" fill="hold"/>
                                        <p:tgtEl>
                                          <p:spTgt spid="399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7" name="Zischen"/>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39984">
                                            <p:txEl>
                                              <p:pRg st="0" end="0"/>
                                            </p:txEl>
                                          </p:spTgt>
                                        </p:tgtEl>
                                        <p:attrNameLst>
                                          <p:attrName>style.visibility</p:attrName>
                                        </p:attrNameLst>
                                      </p:cBhvr>
                                      <p:to>
                                        <p:strVal val="visible"/>
                                      </p:to>
                                    </p:set>
                                    <p:animEffect transition="in" filter="dissolve">
                                      <p:cBhvr>
                                        <p:cTn id="147" dur="500"/>
                                        <p:tgtEl>
                                          <p:spTgt spid="39984">
                                            <p:txEl>
                                              <p:pRg st="0" end="0"/>
                                            </p:txEl>
                                          </p:spTgt>
                                        </p:tgtEl>
                                      </p:cBhvr>
                                    </p:animEffect>
                                  </p:childTnLst>
                                  <p:subTnLst>
                                    <p:audio>
                                      <p:cMediaNode>
                                        <p:cTn display="0" masterRel="sameClick">
                                          <p:stCondLst>
                                            <p:cond evt="begin" delay="0">
                                              <p:tn val="145"/>
                                            </p:cond>
                                          </p:stCondLst>
                                          <p:endCondLst>
                                            <p:cond evt="onStopAudio" delay="0">
                                              <p:tgtEl>
                                                <p:sldTgt/>
                                              </p:tgtEl>
                                            </p:cond>
                                          </p:endCondLst>
                                        </p:cTn>
                                        <p:tgtEl>
                                          <p:sndTgt r:embed="rId4" name="Explosion"/>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8" fill="hold" nodeType="clickEffect">
                                  <p:stCondLst>
                                    <p:cond delay="0"/>
                                  </p:stCondLst>
                                  <p:childTnLst>
                                    <p:set>
                                      <p:cBhvr>
                                        <p:cTn id="151" dur="1" fill="hold">
                                          <p:stCondLst>
                                            <p:cond delay="0"/>
                                          </p:stCondLst>
                                        </p:cTn>
                                        <p:tgtEl>
                                          <p:spTgt spid="39985"/>
                                        </p:tgtEl>
                                        <p:attrNameLst>
                                          <p:attrName>style.visibility</p:attrName>
                                        </p:attrNameLst>
                                      </p:cBhvr>
                                      <p:to>
                                        <p:strVal val="visible"/>
                                      </p:to>
                                    </p:set>
                                    <p:anim calcmode="lin" valueType="num">
                                      <p:cBhvr additive="base">
                                        <p:cTn id="152" dur="500" fill="hold"/>
                                        <p:tgtEl>
                                          <p:spTgt spid="39985"/>
                                        </p:tgtEl>
                                        <p:attrNameLst>
                                          <p:attrName>ppt_x</p:attrName>
                                        </p:attrNameLst>
                                      </p:cBhvr>
                                      <p:tavLst>
                                        <p:tav tm="0">
                                          <p:val>
                                            <p:strVal val="0-#ppt_w/2"/>
                                          </p:val>
                                        </p:tav>
                                        <p:tav tm="100000">
                                          <p:val>
                                            <p:strVal val="#ppt_x"/>
                                          </p:val>
                                        </p:tav>
                                      </p:tavLst>
                                    </p:anim>
                                    <p:anim calcmode="lin" valueType="num">
                                      <p:cBhvr additive="base">
                                        <p:cTn id="153" dur="500" fill="hold"/>
                                        <p:tgtEl>
                                          <p:spTgt spid="399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7" name="Zischen"/>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8" fill="hold" nodeType="clickEffect">
                                  <p:stCondLst>
                                    <p:cond delay="0"/>
                                  </p:stCondLst>
                                  <p:childTnLst>
                                    <p:set>
                                      <p:cBhvr>
                                        <p:cTn id="157" dur="1" fill="hold">
                                          <p:stCondLst>
                                            <p:cond delay="0"/>
                                          </p:stCondLst>
                                        </p:cTn>
                                        <p:tgtEl>
                                          <p:spTgt spid="39987"/>
                                        </p:tgtEl>
                                        <p:attrNameLst>
                                          <p:attrName>style.visibility</p:attrName>
                                        </p:attrNameLst>
                                      </p:cBhvr>
                                      <p:to>
                                        <p:strVal val="visible"/>
                                      </p:to>
                                    </p:set>
                                    <p:anim calcmode="lin" valueType="num">
                                      <p:cBhvr additive="base">
                                        <p:cTn id="158" dur="500" fill="hold"/>
                                        <p:tgtEl>
                                          <p:spTgt spid="39987"/>
                                        </p:tgtEl>
                                        <p:attrNameLst>
                                          <p:attrName>ppt_x</p:attrName>
                                        </p:attrNameLst>
                                      </p:cBhvr>
                                      <p:tavLst>
                                        <p:tav tm="0">
                                          <p:val>
                                            <p:strVal val="0-#ppt_w/2"/>
                                          </p:val>
                                        </p:tav>
                                        <p:tav tm="100000">
                                          <p:val>
                                            <p:strVal val="#ppt_x"/>
                                          </p:val>
                                        </p:tav>
                                      </p:tavLst>
                                    </p:anim>
                                    <p:anim calcmode="lin" valueType="num">
                                      <p:cBhvr additive="base">
                                        <p:cTn id="159" dur="500" fill="hold"/>
                                        <p:tgtEl>
                                          <p:spTgt spid="399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6" name="Laser"/>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8" fill="hold" grpId="0" nodeType="clickEffect">
                                  <p:stCondLst>
                                    <p:cond delay="0"/>
                                  </p:stCondLst>
                                  <p:childTnLst>
                                    <p:set>
                                      <p:cBhvr>
                                        <p:cTn id="163" dur="1" fill="hold">
                                          <p:stCondLst>
                                            <p:cond delay="0"/>
                                          </p:stCondLst>
                                        </p:cTn>
                                        <p:tgtEl>
                                          <p:spTgt spid="39989">
                                            <p:txEl>
                                              <p:pRg st="0" end="0"/>
                                            </p:txEl>
                                          </p:spTgt>
                                        </p:tgtEl>
                                        <p:attrNameLst>
                                          <p:attrName>style.visibility</p:attrName>
                                        </p:attrNameLst>
                                      </p:cBhvr>
                                      <p:to>
                                        <p:strVal val="visible"/>
                                      </p:to>
                                    </p:set>
                                    <p:anim calcmode="lin" valueType="num">
                                      <p:cBhvr additive="base">
                                        <p:cTn id="164" dur="500" fill="hold"/>
                                        <p:tgtEl>
                                          <p:spTgt spid="39989">
                                            <p:txEl>
                                              <p:pRg st="0" end="0"/>
                                            </p:txEl>
                                          </p:spTgt>
                                        </p:tgtEl>
                                        <p:attrNameLst>
                                          <p:attrName>ppt_x</p:attrName>
                                        </p:attrNameLst>
                                      </p:cBhvr>
                                      <p:tavLst>
                                        <p:tav tm="0">
                                          <p:val>
                                            <p:strVal val="0-#ppt_w/2"/>
                                          </p:val>
                                        </p:tav>
                                        <p:tav tm="100000">
                                          <p:val>
                                            <p:strVal val="#ppt_x"/>
                                          </p:val>
                                        </p:tav>
                                      </p:tavLst>
                                    </p:anim>
                                    <p:anim calcmode="lin" valueType="num">
                                      <p:cBhvr additive="base">
                                        <p:cTn id="165" dur="500" fill="hold"/>
                                        <p:tgtEl>
                                          <p:spTgt spid="399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6" name="Laser"/>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2" presetClass="entr" presetSubtype="8" fill="hold" grpId="0" nodeType="clickEffect">
                                  <p:stCondLst>
                                    <p:cond delay="0"/>
                                  </p:stCondLst>
                                  <p:childTnLst>
                                    <p:set>
                                      <p:cBhvr>
                                        <p:cTn id="169" dur="1" fill="hold">
                                          <p:stCondLst>
                                            <p:cond delay="0"/>
                                          </p:stCondLst>
                                        </p:cTn>
                                        <p:tgtEl>
                                          <p:spTgt spid="39989">
                                            <p:txEl>
                                              <p:pRg st="1" end="1"/>
                                            </p:txEl>
                                          </p:spTgt>
                                        </p:tgtEl>
                                        <p:attrNameLst>
                                          <p:attrName>style.visibility</p:attrName>
                                        </p:attrNameLst>
                                      </p:cBhvr>
                                      <p:to>
                                        <p:strVal val="visible"/>
                                      </p:to>
                                    </p:set>
                                    <p:anim calcmode="lin" valueType="num">
                                      <p:cBhvr additive="base">
                                        <p:cTn id="170" dur="500" fill="hold"/>
                                        <p:tgtEl>
                                          <p:spTgt spid="39989">
                                            <p:txEl>
                                              <p:pRg st="1" end="1"/>
                                            </p:txEl>
                                          </p:spTgt>
                                        </p:tgtEl>
                                        <p:attrNameLst>
                                          <p:attrName>ppt_x</p:attrName>
                                        </p:attrNameLst>
                                      </p:cBhvr>
                                      <p:tavLst>
                                        <p:tav tm="0">
                                          <p:val>
                                            <p:strVal val="0-#ppt_w/2"/>
                                          </p:val>
                                        </p:tav>
                                        <p:tav tm="100000">
                                          <p:val>
                                            <p:strVal val="#ppt_x"/>
                                          </p:val>
                                        </p:tav>
                                      </p:tavLst>
                                    </p:anim>
                                    <p:anim calcmode="lin" valueType="num">
                                      <p:cBhvr additive="base">
                                        <p:cTn id="171" dur="500" fill="hold"/>
                                        <p:tgtEl>
                                          <p:spTgt spid="3998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8"/>
                                            </p:cond>
                                          </p:stCondLst>
                                          <p:endCondLst>
                                            <p:cond evt="onStopAudio" delay="0">
                                              <p:tgtEl>
                                                <p:sldTgt/>
                                              </p:tgtEl>
                                            </p:cond>
                                          </p:endCondLst>
                                        </p:cTn>
                                        <p:tgtEl>
                                          <p:sndTgt r:embed="rId6" name="Laser"/>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ntr" presetSubtype="8" fill="hold" grpId="0" nodeType="clickEffect">
                                  <p:stCondLst>
                                    <p:cond delay="0"/>
                                  </p:stCondLst>
                                  <p:childTnLst>
                                    <p:set>
                                      <p:cBhvr>
                                        <p:cTn id="175" dur="1" fill="hold">
                                          <p:stCondLst>
                                            <p:cond delay="0"/>
                                          </p:stCondLst>
                                        </p:cTn>
                                        <p:tgtEl>
                                          <p:spTgt spid="39989">
                                            <p:txEl>
                                              <p:pRg st="2" end="2"/>
                                            </p:txEl>
                                          </p:spTgt>
                                        </p:tgtEl>
                                        <p:attrNameLst>
                                          <p:attrName>style.visibility</p:attrName>
                                        </p:attrNameLst>
                                      </p:cBhvr>
                                      <p:to>
                                        <p:strVal val="visible"/>
                                      </p:to>
                                    </p:set>
                                    <p:anim calcmode="lin" valueType="num">
                                      <p:cBhvr additive="base">
                                        <p:cTn id="176" dur="500" fill="hold"/>
                                        <p:tgtEl>
                                          <p:spTgt spid="39989">
                                            <p:txEl>
                                              <p:pRg st="2" end="2"/>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998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6" name="Laser"/>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8" fill="hold" grpId="0" nodeType="clickEffect">
                                  <p:stCondLst>
                                    <p:cond delay="0"/>
                                  </p:stCondLst>
                                  <p:childTnLst>
                                    <p:set>
                                      <p:cBhvr>
                                        <p:cTn id="181" dur="1" fill="hold">
                                          <p:stCondLst>
                                            <p:cond delay="0"/>
                                          </p:stCondLst>
                                        </p:cTn>
                                        <p:tgtEl>
                                          <p:spTgt spid="39989">
                                            <p:txEl>
                                              <p:pRg st="3" end="3"/>
                                            </p:txEl>
                                          </p:spTgt>
                                        </p:tgtEl>
                                        <p:attrNameLst>
                                          <p:attrName>style.visibility</p:attrName>
                                        </p:attrNameLst>
                                      </p:cBhvr>
                                      <p:to>
                                        <p:strVal val="visible"/>
                                      </p:to>
                                    </p:set>
                                    <p:anim calcmode="lin" valueType="num">
                                      <p:cBhvr additive="base">
                                        <p:cTn id="182" dur="500" fill="hold"/>
                                        <p:tgtEl>
                                          <p:spTgt spid="39989">
                                            <p:txEl>
                                              <p:pRg st="3" end="3"/>
                                            </p:txEl>
                                          </p:spTgt>
                                        </p:tgtEl>
                                        <p:attrNameLst>
                                          <p:attrName>ppt_x</p:attrName>
                                        </p:attrNameLst>
                                      </p:cBhvr>
                                      <p:tavLst>
                                        <p:tav tm="0">
                                          <p:val>
                                            <p:strVal val="0-#ppt_w/2"/>
                                          </p:val>
                                        </p:tav>
                                        <p:tav tm="100000">
                                          <p:val>
                                            <p:strVal val="#ppt_x"/>
                                          </p:val>
                                        </p:tav>
                                      </p:tavLst>
                                    </p:anim>
                                    <p:anim calcmode="lin" valueType="num">
                                      <p:cBhvr additive="base">
                                        <p:cTn id="183" dur="500" fill="hold"/>
                                        <p:tgtEl>
                                          <p:spTgt spid="3998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6" name="Laser"/>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39990"/>
                                        </p:tgtEl>
                                        <p:attrNameLst>
                                          <p:attrName>style.visibility</p:attrName>
                                        </p:attrNameLst>
                                      </p:cBhvr>
                                      <p:to>
                                        <p:strVal val="visible"/>
                                      </p:to>
                                    </p:set>
                                    <p:anim calcmode="lin" valueType="num">
                                      <p:cBhvr additive="base">
                                        <p:cTn id="188" dur="500" fill="hold"/>
                                        <p:tgtEl>
                                          <p:spTgt spid="39990"/>
                                        </p:tgtEl>
                                        <p:attrNameLst>
                                          <p:attrName>ppt_x</p:attrName>
                                        </p:attrNameLst>
                                      </p:cBhvr>
                                      <p:tavLst>
                                        <p:tav tm="0">
                                          <p:val>
                                            <p:strVal val="#ppt_x"/>
                                          </p:val>
                                        </p:tav>
                                        <p:tav tm="100000">
                                          <p:val>
                                            <p:strVal val="#ppt_x"/>
                                          </p:val>
                                        </p:tav>
                                      </p:tavLst>
                                    </p:anim>
                                    <p:anim calcmode="lin" valueType="num">
                                      <p:cBhvr additive="base">
                                        <p:cTn id="189" dur="500" fill="hold"/>
                                        <p:tgtEl>
                                          <p:spTgt spid="399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6"/>
                                            </p:cond>
                                          </p:stCondLst>
                                          <p:endCondLst>
                                            <p:cond evt="onStopAudio" delay="0">
                                              <p:tgtEl>
                                                <p:sldTgt/>
                                              </p:tgtEl>
                                            </p:cond>
                                          </p:endCondLst>
                                        </p:cTn>
                                        <p:tgtEl>
                                          <p:sndTgt r:embed="rId8" name="Trap2.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2" presetClass="entr" presetSubtype="2" fill="hold" grpId="0" nodeType="clickEffect">
                                  <p:stCondLst>
                                    <p:cond delay="0"/>
                                  </p:stCondLst>
                                  <p:childTnLst>
                                    <p:set>
                                      <p:cBhvr>
                                        <p:cTn id="193" dur="1" fill="hold">
                                          <p:stCondLst>
                                            <p:cond delay="0"/>
                                          </p:stCondLst>
                                        </p:cTn>
                                        <p:tgtEl>
                                          <p:spTgt spid="39991"/>
                                        </p:tgtEl>
                                        <p:attrNameLst>
                                          <p:attrName>style.visibility</p:attrName>
                                        </p:attrNameLst>
                                      </p:cBhvr>
                                      <p:to>
                                        <p:strVal val="visible"/>
                                      </p:to>
                                    </p:set>
                                    <p:anim calcmode="lin" valueType="num">
                                      <p:cBhvr additive="base">
                                        <p:cTn id="194" dur="500" fill="hold"/>
                                        <p:tgtEl>
                                          <p:spTgt spid="39991"/>
                                        </p:tgtEl>
                                        <p:attrNameLst>
                                          <p:attrName>ppt_x</p:attrName>
                                        </p:attrNameLst>
                                      </p:cBhvr>
                                      <p:tavLst>
                                        <p:tav tm="0">
                                          <p:val>
                                            <p:strVal val="1+#ppt_w/2"/>
                                          </p:val>
                                        </p:tav>
                                        <p:tav tm="100000">
                                          <p:val>
                                            <p:strVal val="#ppt_x"/>
                                          </p:val>
                                        </p:tav>
                                      </p:tavLst>
                                    </p:anim>
                                    <p:anim calcmode="lin" valueType="num">
                                      <p:cBhvr additive="base">
                                        <p:cTn id="195" dur="500" fill="hold"/>
                                        <p:tgtEl>
                                          <p:spTgt spid="399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2"/>
                                            </p:cond>
                                          </p:stCondLst>
                                          <p:endCondLst>
                                            <p:cond evt="onStopAudio" delay="0">
                                              <p:tgtEl>
                                                <p:sldTgt/>
                                              </p:tgtEl>
                                            </p:cond>
                                          </p:endCondLst>
                                        </p:cTn>
                                        <p:tgtEl>
                                          <p:sndTgt r:embed="rId8" name="Trap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utoUpdateAnimBg="0"/>
      <p:bldP spid="39938" grpId="0" autoUpdateAnimBg="0"/>
      <p:bldP spid="39941" grpId="0" animBg="1"/>
      <p:bldP spid="39943" grpId="0" animBg="1"/>
      <p:bldP spid="39958" grpId="0" autoUpdateAnimBg="0"/>
      <p:bldP spid="39961" grpId="0" autoUpdateAnimBg="0"/>
      <p:bldP spid="39979" grpId="0" autoUpdateAnimBg="0"/>
      <p:bldP spid="39980" grpId="0" autoUpdateAnimBg="0"/>
      <p:bldP spid="39984" grpId="0" build="p" autoUpdateAnimBg="0"/>
      <p:bldP spid="39989" grpId="0" build="p" autoUpdateAnimBg="0"/>
      <p:bldP spid="39990" grpId="0" autoUpdateAnimBg="0"/>
      <p:bldP spid="3999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Form 40960">
            <a:extLst>
              <a:ext uri="{FF2B5EF4-FFF2-40B4-BE49-F238E27FC236}">
                <a16:creationId xmlns:a16="http://schemas.microsoft.com/office/drawing/2014/main" id="{8D4A44A6-E208-47AC-A4DC-2D4BDC32AF33}"/>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Atom und Kernphysik</a:t>
            </a:r>
          </a:p>
        </p:txBody>
      </p:sp>
      <p:sp>
        <p:nvSpPr>
          <p:cNvPr id="40962" name="Rechteck 40961">
            <a:extLst>
              <a:ext uri="{FF2B5EF4-FFF2-40B4-BE49-F238E27FC236}">
                <a16:creationId xmlns:a16="http://schemas.microsoft.com/office/drawing/2014/main" id="{6CC2CA3E-693B-4698-B2D5-B1AC0E4D734A}"/>
              </a:ext>
            </a:extLst>
          </p:cNvPr>
          <p:cNvSpPr>
            <a:spLocks noChangeArrowheads="1"/>
          </p:cNvSpPr>
          <p:nvPr/>
        </p:nvSpPr>
        <p:spPr bwMode="auto">
          <a:xfrm>
            <a:off x="0" y="1600200"/>
            <a:ext cx="914241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Erklärung :</a:t>
            </a:r>
          </a:p>
          <a:p>
            <a:pPr>
              <a:spcBef>
                <a:spcPct val="50000"/>
              </a:spcBef>
            </a:pPr>
            <a:r>
              <a:rPr lang="de-DE" altLang="de-DE" sz="2000">
                <a:latin typeface="Times New Roman" panose="02020603050405020304" pitchFamily="18" charset="0"/>
              </a:rPr>
              <a:t>Ein Elektron ist ein Teilchenmit einer negativen Ladung von 1,6022 * 10^-19 C und einer Masse von 9,109 * 10^-31 kg. Die Elektronen entspechen der Atomhülle.</a:t>
            </a:r>
          </a:p>
          <a:p>
            <a:pPr>
              <a:spcBef>
                <a:spcPct val="50000"/>
              </a:spcBef>
            </a:pPr>
            <a:r>
              <a:rPr lang="de-DE" altLang="de-DE" sz="2000">
                <a:latin typeface="Times New Roman" panose="02020603050405020304" pitchFamily="18" charset="0"/>
              </a:rPr>
              <a:t>Ein Proton ist ein Teilchen mit einer positiven Ladung von 1,6022 * 10^-19 C und einer Masse von 1,673 *10 ^-27 kg. die Protonen befinden sich im Atomkern..</a:t>
            </a:r>
          </a:p>
          <a:p>
            <a:pPr>
              <a:spcBef>
                <a:spcPct val="50000"/>
              </a:spcBef>
            </a:pPr>
            <a:r>
              <a:rPr lang="de-DE" altLang="de-DE" sz="2000">
                <a:latin typeface="Times New Roman" panose="02020603050405020304" pitchFamily="18" charset="0"/>
              </a:rPr>
              <a:t>Ein Neutron ist ein Teilchen ohne Ladung mit einer Masse von 1,675 * 10^-27 kg. ein Neutron ist ein Teilchen ohne Ladung mit einer Masse von 1,675 * 10^-27 kg .Ein Neutron besteht somit aus einem Proton und einem elektron und hält durch dies Zusammensetzung den Kern wie einen Kitt zusammen.</a:t>
            </a:r>
          </a:p>
          <a:p>
            <a:pPr>
              <a:spcBef>
                <a:spcPct val="50000"/>
              </a:spcBef>
            </a:pPr>
            <a:r>
              <a:rPr lang="de-DE" altLang="de-DE" sz="2000">
                <a:latin typeface="Times New Roman" panose="02020603050405020304" pitchFamily="18" charset="0"/>
              </a:rPr>
              <a:t>Ein quarks besitzt entweder 1/3 oder 2/3 der Elementarladung. quarks sind die Bausteine der Neutronen , Protonen und Elektronen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 calcmode="lin" valueType="num">
                                      <p:cBhvr additive="base">
                                        <p:cTn id="7" dur="500" fill="hold"/>
                                        <p:tgtEl>
                                          <p:spTgt spid="40961"/>
                                        </p:tgtEl>
                                        <p:attrNameLst>
                                          <p:attrName>ppt_x</p:attrName>
                                        </p:attrNameLst>
                                      </p:cBhvr>
                                      <p:tavLst>
                                        <p:tav tm="0">
                                          <p:val>
                                            <p:strVal val="#ppt_x"/>
                                          </p:val>
                                        </p:tav>
                                        <p:tav tm="100000">
                                          <p:val>
                                            <p:strVal val="#ppt_x"/>
                                          </p:val>
                                        </p:tav>
                                      </p:tavLst>
                                    </p:anim>
                                    <p:anim calcmode="lin" valueType="num">
                                      <p:cBhvr additive="base">
                                        <p:cTn id="8" dur="500" fill="hold"/>
                                        <p:tgtEl>
                                          <p:spTgt spid="409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shyou.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0962">
                                            <p:txEl>
                                              <p:pRg st="0" end="0"/>
                                            </p:txEl>
                                          </p:spTgt>
                                        </p:tgtEl>
                                        <p:attrNameLst>
                                          <p:attrName>style.visibility</p:attrName>
                                        </p:attrNameLst>
                                      </p:cBhvr>
                                      <p:to>
                                        <p:strVal val="visible"/>
                                      </p:to>
                                    </p:set>
                                    <p:animEffect transition="in" filter="blinds(horizontal)">
                                      <p:cBhvr>
                                        <p:cTn id="13" dur="500"/>
                                        <p:tgtEl>
                                          <p:spTgt spid="40962">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Zis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0962">
                                            <p:txEl>
                                              <p:pRg st="1" end="1"/>
                                            </p:txEl>
                                          </p:spTgt>
                                        </p:tgtEl>
                                        <p:attrNameLst>
                                          <p:attrName>style.visibility</p:attrName>
                                        </p:attrNameLst>
                                      </p:cBhvr>
                                      <p:to>
                                        <p:strVal val="visible"/>
                                      </p:to>
                                    </p:set>
                                    <p:animEffect transition="in" filter="blinds(horizontal)">
                                      <p:cBhvr>
                                        <p:cTn id="18" dur="500"/>
                                        <p:tgtEl>
                                          <p:spTgt spid="40962">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Zis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962">
                                            <p:txEl>
                                              <p:pRg st="2" end="2"/>
                                            </p:txEl>
                                          </p:spTgt>
                                        </p:tgtEl>
                                        <p:attrNameLst>
                                          <p:attrName>style.visibility</p:attrName>
                                        </p:attrNameLst>
                                      </p:cBhvr>
                                      <p:to>
                                        <p:strVal val="visible"/>
                                      </p:to>
                                    </p:set>
                                    <p:animEffect transition="in" filter="blinds(horizontal)">
                                      <p:cBhvr>
                                        <p:cTn id="23" dur="500"/>
                                        <p:tgtEl>
                                          <p:spTgt spid="40962">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Zischen"/>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0962">
                                            <p:txEl>
                                              <p:pRg st="3" end="3"/>
                                            </p:txEl>
                                          </p:spTgt>
                                        </p:tgtEl>
                                        <p:attrNameLst>
                                          <p:attrName>style.visibility</p:attrName>
                                        </p:attrNameLst>
                                      </p:cBhvr>
                                      <p:to>
                                        <p:strVal val="visible"/>
                                      </p:to>
                                    </p:set>
                                    <p:animEffect transition="in" filter="blinds(horizontal)">
                                      <p:cBhvr>
                                        <p:cTn id="28" dur="500"/>
                                        <p:tgtEl>
                                          <p:spTgt spid="40962">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Zischen"/>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0962">
                                            <p:txEl>
                                              <p:pRg st="4" end="4"/>
                                            </p:txEl>
                                          </p:spTgt>
                                        </p:tgtEl>
                                        <p:attrNameLst>
                                          <p:attrName>style.visibility</p:attrName>
                                        </p:attrNameLst>
                                      </p:cBhvr>
                                      <p:to>
                                        <p:strVal val="visible"/>
                                      </p:to>
                                    </p:set>
                                    <p:animEffect transition="in" filter="blinds(horizontal)">
                                      <p:cBhvr>
                                        <p:cTn id="33" dur="500"/>
                                        <p:tgtEl>
                                          <p:spTgt spid="40962">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utoUpdateAnimBg="0"/>
      <p:bldP spid="4096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Form 41984">
            <a:extLst>
              <a:ext uri="{FF2B5EF4-FFF2-40B4-BE49-F238E27FC236}">
                <a16:creationId xmlns:a16="http://schemas.microsoft.com/office/drawing/2014/main" id="{1E07EB74-BC70-4C1F-84DF-80DF895E3557}"/>
              </a:ext>
            </a:extLst>
          </p:cNvPr>
          <p:cNvSpPr>
            <a:spLocks noGrp="1" noChangeArrowheads="1"/>
          </p:cNvSpPr>
          <p:nvPr>
            <p:ph type="title"/>
          </p:nvPr>
        </p:nvSpPr>
        <p:spPr>
          <a:xfrm>
            <a:off x="685800" y="3810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Ionisationskammer</a:t>
            </a:r>
          </a:p>
        </p:txBody>
      </p:sp>
      <p:pic>
        <p:nvPicPr>
          <p:cNvPr id="41986" name="Rechteck 41985">
            <a:extLst>
              <a:ext uri="{FF2B5EF4-FFF2-40B4-BE49-F238E27FC236}">
                <a16:creationId xmlns:a16="http://schemas.microsoft.com/office/drawing/2014/main" id="{5CCE4DD7-D8A0-41B8-AFAE-EB683B98D1BA}"/>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76375"/>
            <a:ext cx="60864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hteck 41986">
            <a:extLst>
              <a:ext uri="{FF2B5EF4-FFF2-40B4-BE49-F238E27FC236}">
                <a16:creationId xmlns:a16="http://schemas.microsoft.com/office/drawing/2014/main" id="{AF2FB1F6-421B-407D-968F-E053796ECC4E}"/>
              </a:ext>
            </a:extLst>
          </p:cNvPr>
          <p:cNvSpPr>
            <a:spLocks noChangeArrowheads="1"/>
          </p:cNvSpPr>
          <p:nvPr/>
        </p:nvSpPr>
        <p:spPr bwMode="auto">
          <a:xfrm>
            <a:off x="5638800" y="1828800"/>
            <a:ext cx="35036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durch  die Strahlung erzeugten Gasionen und Elektronen bewegn sich zu den Platten und bewirken so einen Strom.</a:t>
            </a:r>
          </a:p>
        </p:txBody>
      </p:sp>
      <p:pic>
        <p:nvPicPr>
          <p:cNvPr id="41988" name="Rechteck 41987">
            <a:extLst>
              <a:ext uri="{FF2B5EF4-FFF2-40B4-BE49-F238E27FC236}">
                <a16:creationId xmlns:a16="http://schemas.microsoft.com/office/drawing/2014/main" id="{FFE30FE9-18FB-4FEB-ADA1-8549294B38C5}"/>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62400"/>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Gerade Verbindung 41988">
            <a:extLst>
              <a:ext uri="{FF2B5EF4-FFF2-40B4-BE49-F238E27FC236}">
                <a16:creationId xmlns:a16="http://schemas.microsoft.com/office/drawing/2014/main" id="{C18E1EF6-D7D0-4899-910D-C37F19C56176}"/>
              </a:ext>
            </a:extLst>
          </p:cNvPr>
          <p:cNvSpPr>
            <a:spLocks noChangeShapeType="1"/>
          </p:cNvSpPr>
          <p:nvPr/>
        </p:nvSpPr>
        <p:spPr bwMode="auto">
          <a:xfrm flipV="1">
            <a:off x="5562600" y="2743200"/>
            <a:ext cx="0" cy="11430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41990" name="Gerade Verbindung 41989">
            <a:extLst>
              <a:ext uri="{FF2B5EF4-FFF2-40B4-BE49-F238E27FC236}">
                <a16:creationId xmlns:a16="http://schemas.microsoft.com/office/drawing/2014/main" id="{1D12D74D-EDC6-4051-B501-AB5721FA407C}"/>
              </a:ext>
            </a:extLst>
          </p:cNvPr>
          <p:cNvSpPr>
            <a:spLocks noChangeShapeType="1"/>
          </p:cNvSpPr>
          <p:nvPr/>
        </p:nvSpPr>
        <p:spPr bwMode="auto">
          <a:xfrm>
            <a:off x="5562600" y="3886200"/>
            <a:ext cx="22860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41991" name="Rechteck 41990">
            <a:extLst>
              <a:ext uri="{FF2B5EF4-FFF2-40B4-BE49-F238E27FC236}">
                <a16:creationId xmlns:a16="http://schemas.microsoft.com/office/drawing/2014/main" id="{7EE4CFB4-2B44-47D0-8B29-6D026901C331}"/>
              </a:ext>
            </a:extLst>
          </p:cNvPr>
          <p:cNvSpPr>
            <a:spLocks noChangeArrowheads="1"/>
          </p:cNvSpPr>
          <p:nvPr/>
        </p:nvSpPr>
        <p:spPr bwMode="auto">
          <a:xfrm>
            <a:off x="5105400" y="266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I</a:t>
            </a:r>
          </a:p>
        </p:txBody>
      </p:sp>
      <p:sp>
        <p:nvSpPr>
          <p:cNvPr id="41992" name="Rechteck 41991">
            <a:extLst>
              <a:ext uri="{FF2B5EF4-FFF2-40B4-BE49-F238E27FC236}">
                <a16:creationId xmlns:a16="http://schemas.microsoft.com/office/drawing/2014/main" id="{B1E43DBB-9F24-4D12-9B71-6E44D1A166EF}"/>
              </a:ext>
            </a:extLst>
          </p:cNvPr>
          <p:cNvSpPr>
            <a:spLocks noChangeArrowheads="1"/>
          </p:cNvSpPr>
          <p:nvPr/>
        </p:nvSpPr>
        <p:spPr bwMode="auto">
          <a:xfrm>
            <a:off x="7391400" y="3962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p>
        </p:txBody>
      </p:sp>
      <p:grpSp>
        <p:nvGrpSpPr>
          <p:cNvPr id="13142" name="Group 11">
            <a:extLst>
              <a:ext uri="{FF2B5EF4-FFF2-40B4-BE49-F238E27FC236}">
                <a16:creationId xmlns:a16="http://schemas.microsoft.com/office/drawing/2014/main" id="{4E8DA3C7-C49E-4FE0-BAD6-8ACB658559CD}"/>
              </a:ext>
            </a:extLst>
          </p:cNvPr>
          <p:cNvGrpSpPr>
            <a:grpSpLocks/>
          </p:cNvGrpSpPr>
          <p:nvPr/>
        </p:nvGrpSpPr>
        <p:grpSpPr bwMode="auto">
          <a:xfrm>
            <a:off x="5562600" y="3200400"/>
            <a:ext cx="2057400" cy="685800"/>
            <a:chOff x="3504" y="2016"/>
            <a:chExt cx="1296" cy="432"/>
          </a:xfrm>
        </p:grpSpPr>
        <p:sp>
          <p:nvSpPr>
            <p:cNvPr id="43022" name="Form 41992">
              <a:extLst>
                <a:ext uri="{FF2B5EF4-FFF2-40B4-BE49-F238E27FC236}">
                  <a16:creationId xmlns:a16="http://schemas.microsoft.com/office/drawing/2014/main" id="{EBB0AB13-C27C-4B62-B5E0-C54AEE42D6DC}"/>
                </a:ext>
              </a:extLst>
            </p:cNvPr>
            <p:cNvSpPr>
              <a:spLocks/>
            </p:cNvSpPr>
            <p:nvPr/>
          </p:nvSpPr>
          <p:spPr bwMode="auto">
            <a:xfrm>
              <a:off x="3504" y="2016"/>
              <a:ext cx="576" cy="432"/>
            </a:xfrm>
            <a:custGeom>
              <a:avLst/>
              <a:gdLst>
                <a:gd name="T0" fmla="*/ 0 w 21600"/>
                <a:gd name="T1" fmla="*/ 432 h 21600"/>
                <a:gd name="T2" fmla="*/ 575 w 21600"/>
                <a:gd name="T3" fmla="*/ 0 h 21600"/>
                <a:gd name="T4" fmla="*/ 576 w 21600"/>
                <a:gd name="T5" fmla="*/ 432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3023" name="Gerade Verbindung 41993">
              <a:extLst>
                <a:ext uri="{FF2B5EF4-FFF2-40B4-BE49-F238E27FC236}">
                  <a16:creationId xmlns:a16="http://schemas.microsoft.com/office/drawing/2014/main" id="{5B1E2CB7-8316-4329-83AA-2853666D3A72}"/>
                </a:ext>
              </a:extLst>
            </p:cNvPr>
            <p:cNvSpPr>
              <a:spLocks noChangeShapeType="1"/>
            </p:cNvSpPr>
            <p:nvPr/>
          </p:nvSpPr>
          <p:spPr bwMode="auto">
            <a:xfrm>
              <a:off x="4080" y="2016"/>
              <a:ext cx="72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41996" name="Gerade Verbindung 41995">
            <a:extLst>
              <a:ext uri="{FF2B5EF4-FFF2-40B4-BE49-F238E27FC236}">
                <a16:creationId xmlns:a16="http://schemas.microsoft.com/office/drawing/2014/main" id="{AD07BB63-1E90-4D78-9CF1-591150C9262C}"/>
              </a:ext>
            </a:extLst>
          </p:cNvPr>
          <p:cNvSpPr>
            <a:spLocks noChangeShapeType="1"/>
          </p:cNvSpPr>
          <p:nvPr/>
        </p:nvSpPr>
        <p:spPr bwMode="auto">
          <a:xfrm>
            <a:off x="5562600" y="3200400"/>
            <a:ext cx="990600" cy="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1997" name="Rechteck 41996">
            <a:extLst>
              <a:ext uri="{FF2B5EF4-FFF2-40B4-BE49-F238E27FC236}">
                <a16:creationId xmlns:a16="http://schemas.microsoft.com/office/drawing/2014/main" id="{96082362-AD70-4BFC-8F50-500586B53951}"/>
              </a:ext>
            </a:extLst>
          </p:cNvPr>
          <p:cNvSpPr>
            <a:spLocks noChangeArrowheads="1"/>
          </p:cNvSpPr>
          <p:nvPr/>
        </p:nvSpPr>
        <p:spPr bwMode="auto">
          <a:xfrm>
            <a:off x="5334000" y="3048000"/>
            <a:ext cx="457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I</a:t>
            </a:r>
            <a:r>
              <a:rPr lang="de-DE" altLang="de-DE" sz="1000" baseline="-25000">
                <a:latin typeface="Times New Roman" panose="02020603050405020304" pitchFamily="18" charset="0"/>
              </a:rPr>
              <a:t>S</a:t>
            </a:r>
          </a:p>
        </p:txBody>
      </p:sp>
      <p:sp>
        <p:nvSpPr>
          <p:cNvPr id="41998" name="Rechteck 41997">
            <a:extLst>
              <a:ext uri="{FF2B5EF4-FFF2-40B4-BE49-F238E27FC236}">
                <a16:creationId xmlns:a16="http://schemas.microsoft.com/office/drawing/2014/main" id="{D385AC56-05E8-4EC0-ADB2-81F10053B936}"/>
              </a:ext>
            </a:extLst>
          </p:cNvPr>
          <p:cNvSpPr>
            <a:spLocks noChangeArrowheads="1"/>
          </p:cNvSpPr>
          <p:nvPr/>
        </p:nvSpPr>
        <p:spPr bwMode="auto">
          <a:xfrm>
            <a:off x="7010400" y="296386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Sättigungsstromstärke</a:t>
            </a:r>
          </a:p>
        </p:txBody>
      </p:sp>
      <p:sp>
        <p:nvSpPr>
          <p:cNvPr id="41999" name="Rechteck 41998">
            <a:extLst>
              <a:ext uri="{FF2B5EF4-FFF2-40B4-BE49-F238E27FC236}">
                <a16:creationId xmlns:a16="http://schemas.microsoft.com/office/drawing/2014/main" id="{C4D3F544-1B1E-4DC3-8B7F-B76AB3A9E930}"/>
              </a:ext>
            </a:extLst>
          </p:cNvPr>
          <p:cNvSpPr>
            <a:spLocks noChangeArrowheads="1"/>
          </p:cNvSpPr>
          <p:nvPr/>
        </p:nvSpPr>
        <p:spPr bwMode="auto">
          <a:xfrm>
            <a:off x="2895600" y="4343400"/>
            <a:ext cx="62468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I &lt; I</a:t>
            </a:r>
            <a:r>
              <a:rPr lang="de-DE" altLang="de-DE" baseline="-25000">
                <a:latin typeface="Times New Roman" panose="02020603050405020304" pitchFamily="18" charset="0"/>
              </a:rPr>
              <a:t>S</a:t>
            </a:r>
            <a:r>
              <a:rPr lang="de-DE" altLang="de-DE">
                <a:latin typeface="Times New Roman" panose="02020603050405020304" pitchFamily="18" charset="0"/>
              </a:rPr>
              <a:t>	: ein Teil der gebildeten Gasionen  wird vor Erreichen der Kammer-	  wand durch Elektronenneutralisiert . (Rekombination)</a:t>
            </a:r>
          </a:p>
          <a:p>
            <a:pPr>
              <a:spcBef>
                <a:spcPct val="50000"/>
              </a:spcBef>
            </a:pPr>
            <a:r>
              <a:rPr lang="de-DE" altLang="de-DE">
                <a:latin typeface="Times New Roman" panose="02020603050405020304" pitchFamily="18" charset="0"/>
              </a:rPr>
              <a:t>I = I</a:t>
            </a:r>
            <a:r>
              <a:rPr lang="de-DE" altLang="de-DE" baseline="-25000">
                <a:latin typeface="Times New Roman" panose="02020603050405020304" pitchFamily="18" charset="0"/>
              </a:rPr>
              <a:t>S</a:t>
            </a:r>
            <a:r>
              <a:rPr lang="de-DE" altLang="de-DE">
                <a:latin typeface="Times New Roman" panose="02020603050405020304" pitchFamily="18" charset="0"/>
              </a:rPr>
              <a:t>	: alle in der Kammer entstandenen Gasionen erreichen die Wand und 	  werden erst dort neutralisiert.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 fill="hold"/>
                                        <p:tgtEl>
                                          <p:spTgt spid="41985"/>
                                        </p:tgtEl>
                                        <p:attrNameLst>
                                          <p:attrName>ppt_x</p:attrName>
                                        </p:attrNameLst>
                                      </p:cBhvr>
                                      <p:tavLst>
                                        <p:tav tm="0">
                                          <p:val>
                                            <p:strVal val="#ppt_x"/>
                                          </p:val>
                                        </p:tav>
                                        <p:tav tm="100000">
                                          <p:val>
                                            <p:strVal val="#ppt_x"/>
                                          </p:val>
                                        </p:tav>
                                      </p:tavLst>
                                    </p:anim>
                                    <p:anim calcmode="lin" valueType="num">
                                      <p:cBhvr additive="base">
                                        <p:cTn id="8" dur="500" fill="hold"/>
                                        <p:tgtEl>
                                          <p:spTgt spid="419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chmerz.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animEffect transition="in" filter="wipe(down)">
                                      <p:cBhvr>
                                        <p:cTn id="13" dur="500"/>
                                        <p:tgtEl>
                                          <p:spTgt spid="41986"/>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87"/>
                                        </p:tgtEl>
                                        <p:attrNameLst>
                                          <p:attrName>style.visibility</p:attrName>
                                        </p:attrNameLst>
                                      </p:cBhvr>
                                      <p:to>
                                        <p:strVal val="visible"/>
                                      </p:to>
                                    </p:set>
                                    <p:anim calcmode="lin" valueType="num">
                                      <p:cBhvr additive="base">
                                        <p:cTn id="18" dur="500" fill="hold"/>
                                        <p:tgtEl>
                                          <p:spTgt spid="41987"/>
                                        </p:tgtEl>
                                        <p:attrNameLst>
                                          <p:attrName>ppt_x</p:attrName>
                                        </p:attrNameLst>
                                      </p:cBhvr>
                                      <p:tavLst>
                                        <p:tav tm="0">
                                          <p:val>
                                            <p:strVal val="#ppt_x"/>
                                          </p:val>
                                        </p:tav>
                                        <p:tav tm="100000">
                                          <p:val>
                                            <p:strVal val="#ppt_x"/>
                                          </p:val>
                                        </p:tav>
                                      </p:tavLst>
                                    </p:anim>
                                    <p:anim calcmode="lin" valueType="num">
                                      <p:cBhvr additive="base">
                                        <p:cTn id="19" dur="500" fill="hold"/>
                                        <p:tgtEl>
                                          <p:spTgt spid="419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Rennwagen"/>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1988"/>
                                        </p:tgtEl>
                                        <p:attrNameLst>
                                          <p:attrName>style.visibility</p:attrName>
                                        </p:attrNameLst>
                                      </p:cBhvr>
                                      <p:to>
                                        <p:strVal val="visible"/>
                                      </p:to>
                                    </p:set>
                                    <p:animEffect transition="in" filter="dissolve">
                                      <p:cBhvr>
                                        <p:cTn id="24" dur="500"/>
                                        <p:tgtEl>
                                          <p:spTgt spid="41988"/>
                                        </p:tgtEl>
                                      </p:cBhvr>
                                    </p:animEffect>
                                  </p:childTnLst>
                                  <p:subTnLst>
                                    <p:audio>
                                      <p:cMediaNode>
                                        <p:cTn display="0" masterRel="sameClick">
                                          <p:stCondLst>
                                            <p:cond evt="begin" delay="0">
                                              <p:tn val="22"/>
                                            </p:cond>
                                          </p:stCondLst>
                                          <p:endCondLst>
                                            <p:cond evt="onStopAudio" delay="0">
                                              <p:tgtEl>
                                                <p:sldTgt/>
                                              </p:tgtEl>
                                            </p:cond>
                                          </p:endCondLst>
                                        </p:cTn>
                                        <p:tgtEl>
                                          <p:sndTgt r:embed="rId5" name="smok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41989"/>
                                        </p:tgtEl>
                                        <p:attrNameLst>
                                          <p:attrName>style.visibility</p:attrName>
                                        </p:attrNameLst>
                                      </p:cBhvr>
                                      <p:to>
                                        <p:strVal val="visible"/>
                                      </p:to>
                                    </p:set>
                                    <p:animEffect transition="in" filter="box(out)">
                                      <p:cBhvr>
                                        <p:cTn id="29" dur="500"/>
                                        <p:tgtEl>
                                          <p:spTgt spid="41989"/>
                                        </p:tgtEl>
                                      </p:cBhvr>
                                    </p:animEffect>
                                  </p:childTnLst>
                                  <p:subTnLst>
                                    <p:audio>
                                      <p:cMediaNode>
                                        <p:cTn display="0" masterRel="sameClick">
                                          <p:stCondLst>
                                            <p:cond evt="begin" delay="0">
                                              <p:tn val="27"/>
                                            </p:cond>
                                          </p:stCondLst>
                                          <p:endCondLst>
                                            <p:cond evt="onStopAudio" delay="0">
                                              <p:tgtEl>
                                                <p:sldTgt/>
                                              </p:tgtEl>
                                            </p:cond>
                                          </p:endCondLst>
                                        </p:cTn>
                                        <p:tgtEl>
                                          <p:sndTgt r:embed="rId3" name="Kamera"/>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nodeType="clickEffect">
                                  <p:stCondLst>
                                    <p:cond delay="0"/>
                                  </p:stCondLst>
                                  <p:childTnLst>
                                    <p:set>
                                      <p:cBhvr>
                                        <p:cTn id="33" dur="1" fill="hold">
                                          <p:stCondLst>
                                            <p:cond delay="0"/>
                                          </p:stCondLst>
                                        </p:cTn>
                                        <p:tgtEl>
                                          <p:spTgt spid="41990"/>
                                        </p:tgtEl>
                                        <p:attrNameLst>
                                          <p:attrName>style.visibility</p:attrName>
                                        </p:attrNameLst>
                                      </p:cBhvr>
                                      <p:to>
                                        <p:strVal val="visible"/>
                                      </p:to>
                                    </p:set>
                                    <p:animEffect transition="in" filter="box(out)">
                                      <p:cBhvr>
                                        <p:cTn id="34" dur="500"/>
                                        <p:tgtEl>
                                          <p:spTgt spid="41990"/>
                                        </p:tgtEl>
                                      </p:cBhvr>
                                    </p:animEffect>
                                  </p:childTnLst>
                                  <p:subTnLst>
                                    <p:audio>
                                      <p:cMediaNode>
                                        <p:cTn display="0" masterRel="sameClick">
                                          <p:stCondLst>
                                            <p:cond evt="begin" delay="0">
                                              <p:tn val="32"/>
                                            </p:cond>
                                          </p:stCondLst>
                                          <p:endCondLst>
                                            <p:cond evt="onStopAudio" delay="0">
                                              <p:tgtEl>
                                                <p:sldTgt/>
                                              </p:tgtEl>
                                            </p:cond>
                                          </p:endCondLst>
                                        </p:cTn>
                                        <p:tgtEl>
                                          <p:sndTgt r:embed="rId3" name="Kamera"/>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1991"/>
                                        </p:tgtEl>
                                        <p:attrNameLst>
                                          <p:attrName>style.visibility</p:attrName>
                                        </p:attrNameLst>
                                      </p:cBhvr>
                                      <p:to>
                                        <p:strVal val="visible"/>
                                      </p:to>
                                    </p:set>
                                    <p:anim calcmode="lin" valueType="num">
                                      <p:cBhvr additive="base">
                                        <p:cTn id="39" dur="500" fill="hold"/>
                                        <p:tgtEl>
                                          <p:spTgt spid="41991"/>
                                        </p:tgtEl>
                                        <p:attrNameLst>
                                          <p:attrName>ppt_x</p:attrName>
                                        </p:attrNameLst>
                                      </p:cBhvr>
                                      <p:tavLst>
                                        <p:tav tm="0">
                                          <p:val>
                                            <p:strVal val="0-#ppt_w/2"/>
                                          </p:val>
                                        </p:tav>
                                        <p:tav tm="100000">
                                          <p:val>
                                            <p:strVal val="#ppt_x"/>
                                          </p:val>
                                        </p:tav>
                                      </p:tavLst>
                                    </p:anim>
                                    <p:anim calcmode="lin" valueType="num">
                                      <p:cBhvr additive="base">
                                        <p:cTn id="40" dur="500" fill="hold"/>
                                        <p:tgtEl>
                                          <p:spTgt spid="419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Zischen"/>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1992"/>
                                        </p:tgtEl>
                                        <p:attrNameLst>
                                          <p:attrName>style.visibility</p:attrName>
                                        </p:attrNameLst>
                                      </p:cBhvr>
                                      <p:to>
                                        <p:strVal val="visible"/>
                                      </p:to>
                                    </p:set>
                                    <p:anim calcmode="lin" valueType="num">
                                      <p:cBhvr additive="base">
                                        <p:cTn id="45" dur="500" fill="hold"/>
                                        <p:tgtEl>
                                          <p:spTgt spid="41992"/>
                                        </p:tgtEl>
                                        <p:attrNameLst>
                                          <p:attrName>ppt_x</p:attrName>
                                        </p:attrNameLst>
                                      </p:cBhvr>
                                      <p:tavLst>
                                        <p:tav tm="0">
                                          <p:val>
                                            <p:strVal val="0-#ppt_w/2"/>
                                          </p:val>
                                        </p:tav>
                                        <p:tav tm="100000">
                                          <p:val>
                                            <p:strVal val="#ppt_x"/>
                                          </p:val>
                                        </p:tav>
                                      </p:tavLst>
                                    </p:anim>
                                    <p:anim calcmode="lin" valueType="num">
                                      <p:cBhvr additive="base">
                                        <p:cTn id="46" dur="500" fill="hold"/>
                                        <p:tgtEl>
                                          <p:spTgt spid="419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Zischen"/>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3142"/>
                                        </p:tgtEl>
                                        <p:attrNameLst>
                                          <p:attrName>style.visibility</p:attrName>
                                        </p:attrNameLst>
                                      </p:cBhvr>
                                      <p:to>
                                        <p:strVal val="visible"/>
                                      </p:to>
                                    </p:set>
                                    <p:animEffect transition="in" filter="wipe(left)">
                                      <p:cBhvr>
                                        <p:cTn id="51" dur="500"/>
                                        <p:tgtEl>
                                          <p:spTgt spid="13142"/>
                                        </p:tgtEl>
                                      </p:cBhvr>
                                    </p:animEffect>
                                  </p:childTnLst>
                                  <p:subTnLst>
                                    <p:audio>
                                      <p:cMediaNode>
                                        <p:cTn display="0" masterRel="sameClick">
                                          <p:stCondLst>
                                            <p:cond evt="begin" delay="0">
                                              <p:tn val="49"/>
                                            </p:cond>
                                          </p:stCondLst>
                                          <p:endCondLst>
                                            <p:cond evt="onStopAudio" delay="0">
                                              <p:tgtEl>
                                                <p:sldTgt/>
                                              </p:tgtEl>
                                            </p:cond>
                                          </p:endCondLst>
                                        </p:cTn>
                                        <p:tgtEl>
                                          <p:sndTgt r:embed="rId4" name="Rennwagen"/>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nodeType="clickEffect">
                                  <p:stCondLst>
                                    <p:cond delay="0"/>
                                  </p:stCondLst>
                                  <p:childTnLst>
                                    <p:set>
                                      <p:cBhvr>
                                        <p:cTn id="55" dur="1" fill="hold">
                                          <p:stCondLst>
                                            <p:cond delay="0"/>
                                          </p:stCondLst>
                                        </p:cTn>
                                        <p:tgtEl>
                                          <p:spTgt spid="41996"/>
                                        </p:tgtEl>
                                        <p:attrNameLst>
                                          <p:attrName>style.visibility</p:attrName>
                                        </p:attrNameLst>
                                      </p:cBhvr>
                                      <p:to>
                                        <p:strVal val="visible"/>
                                      </p:to>
                                    </p:set>
                                    <p:animEffect transition="in" filter="box(out)">
                                      <p:cBhvr>
                                        <p:cTn id="56" dur="500"/>
                                        <p:tgtEl>
                                          <p:spTgt spid="41996"/>
                                        </p:tgtEl>
                                      </p:cBhvr>
                                    </p:animEffect>
                                  </p:childTnLst>
                                  <p:subTnLst>
                                    <p:audio>
                                      <p:cMediaNode>
                                        <p:cTn display="0" masterRel="sameClick">
                                          <p:stCondLst>
                                            <p:cond evt="begin" delay="0">
                                              <p:tn val="54"/>
                                            </p:cond>
                                          </p:stCondLst>
                                          <p:endCondLst>
                                            <p:cond evt="onStopAudio" delay="0">
                                              <p:tgtEl>
                                                <p:sldTgt/>
                                              </p:tgtEl>
                                            </p:cond>
                                          </p:endCondLst>
                                        </p:cTn>
                                        <p:tgtEl>
                                          <p:sndTgt r:embed="rId3" name="Kamera"/>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iterate type="lt">
                                    <p:tmPct val="100000"/>
                                  </p:iterate>
                                  <p:childTnLst>
                                    <p:set>
                                      <p:cBhvr>
                                        <p:cTn id="60" dur="1" fill="hold">
                                          <p:stCondLst>
                                            <p:cond delay="0"/>
                                          </p:stCondLst>
                                        </p:cTn>
                                        <p:tgtEl>
                                          <p:spTgt spid="41998">
                                            <p:txEl>
                                              <p:pRg st="0" end="0"/>
                                            </p:txEl>
                                          </p:spTgt>
                                        </p:tgtEl>
                                        <p:attrNameLst>
                                          <p:attrName>style.visibility</p:attrName>
                                        </p:attrNameLst>
                                      </p:cBhvr>
                                      <p:to>
                                        <p:strVal val="visible"/>
                                      </p:to>
                                    </p:set>
                                    <p:animEffect transition="in" filter="wipe(up)">
                                      <p:cBhvr>
                                        <p:cTn id="61" dur="75"/>
                                        <p:tgtEl>
                                          <p:spTgt spid="41998">
                                            <p:txEl>
                                              <p:pRg st="0" end="0"/>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7" name="Schreibmaschine"/>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1999">
                                            <p:txEl>
                                              <p:pRg st="0" end="0"/>
                                            </p:txEl>
                                          </p:spTgt>
                                        </p:tgtEl>
                                        <p:attrNameLst>
                                          <p:attrName>style.visibility</p:attrName>
                                        </p:attrNameLst>
                                      </p:cBhvr>
                                      <p:to>
                                        <p:strVal val="visible"/>
                                      </p:to>
                                    </p:set>
                                    <p:anim calcmode="lin" valueType="num">
                                      <p:cBhvr additive="base">
                                        <p:cTn id="66" dur="500" fill="hold"/>
                                        <p:tgtEl>
                                          <p:spTgt spid="41999">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19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8" name="Explosion"/>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1999">
                                            <p:txEl>
                                              <p:pRg st="1" end="1"/>
                                            </p:txEl>
                                          </p:spTgt>
                                        </p:tgtEl>
                                        <p:attrNameLst>
                                          <p:attrName>style.visibility</p:attrName>
                                        </p:attrNameLst>
                                      </p:cBhvr>
                                      <p:to>
                                        <p:strVal val="visible"/>
                                      </p:to>
                                    </p:set>
                                    <p:anim calcmode="lin" valueType="num">
                                      <p:cBhvr additive="base">
                                        <p:cTn id="72" dur="500" fill="hold"/>
                                        <p:tgtEl>
                                          <p:spTgt spid="41999">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19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8"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autoUpdateAnimBg="0"/>
      <p:bldP spid="41987" grpId="0" autoUpdateAnimBg="0"/>
      <p:bldP spid="41991" grpId="0" autoUpdateAnimBg="0"/>
      <p:bldP spid="41992" grpId="0" autoUpdateAnimBg="0"/>
      <p:bldP spid="41998" grpId="0" build="p" autoUpdateAnimBg="0"/>
      <p:bldP spid="419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hteck 6144">
            <a:extLst>
              <a:ext uri="{FF2B5EF4-FFF2-40B4-BE49-F238E27FC236}">
                <a16:creationId xmlns:a16="http://schemas.microsoft.com/office/drawing/2014/main" id="{8485A4B8-6218-4021-B542-5758F3AEB43E}"/>
              </a:ext>
            </a:extLst>
          </p:cNvPr>
          <p:cNvSpPr>
            <a:spLocks noChangeArrowheads="1"/>
          </p:cNvSpPr>
          <p:nvPr/>
        </p:nvSpPr>
        <p:spPr bwMode="auto">
          <a:xfrm>
            <a:off x="685800" y="28575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de-DE" altLang="de-DE" sz="4400">
                <a:solidFill>
                  <a:schemeClr val="tx2"/>
                </a:solidFill>
                <a:latin typeface="Times New Roman" panose="02020603050405020304" pitchFamily="18" charset="0"/>
              </a:rPr>
              <a:t>Getriebe</a:t>
            </a:r>
          </a:p>
        </p:txBody>
      </p:sp>
      <p:sp>
        <p:nvSpPr>
          <p:cNvPr id="6146" name="Rechteck 6145">
            <a:extLst>
              <a:ext uri="{FF2B5EF4-FFF2-40B4-BE49-F238E27FC236}">
                <a16:creationId xmlns:a16="http://schemas.microsoft.com/office/drawing/2014/main" id="{3349F87A-1EBB-4D73-A1A2-454910867396}"/>
              </a:ext>
            </a:extLst>
          </p:cNvPr>
          <p:cNvSpPr>
            <a:spLocks noChangeArrowheads="1"/>
          </p:cNvSpPr>
          <p:nvPr/>
        </p:nvSpPr>
        <p:spPr bwMode="auto">
          <a:xfrm>
            <a:off x="228600" y="1295400"/>
            <a:ext cx="876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Nennen Sie 3 Arten von Getrieben !</a:t>
            </a:r>
          </a:p>
        </p:txBody>
      </p:sp>
      <p:sp>
        <p:nvSpPr>
          <p:cNvPr id="6147" name="Rechteck 6146">
            <a:extLst>
              <a:ext uri="{FF2B5EF4-FFF2-40B4-BE49-F238E27FC236}">
                <a16:creationId xmlns:a16="http://schemas.microsoft.com/office/drawing/2014/main" id="{A5E3A56F-4E10-4FED-B185-AAA03C1BDF30}"/>
              </a:ext>
            </a:extLst>
          </p:cNvPr>
          <p:cNvSpPr>
            <a:spLocks noChangeArrowheads="1"/>
          </p:cNvSpPr>
          <p:nvPr/>
        </p:nvSpPr>
        <p:spPr bwMode="auto">
          <a:xfrm>
            <a:off x="152400" y="1676400"/>
            <a:ext cx="868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Riemengetriebe, Zahnradgetriebe,  Schneckenradgetriebe</a:t>
            </a:r>
          </a:p>
        </p:txBody>
      </p:sp>
      <p:sp>
        <p:nvSpPr>
          <p:cNvPr id="6148" name="Rechteck 6147">
            <a:extLst>
              <a:ext uri="{FF2B5EF4-FFF2-40B4-BE49-F238E27FC236}">
                <a16:creationId xmlns:a16="http://schemas.microsoft.com/office/drawing/2014/main" id="{5A60D1C2-0DEA-4CAA-AFA0-1D1181750692}"/>
              </a:ext>
            </a:extLst>
          </p:cNvPr>
          <p:cNvSpPr>
            <a:spLocks noChangeArrowheads="1"/>
          </p:cNvSpPr>
          <p:nvPr/>
        </p:nvSpPr>
        <p:spPr bwMode="auto">
          <a:xfrm>
            <a:off x="228600" y="2209800"/>
            <a:ext cx="525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Riemengetriebe:</a:t>
            </a:r>
          </a:p>
        </p:txBody>
      </p:sp>
      <p:grpSp>
        <p:nvGrpSpPr>
          <p:cNvPr id="5075" name="Group 11">
            <a:extLst>
              <a:ext uri="{FF2B5EF4-FFF2-40B4-BE49-F238E27FC236}">
                <a16:creationId xmlns:a16="http://schemas.microsoft.com/office/drawing/2014/main" id="{F15A0CD9-0BB7-4C7F-ABDF-7326B12D41C5}"/>
              </a:ext>
            </a:extLst>
          </p:cNvPr>
          <p:cNvGrpSpPr>
            <a:grpSpLocks/>
          </p:cNvGrpSpPr>
          <p:nvPr/>
        </p:nvGrpSpPr>
        <p:grpSpPr bwMode="auto">
          <a:xfrm>
            <a:off x="463550" y="2667000"/>
            <a:ext cx="3340100" cy="990600"/>
            <a:chOff x="292" y="1680"/>
            <a:chExt cx="2104" cy="624"/>
          </a:xfrm>
        </p:grpSpPr>
        <p:sp>
          <p:nvSpPr>
            <p:cNvPr id="9241" name="Ellipse 6148">
              <a:extLst>
                <a:ext uri="{FF2B5EF4-FFF2-40B4-BE49-F238E27FC236}">
                  <a16:creationId xmlns:a16="http://schemas.microsoft.com/office/drawing/2014/main" id="{75DB96C5-BB7F-4001-A2D4-09A18FF679A8}"/>
                </a:ext>
              </a:extLst>
            </p:cNvPr>
            <p:cNvSpPr>
              <a:spLocks noChangeArrowheads="1"/>
            </p:cNvSpPr>
            <p:nvPr/>
          </p:nvSpPr>
          <p:spPr bwMode="auto">
            <a:xfrm>
              <a:off x="292" y="1684"/>
              <a:ext cx="616" cy="61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2" name="Gerade Verbindung 6149">
              <a:extLst>
                <a:ext uri="{FF2B5EF4-FFF2-40B4-BE49-F238E27FC236}">
                  <a16:creationId xmlns:a16="http://schemas.microsoft.com/office/drawing/2014/main" id="{E72FE2F3-1910-4D9F-8FC4-977C126EB8DF}"/>
                </a:ext>
              </a:extLst>
            </p:cNvPr>
            <p:cNvSpPr>
              <a:spLocks noChangeShapeType="1"/>
            </p:cNvSpPr>
            <p:nvPr/>
          </p:nvSpPr>
          <p:spPr bwMode="auto">
            <a:xfrm flipV="1">
              <a:off x="624" y="1776"/>
              <a:ext cx="192" cy="192"/>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9243" name="Ellipse 6150">
              <a:extLst>
                <a:ext uri="{FF2B5EF4-FFF2-40B4-BE49-F238E27FC236}">
                  <a16:creationId xmlns:a16="http://schemas.microsoft.com/office/drawing/2014/main" id="{494BED68-891F-4C25-B05E-9D0CF5F6DF2C}"/>
                </a:ext>
              </a:extLst>
            </p:cNvPr>
            <p:cNvSpPr>
              <a:spLocks noChangeArrowheads="1"/>
            </p:cNvSpPr>
            <p:nvPr/>
          </p:nvSpPr>
          <p:spPr bwMode="auto">
            <a:xfrm>
              <a:off x="2116" y="1924"/>
              <a:ext cx="280"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44" name="Gerade Verbindung 6151">
              <a:extLst>
                <a:ext uri="{FF2B5EF4-FFF2-40B4-BE49-F238E27FC236}">
                  <a16:creationId xmlns:a16="http://schemas.microsoft.com/office/drawing/2014/main" id="{9213860D-A387-4A76-8DC7-88A5ED997579}"/>
                </a:ext>
              </a:extLst>
            </p:cNvPr>
            <p:cNvSpPr>
              <a:spLocks noChangeShapeType="1"/>
            </p:cNvSpPr>
            <p:nvPr/>
          </p:nvSpPr>
          <p:spPr bwMode="auto">
            <a:xfrm flipV="1">
              <a:off x="2256" y="1968"/>
              <a:ext cx="96"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9245" name="Gerade Verbindung 6152">
              <a:extLst>
                <a:ext uri="{FF2B5EF4-FFF2-40B4-BE49-F238E27FC236}">
                  <a16:creationId xmlns:a16="http://schemas.microsoft.com/office/drawing/2014/main" id="{442E0250-3917-4FAF-8015-2435C6B0B155}"/>
                </a:ext>
              </a:extLst>
            </p:cNvPr>
            <p:cNvSpPr>
              <a:spLocks noChangeShapeType="1"/>
            </p:cNvSpPr>
            <p:nvPr/>
          </p:nvSpPr>
          <p:spPr bwMode="auto">
            <a:xfrm>
              <a:off x="576" y="1680"/>
              <a:ext cx="1728"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9246" name="Gerade Verbindung 6153">
              <a:extLst>
                <a:ext uri="{FF2B5EF4-FFF2-40B4-BE49-F238E27FC236}">
                  <a16:creationId xmlns:a16="http://schemas.microsoft.com/office/drawing/2014/main" id="{C2828C1C-1E9B-487D-8B44-1EA6CC8567DC}"/>
                </a:ext>
              </a:extLst>
            </p:cNvPr>
            <p:cNvSpPr>
              <a:spLocks noChangeShapeType="1"/>
            </p:cNvSpPr>
            <p:nvPr/>
          </p:nvSpPr>
          <p:spPr bwMode="auto">
            <a:xfrm flipV="1">
              <a:off x="576" y="2208"/>
              <a:ext cx="1680"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6156" name="Rechteck 6155">
            <a:extLst>
              <a:ext uri="{FF2B5EF4-FFF2-40B4-BE49-F238E27FC236}">
                <a16:creationId xmlns:a16="http://schemas.microsoft.com/office/drawing/2014/main" id="{CB6BC055-8253-4D3E-8604-1F847A3BEB3D}"/>
              </a:ext>
            </a:extLst>
          </p:cNvPr>
          <p:cNvSpPr>
            <a:spLocks noChangeArrowheads="1"/>
          </p:cNvSpPr>
          <p:nvPr/>
        </p:nvSpPr>
        <p:spPr bwMode="auto">
          <a:xfrm>
            <a:off x="1143000" y="3116263"/>
            <a:ext cx="259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R1                                                    R2</a:t>
            </a:r>
          </a:p>
        </p:txBody>
      </p:sp>
      <p:sp>
        <p:nvSpPr>
          <p:cNvPr id="6157" name="Rechteck 6156">
            <a:extLst>
              <a:ext uri="{FF2B5EF4-FFF2-40B4-BE49-F238E27FC236}">
                <a16:creationId xmlns:a16="http://schemas.microsoft.com/office/drawing/2014/main" id="{5CAFDE5B-5F59-4D83-ACF1-658F026827B8}"/>
              </a:ext>
            </a:extLst>
          </p:cNvPr>
          <p:cNvSpPr>
            <a:spLocks noChangeArrowheads="1"/>
          </p:cNvSpPr>
          <p:nvPr/>
        </p:nvSpPr>
        <p:spPr bwMode="auto">
          <a:xfrm>
            <a:off x="4191000" y="2362200"/>
            <a:ext cx="480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Beim Riemengetriebe kommt es zum entgegengesetzten Drehsinn, wobei die beiden Scheiben durch  ineinander greifende Zahnräder verbunden sind.</a:t>
            </a:r>
          </a:p>
          <a:p>
            <a:pPr>
              <a:spcBef>
                <a:spcPct val="50000"/>
              </a:spcBef>
            </a:pPr>
            <a:r>
              <a:rPr lang="de-DE" altLang="de-DE" sz="1200">
                <a:latin typeface="Times New Roman" panose="02020603050405020304" pitchFamily="18" charset="0"/>
              </a:rPr>
              <a:t>i = f2 /  f1 = R1 / R2 =</a:t>
            </a:r>
            <a:r>
              <a:rPr lang="de-DE" altLang="de-DE" sz="1200">
                <a:latin typeface="Symbol" panose="05050102010706020507" pitchFamily="18" charset="2"/>
              </a:rPr>
              <a:t> w2 / w1</a:t>
            </a:r>
          </a:p>
        </p:txBody>
      </p:sp>
      <p:grpSp>
        <p:nvGrpSpPr>
          <p:cNvPr id="3221" name="Group 18">
            <a:extLst>
              <a:ext uri="{FF2B5EF4-FFF2-40B4-BE49-F238E27FC236}">
                <a16:creationId xmlns:a16="http://schemas.microsoft.com/office/drawing/2014/main" id="{1EF0689E-3B56-4C37-B0FE-E45D61B4F32C}"/>
              </a:ext>
            </a:extLst>
          </p:cNvPr>
          <p:cNvGrpSpPr>
            <a:grpSpLocks/>
          </p:cNvGrpSpPr>
          <p:nvPr/>
        </p:nvGrpSpPr>
        <p:grpSpPr bwMode="auto">
          <a:xfrm>
            <a:off x="615950" y="4273550"/>
            <a:ext cx="1130300" cy="673100"/>
            <a:chOff x="388" y="2692"/>
            <a:chExt cx="712" cy="424"/>
          </a:xfrm>
        </p:grpSpPr>
        <p:sp>
          <p:nvSpPr>
            <p:cNvPr id="9237" name="Ellipse 6157">
              <a:extLst>
                <a:ext uri="{FF2B5EF4-FFF2-40B4-BE49-F238E27FC236}">
                  <a16:creationId xmlns:a16="http://schemas.microsoft.com/office/drawing/2014/main" id="{DC304A65-B40C-4F88-ACAF-454A4486AF61}"/>
                </a:ext>
              </a:extLst>
            </p:cNvPr>
            <p:cNvSpPr>
              <a:spLocks noChangeArrowheads="1"/>
            </p:cNvSpPr>
            <p:nvPr/>
          </p:nvSpPr>
          <p:spPr bwMode="auto">
            <a:xfrm>
              <a:off x="388" y="2692"/>
              <a:ext cx="424" cy="42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8" name="Ellipse 6158">
              <a:extLst>
                <a:ext uri="{FF2B5EF4-FFF2-40B4-BE49-F238E27FC236}">
                  <a16:creationId xmlns:a16="http://schemas.microsoft.com/office/drawing/2014/main" id="{B5D5D92F-8678-4C83-A839-76E2FB0FAF9C}"/>
                </a:ext>
              </a:extLst>
            </p:cNvPr>
            <p:cNvSpPr>
              <a:spLocks noChangeArrowheads="1"/>
            </p:cNvSpPr>
            <p:nvPr/>
          </p:nvSpPr>
          <p:spPr bwMode="auto">
            <a:xfrm>
              <a:off x="820" y="2788"/>
              <a:ext cx="280"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9" name="Gerade Verbindung 6159">
              <a:extLst>
                <a:ext uri="{FF2B5EF4-FFF2-40B4-BE49-F238E27FC236}">
                  <a16:creationId xmlns:a16="http://schemas.microsoft.com/office/drawing/2014/main" id="{01A9B735-5B05-47CB-ABE1-B8C2E6007053}"/>
                </a:ext>
              </a:extLst>
            </p:cNvPr>
            <p:cNvSpPr>
              <a:spLocks noChangeShapeType="1"/>
            </p:cNvSpPr>
            <p:nvPr/>
          </p:nvSpPr>
          <p:spPr bwMode="auto">
            <a:xfrm flipV="1">
              <a:off x="624" y="2736"/>
              <a:ext cx="144" cy="192"/>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9240" name="Gerade Verbindung 6160">
              <a:extLst>
                <a:ext uri="{FF2B5EF4-FFF2-40B4-BE49-F238E27FC236}">
                  <a16:creationId xmlns:a16="http://schemas.microsoft.com/office/drawing/2014/main" id="{042FC2B5-B010-4BAB-A93C-D79C8313D0A9}"/>
                </a:ext>
              </a:extLst>
            </p:cNvPr>
            <p:cNvSpPr>
              <a:spLocks noChangeShapeType="1"/>
            </p:cNvSpPr>
            <p:nvPr/>
          </p:nvSpPr>
          <p:spPr bwMode="auto">
            <a:xfrm flipV="1">
              <a:off x="960" y="2832"/>
              <a:ext cx="96"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6163" name="Rechteck 6162">
            <a:extLst>
              <a:ext uri="{FF2B5EF4-FFF2-40B4-BE49-F238E27FC236}">
                <a16:creationId xmlns:a16="http://schemas.microsoft.com/office/drawing/2014/main" id="{94BBD92E-F7B0-4C7A-BFEC-5532530B34F7}"/>
              </a:ext>
            </a:extLst>
          </p:cNvPr>
          <p:cNvSpPr>
            <a:spLocks noChangeArrowheads="1"/>
          </p:cNvSpPr>
          <p:nvPr/>
        </p:nvSpPr>
        <p:spPr bwMode="auto">
          <a:xfrm>
            <a:off x="152400" y="3886200"/>
            <a:ext cx="457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Zahnradgetriebe (Reibradgetriebe)</a:t>
            </a:r>
          </a:p>
        </p:txBody>
      </p:sp>
      <p:sp>
        <p:nvSpPr>
          <p:cNvPr id="6164" name="Rechteck 6163">
            <a:extLst>
              <a:ext uri="{FF2B5EF4-FFF2-40B4-BE49-F238E27FC236}">
                <a16:creationId xmlns:a16="http://schemas.microsoft.com/office/drawing/2014/main" id="{B786E23E-4A3D-4FB5-9A1E-D2832566AFD6}"/>
              </a:ext>
            </a:extLst>
          </p:cNvPr>
          <p:cNvSpPr>
            <a:spLocks noChangeArrowheads="1"/>
          </p:cNvSpPr>
          <p:nvPr/>
        </p:nvSpPr>
        <p:spPr bwMode="auto">
          <a:xfrm>
            <a:off x="457200" y="44958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     R1           R2</a:t>
            </a:r>
          </a:p>
        </p:txBody>
      </p:sp>
      <p:sp>
        <p:nvSpPr>
          <p:cNvPr id="6165" name="Rechteck 6164">
            <a:extLst>
              <a:ext uri="{FF2B5EF4-FFF2-40B4-BE49-F238E27FC236}">
                <a16:creationId xmlns:a16="http://schemas.microsoft.com/office/drawing/2014/main" id="{2E070DB2-C69A-48E8-918A-6BA8E5BE8901}"/>
              </a:ext>
            </a:extLst>
          </p:cNvPr>
          <p:cNvSpPr>
            <a:spLocks noChangeArrowheads="1"/>
          </p:cNvSpPr>
          <p:nvPr/>
        </p:nvSpPr>
        <p:spPr bwMode="auto">
          <a:xfrm>
            <a:off x="2514600" y="4038600"/>
            <a:ext cx="6324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Beim Zahnradgetriebe kommt es zum  entgegengesetzten drehsinn , wobei die beiden Scheiben  durch ineinander  greifende Zahnräder verbunden sind.</a:t>
            </a:r>
          </a:p>
          <a:p>
            <a:pPr>
              <a:spcBef>
                <a:spcPct val="50000"/>
              </a:spcBef>
            </a:pPr>
            <a:r>
              <a:rPr lang="de-DE" altLang="de-DE" sz="1200">
                <a:latin typeface="Times New Roman" panose="02020603050405020304" pitchFamily="18" charset="0"/>
              </a:rPr>
              <a:t>i=f2/f1=R1/R2 =2</a:t>
            </a:r>
            <a:r>
              <a:rPr lang="de-DE" altLang="de-DE" sz="1200">
                <a:latin typeface="Symbol" panose="05050102010706020507" pitchFamily="18" charset="2"/>
              </a:rPr>
              <a:t>p</a:t>
            </a:r>
            <a:r>
              <a:rPr lang="de-DE" altLang="de-DE" sz="1200">
                <a:latin typeface="Times New Roman" panose="02020603050405020304" pitchFamily="18" charset="0"/>
              </a:rPr>
              <a:t>R1 / 2</a:t>
            </a:r>
            <a:r>
              <a:rPr lang="de-DE" altLang="de-DE" sz="1200">
                <a:latin typeface="Symbol" panose="05050102010706020507" pitchFamily="18" charset="2"/>
              </a:rPr>
              <a:t>p</a:t>
            </a:r>
            <a:r>
              <a:rPr lang="de-DE" altLang="de-DE" sz="1200">
                <a:latin typeface="Times New Roman" panose="02020603050405020304" pitchFamily="18" charset="0"/>
              </a:rPr>
              <a:t>R2 =U1/U2 =Z1/Z2</a:t>
            </a:r>
          </a:p>
        </p:txBody>
      </p:sp>
      <p:sp>
        <p:nvSpPr>
          <p:cNvPr id="6166" name="Rechteck 6165">
            <a:extLst>
              <a:ext uri="{FF2B5EF4-FFF2-40B4-BE49-F238E27FC236}">
                <a16:creationId xmlns:a16="http://schemas.microsoft.com/office/drawing/2014/main" id="{E44C84F7-3DAF-4B86-BD21-0C4F8A7EC71A}"/>
              </a:ext>
            </a:extLst>
          </p:cNvPr>
          <p:cNvSpPr>
            <a:spLocks noChangeArrowheads="1"/>
          </p:cNvSpPr>
          <p:nvPr/>
        </p:nvSpPr>
        <p:spPr bwMode="auto">
          <a:xfrm>
            <a:off x="76200" y="5105400"/>
            <a:ext cx="571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Schneckenradgetriebe.</a:t>
            </a:r>
          </a:p>
        </p:txBody>
      </p:sp>
      <p:grpSp>
        <p:nvGrpSpPr>
          <p:cNvPr id="1626" name="Group 29">
            <a:extLst>
              <a:ext uri="{FF2B5EF4-FFF2-40B4-BE49-F238E27FC236}">
                <a16:creationId xmlns:a16="http://schemas.microsoft.com/office/drawing/2014/main" id="{56B4A05D-CF9E-4022-A530-C58EFB9C20DD}"/>
              </a:ext>
            </a:extLst>
          </p:cNvPr>
          <p:cNvGrpSpPr>
            <a:grpSpLocks/>
          </p:cNvGrpSpPr>
          <p:nvPr/>
        </p:nvGrpSpPr>
        <p:grpSpPr bwMode="auto">
          <a:xfrm>
            <a:off x="615950" y="5416550"/>
            <a:ext cx="2239963" cy="1441450"/>
            <a:chOff x="388" y="3412"/>
            <a:chExt cx="1411" cy="908"/>
          </a:xfrm>
        </p:grpSpPr>
        <p:sp>
          <p:nvSpPr>
            <p:cNvPr id="9231" name="Ellipse 6166">
              <a:extLst>
                <a:ext uri="{FF2B5EF4-FFF2-40B4-BE49-F238E27FC236}">
                  <a16:creationId xmlns:a16="http://schemas.microsoft.com/office/drawing/2014/main" id="{8C36CB00-EC30-4A8F-A79E-53D078C35CC8}"/>
                </a:ext>
              </a:extLst>
            </p:cNvPr>
            <p:cNvSpPr>
              <a:spLocks noChangeArrowheads="1"/>
            </p:cNvSpPr>
            <p:nvPr/>
          </p:nvSpPr>
          <p:spPr bwMode="auto">
            <a:xfrm>
              <a:off x="388" y="3412"/>
              <a:ext cx="568" cy="56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2" name="Form 6167">
              <a:extLst>
                <a:ext uri="{FF2B5EF4-FFF2-40B4-BE49-F238E27FC236}">
                  <a16:creationId xmlns:a16="http://schemas.microsoft.com/office/drawing/2014/main" id="{6DF6220F-D69E-4CFD-85DD-451B6277E96C}"/>
                </a:ext>
              </a:extLst>
            </p:cNvPr>
            <p:cNvSpPr>
              <a:spLocks/>
            </p:cNvSpPr>
            <p:nvPr/>
          </p:nvSpPr>
          <p:spPr bwMode="auto">
            <a:xfrm>
              <a:off x="576" y="3970"/>
              <a:ext cx="289" cy="130"/>
            </a:xfrm>
            <a:custGeom>
              <a:avLst/>
              <a:gdLst>
                <a:gd name="T0" fmla="*/ 0 w 289"/>
                <a:gd name="T1" fmla="*/ 14 h 130"/>
                <a:gd name="T2" fmla="*/ 1 w 289"/>
                <a:gd name="T3" fmla="*/ 97 h 130"/>
                <a:gd name="T4" fmla="*/ 33 w 289"/>
                <a:gd name="T5" fmla="*/ 86 h 130"/>
                <a:gd name="T6" fmla="*/ 44 w 289"/>
                <a:gd name="T7" fmla="*/ 0 h 130"/>
                <a:gd name="T8" fmla="*/ 54 w 289"/>
                <a:gd name="T9" fmla="*/ 43 h 130"/>
                <a:gd name="T10" fmla="*/ 54 w 289"/>
                <a:gd name="T11" fmla="*/ 86 h 130"/>
                <a:gd name="T12" fmla="*/ 54 w 289"/>
                <a:gd name="T13" fmla="*/ 118 h 130"/>
                <a:gd name="T14" fmla="*/ 76 w 289"/>
                <a:gd name="T15" fmla="*/ 118 h 130"/>
                <a:gd name="T16" fmla="*/ 97 w 289"/>
                <a:gd name="T17" fmla="*/ 75 h 130"/>
                <a:gd name="T18" fmla="*/ 108 w 289"/>
                <a:gd name="T19" fmla="*/ 97 h 130"/>
                <a:gd name="T20" fmla="*/ 151 w 289"/>
                <a:gd name="T21" fmla="*/ 86 h 130"/>
                <a:gd name="T22" fmla="*/ 161 w 289"/>
                <a:gd name="T23" fmla="*/ 64 h 130"/>
                <a:gd name="T24" fmla="*/ 183 w 289"/>
                <a:gd name="T25" fmla="*/ 32 h 130"/>
                <a:gd name="T26" fmla="*/ 183 w 289"/>
                <a:gd name="T27" fmla="*/ 129 h 130"/>
                <a:gd name="T28" fmla="*/ 215 w 289"/>
                <a:gd name="T29" fmla="*/ 97 h 130"/>
                <a:gd name="T30" fmla="*/ 226 w 289"/>
                <a:gd name="T31" fmla="*/ 75 h 130"/>
                <a:gd name="T32" fmla="*/ 247 w 289"/>
                <a:gd name="T33" fmla="*/ 32 h 130"/>
                <a:gd name="T34" fmla="*/ 288 w 289"/>
                <a:gd name="T35" fmla="*/ 14 h 130"/>
                <a:gd name="T36" fmla="*/ 240 w 289"/>
                <a:gd name="T37" fmla="*/ 14 h 130"/>
                <a:gd name="T38" fmla="*/ 269 w 289"/>
                <a:gd name="T39" fmla="*/ 32 h 130"/>
                <a:gd name="T40" fmla="*/ 240 w 289"/>
                <a:gd name="T41" fmla="*/ 14 h 130"/>
                <a:gd name="T42" fmla="*/ 269 w 289"/>
                <a:gd name="T43" fmla="*/ 43 h 130"/>
                <a:gd name="T44" fmla="*/ 240 w 289"/>
                <a:gd name="T45" fmla="*/ 14 h 130"/>
                <a:gd name="T46" fmla="*/ 288 w 289"/>
                <a:gd name="T47" fmla="*/ 62 h 130"/>
                <a:gd name="T48" fmla="*/ 288 w 289"/>
                <a:gd name="T49" fmla="*/ 14 h 130"/>
                <a:gd name="T50" fmla="*/ 258 w 289"/>
                <a:gd name="T51" fmla="*/ 22 h 130"/>
                <a:gd name="T52" fmla="*/ 240 w 289"/>
                <a:gd name="T53" fmla="*/ 14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9"/>
                <a:gd name="T82" fmla="*/ 0 h 130"/>
                <a:gd name="T83" fmla="*/ 0 w 289"/>
                <a:gd name="T84" fmla="*/ 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9" h="130">
                  <a:moveTo>
                    <a:pt x="0" y="14"/>
                  </a:moveTo>
                  <a:lnTo>
                    <a:pt x="1" y="97"/>
                  </a:lnTo>
                  <a:lnTo>
                    <a:pt x="33" y="86"/>
                  </a:lnTo>
                  <a:lnTo>
                    <a:pt x="44" y="0"/>
                  </a:lnTo>
                  <a:lnTo>
                    <a:pt x="54" y="43"/>
                  </a:lnTo>
                  <a:lnTo>
                    <a:pt x="54" y="86"/>
                  </a:lnTo>
                  <a:lnTo>
                    <a:pt x="54" y="118"/>
                  </a:lnTo>
                  <a:lnTo>
                    <a:pt x="76" y="118"/>
                  </a:lnTo>
                  <a:lnTo>
                    <a:pt x="97" y="75"/>
                  </a:lnTo>
                  <a:lnTo>
                    <a:pt x="108" y="97"/>
                  </a:lnTo>
                  <a:lnTo>
                    <a:pt x="151" y="86"/>
                  </a:lnTo>
                  <a:lnTo>
                    <a:pt x="161" y="64"/>
                  </a:lnTo>
                  <a:lnTo>
                    <a:pt x="183" y="32"/>
                  </a:lnTo>
                  <a:lnTo>
                    <a:pt x="183" y="129"/>
                  </a:lnTo>
                  <a:lnTo>
                    <a:pt x="215" y="97"/>
                  </a:lnTo>
                  <a:lnTo>
                    <a:pt x="226" y="75"/>
                  </a:lnTo>
                  <a:lnTo>
                    <a:pt x="247" y="32"/>
                  </a:lnTo>
                  <a:lnTo>
                    <a:pt x="288" y="14"/>
                  </a:lnTo>
                  <a:lnTo>
                    <a:pt x="240" y="14"/>
                  </a:lnTo>
                  <a:lnTo>
                    <a:pt x="269" y="32"/>
                  </a:lnTo>
                  <a:lnTo>
                    <a:pt x="240" y="14"/>
                  </a:lnTo>
                  <a:lnTo>
                    <a:pt x="269" y="43"/>
                  </a:lnTo>
                  <a:lnTo>
                    <a:pt x="240" y="14"/>
                  </a:lnTo>
                  <a:lnTo>
                    <a:pt x="288" y="62"/>
                  </a:lnTo>
                  <a:lnTo>
                    <a:pt x="288" y="14"/>
                  </a:lnTo>
                  <a:lnTo>
                    <a:pt x="258" y="22"/>
                  </a:lnTo>
                  <a:lnTo>
                    <a:pt x="240" y="1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3" name="Form 6168">
              <a:extLst>
                <a:ext uri="{FF2B5EF4-FFF2-40B4-BE49-F238E27FC236}">
                  <a16:creationId xmlns:a16="http://schemas.microsoft.com/office/drawing/2014/main" id="{0882FE1C-532A-45A2-B706-69A665325776}"/>
                </a:ext>
              </a:extLst>
            </p:cNvPr>
            <p:cNvSpPr>
              <a:spLocks/>
            </p:cNvSpPr>
            <p:nvPr/>
          </p:nvSpPr>
          <p:spPr bwMode="auto">
            <a:xfrm>
              <a:off x="512" y="4077"/>
              <a:ext cx="366" cy="237"/>
            </a:xfrm>
            <a:custGeom>
              <a:avLst/>
              <a:gdLst>
                <a:gd name="T0" fmla="*/ 304 w 366"/>
                <a:gd name="T1" fmla="*/ 51 h 237"/>
                <a:gd name="T2" fmla="*/ 268 w 366"/>
                <a:gd name="T3" fmla="*/ 139 h 237"/>
                <a:gd name="T4" fmla="*/ 258 w 366"/>
                <a:gd name="T5" fmla="*/ 161 h 237"/>
                <a:gd name="T6" fmla="*/ 258 w 366"/>
                <a:gd name="T7" fmla="*/ 139 h 237"/>
                <a:gd name="T8" fmla="*/ 258 w 366"/>
                <a:gd name="T9" fmla="*/ 107 h 237"/>
                <a:gd name="T10" fmla="*/ 247 w 366"/>
                <a:gd name="T11" fmla="*/ 75 h 237"/>
                <a:gd name="T12" fmla="*/ 225 w 366"/>
                <a:gd name="T13" fmla="*/ 64 h 237"/>
                <a:gd name="T14" fmla="*/ 204 w 366"/>
                <a:gd name="T15" fmla="*/ 129 h 237"/>
                <a:gd name="T16" fmla="*/ 193 w 366"/>
                <a:gd name="T17" fmla="*/ 75 h 237"/>
                <a:gd name="T18" fmla="*/ 183 w 366"/>
                <a:gd name="T19" fmla="*/ 32 h 237"/>
                <a:gd name="T20" fmla="*/ 161 w 366"/>
                <a:gd name="T21" fmla="*/ 97 h 237"/>
                <a:gd name="T22" fmla="*/ 140 w 366"/>
                <a:gd name="T23" fmla="*/ 139 h 237"/>
                <a:gd name="T24" fmla="*/ 129 w 366"/>
                <a:gd name="T25" fmla="*/ 64 h 237"/>
                <a:gd name="T26" fmla="*/ 118 w 366"/>
                <a:gd name="T27" fmla="*/ 0 h 237"/>
                <a:gd name="T28" fmla="*/ 75 w 366"/>
                <a:gd name="T29" fmla="*/ 32 h 237"/>
                <a:gd name="T30" fmla="*/ 75 w 366"/>
                <a:gd name="T31" fmla="*/ 54 h 237"/>
                <a:gd name="T32" fmla="*/ 33 w 366"/>
                <a:gd name="T33" fmla="*/ 43 h 237"/>
                <a:gd name="T34" fmla="*/ 11 w 366"/>
                <a:gd name="T35" fmla="*/ 43 h 237"/>
                <a:gd name="T36" fmla="*/ 0 w 366"/>
                <a:gd name="T37" fmla="*/ 107 h 237"/>
                <a:gd name="T38" fmla="*/ 0 w 366"/>
                <a:gd name="T39" fmla="*/ 172 h 237"/>
                <a:gd name="T40" fmla="*/ 0 w 366"/>
                <a:gd name="T41" fmla="*/ 214 h 237"/>
                <a:gd name="T42" fmla="*/ 11 w 366"/>
                <a:gd name="T43" fmla="*/ 236 h 237"/>
                <a:gd name="T44" fmla="*/ 33 w 366"/>
                <a:gd name="T45" fmla="*/ 236 h 237"/>
                <a:gd name="T46" fmla="*/ 65 w 366"/>
                <a:gd name="T47" fmla="*/ 161 h 237"/>
                <a:gd name="T48" fmla="*/ 86 w 366"/>
                <a:gd name="T49" fmla="*/ 193 h 237"/>
                <a:gd name="T50" fmla="*/ 108 w 366"/>
                <a:gd name="T51" fmla="*/ 225 h 237"/>
                <a:gd name="T52" fmla="*/ 140 w 366"/>
                <a:gd name="T53" fmla="*/ 225 h 237"/>
                <a:gd name="T54" fmla="*/ 183 w 366"/>
                <a:gd name="T55" fmla="*/ 225 h 237"/>
                <a:gd name="T56" fmla="*/ 215 w 366"/>
                <a:gd name="T57" fmla="*/ 204 h 237"/>
                <a:gd name="T58" fmla="*/ 258 w 366"/>
                <a:gd name="T59" fmla="*/ 193 h 237"/>
                <a:gd name="T60" fmla="*/ 290 w 366"/>
                <a:gd name="T61" fmla="*/ 225 h 237"/>
                <a:gd name="T62" fmla="*/ 322 w 366"/>
                <a:gd name="T63" fmla="*/ 236 h 237"/>
                <a:gd name="T64" fmla="*/ 354 w 366"/>
                <a:gd name="T65" fmla="*/ 204 h 237"/>
                <a:gd name="T66" fmla="*/ 365 w 366"/>
                <a:gd name="T67" fmla="*/ 182 h 237"/>
                <a:gd name="T68" fmla="*/ 365 w 366"/>
                <a:gd name="T69" fmla="*/ 150 h 237"/>
                <a:gd name="T70" fmla="*/ 343 w 366"/>
                <a:gd name="T71" fmla="*/ 118 h 237"/>
                <a:gd name="T72" fmla="*/ 343 w 366"/>
                <a:gd name="T73" fmla="*/ 150 h 237"/>
                <a:gd name="T74" fmla="*/ 343 w 366"/>
                <a:gd name="T75" fmla="*/ 118 h 237"/>
                <a:gd name="T76" fmla="*/ 311 w 366"/>
                <a:gd name="T77" fmla="*/ 97 h 237"/>
                <a:gd name="T78" fmla="*/ 304 w 366"/>
                <a:gd name="T79" fmla="*/ 51 h 237"/>
                <a:gd name="T80" fmla="*/ 225 w 366"/>
                <a:gd name="T81" fmla="*/ 86 h 237"/>
                <a:gd name="T82" fmla="*/ 208 w 366"/>
                <a:gd name="T83" fmla="*/ 51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6"/>
                <a:gd name="T127" fmla="*/ 0 h 237"/>
                <a:gd name="T128" fmla="*/ 0 w 366"/>
                <a:gd name="T129" fmla="*/ 0 h 2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6" h="237">
                  <a:moveTo>
                    <a:pt x="304" y="51"/>
                  </a:moveTo>
                  <a:lnTo>
                    <a:pt x="268" y="139"/>
                  </a:lnTo>
                  <a:lnTo>
                    <a:pt x="258" y="161"/>
                  </a:lnTo>
                  <a:lnTo>
                    <a:pt x="258" y="139"/>
                  </a:lnTo>
                  <a:lnTo>
                    <a:pt x="258" y="107"/>
                  </a:lnTo>
                  <a:lnTo>
                    <a:pt x="247" y="75"/>
                  </a:lnTo>
                  <a:lnTo>
                    <a:pt x="225" y="64"/>
                  </a:lnTo>
                  <a:lnTo>
                    <a:pt x="204" y="129"/>
                  </a:lnTo>
                  <a:lnTo>
                    <a:pt x="193" y="75"/>
                  </a:lnTo>
                  <a:lnTo>
                    <a:pt x="183" y="32"/>
                  </a:lnTo>
                  <a:lnTo>
                    <a:pt x="161" y="97"/>
                  </a:lnTo>
                  <a:lnTo>
                    <a:pt x="140" y="139"/>
                  </a:lnTo>
                  <a:lnTo>
                    <a:pt x="129" y="64"/>
                  </a:lnTo>
                  <a:lnTo>
                    <a:pt x="118" y="0"/>
                  </a:lnTo>
                  <a:lnTo>
                    <a:pt x="75" y="32"/>
                  </a:lnTo>
                  <a:lnTo>
                    <a:pt x="75" y="54"/>
                  </a:lnTo>
                  <a:lnTo>
                    <a:pt x="33" y="43"/>
                  </a:lnTo>
                  <a:lnTo>
                    <a:pt x="11" y="43"/>
                  </a:lnTo>
                  <a:lnTo>
                    <a:pt x="0" y="107"/>
                  </a:lnTo>
                  <a:lnTo>
                    <a:pt x="0" y="172"/>
                  </a:lnTo>
                  <a:lnTo>
                    <a:pt x="0" y="214"/>
                  </a:lnTo>
                  <a:lnTo>
                    <a:pt x="11" y="236"/>
                  </a:lnTo>
                  <a:lnTo>
                    <a:pt x="33" y="236"/>
                  </a:lnTo>
                  <a:lnTo>
                    <a:pt x="65" y="161"/>
                  </a:lnTo>
                  <a:lnTo>
                    <a:pt x="86" y="193"/>
                  </a:lnTo>
                  <a:lnTo>
                    <a:pt x="108" y="225"/>
                  </a:lnTo>
                  <a:lnTo>
                    <a:pt x="140" y="225"/>
                  </a:lnTo>
                  <a:lnTo>
                    <a:pt x="183" y="225"/>
                  </a:lnTo>
                  <a:lnTo>
                    <a:pt x="215" y="204"/>
                  </a:lnTo>
                  <a:lnTo>
                    <a:pt x="258" y="193"/>
                  </a:lnTo>
                  <a:lnTo>
                    <a:pt x="290" y="225"/>
                  </a:lnTo>
                  <a:lnTo>
                    <a:pt x="322" y="236"/>
                  </a:lnTo>
                  <a:lnTo>
                    <a:pt x="354" y="204"/>
                  </a:lnTo>
                  <a:lnTo>
                    <a:pt x="365" y="182"/>
                  </a:lnTo>
                  <a:lnTo>
                    <a:pt x="365" y="150"/>
                  </a:lnTo>
                  <a:lnTo>
                    <a:pt x="343" y="118"/>
                  </a:lnTo>
                  <a:lnTo>
                    <a:pt x="343" y="150"/>
                  </a:lnTo>
                  <a:lnTo>
                    <a:pt x="343" y="118"/>
                  </a:lnTo>
                  <a:lnTo>
                    <a:pt x="311" y="97"/>
                  </a:lnTo>
                  <a:lnTo>
                    <a:pt x="304" y="51"/>
                  </a:lnTo>
                  <a:lnTo>
                    <a:pt x="225" y="86"/>
                  </a:lnTo>
                  <a:lnTo>
                    <a:pt x="208" y="51"/>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4" name="Rechteck 6169">
              <a:extLst>
                <a:ext uri="{FF2B5EF4-FFF2-40B4-BE49-F238E27FC236}">
                  <a16:creationId xmlns:a16="http://schemas.microsoft.com/office/drawing/2014/main" id="{F8A70FB6-F989-45BE-92B1-8C9A48C90686}"/>
                </a:ext>
              </a:extLst>
            </p:cNvPr>
            <p:cNvSpPr>
              <a:spLocks noChangeArrowheads="1"/>
            </p:cNvSpPr>
            <p:nvPr/>
          </p:nvSpPr>
          <p:spPr bwMode="auto">
            <a:xfrm>
              <a:off x="676" y="4180"/>
              <a:ext cx="904" cy="40"/>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5" name="Rechteck 6170">
              <a:extLst>
                <a:ext uri="{FF2B5EF4-FFF2-40B4-BE49-F238E27FC236}">
                  <a16:creationId xmlns:a16="http://schemas.microsoft.com/office/drawing/2014/main" id="{E5CC2E8E-A505-415E-8E25-03FB3E3221C7}"/>
                </a:ext>
              </a:extLst>
            </p:cNvPr>
            <p:cNvSpPr>
              <a:spLocks noChangeArrowheads="1"/>
            </p:cNvSpPr>
            <p:nvPr/>
          </p:nvSpPr>
          <p:spPr bwMode="auto">
            <a:xfrm>
              <a:off x="1540" y="3844"/>
              <a:ext cx="40" cy="328"/>
            </a:xfrm>
            <a:prstGeom prst="rect">
              <a:avLst/>
            </a:prstGeom>
            <a:solidFill>
              <a:schemeClr val="tx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9236" name="Form 6171">
              <a:extLst>
                <a:ext uri="{FF2B5EF4-FFF2-40B4-BE49-F238E27FC236}">
                  <a16:creationId xmlns:a16="http://schemas.microsoft.com/office/drawing/2014/main" id="{2C850DD3-E280-42EA-83B8-278BAAD455D1}"/>
                </a:ext>
              </a:extLst>
            </p:cNvPr>
            <p:cNvSpPr>
              <a:spLocks/>
            </p:cNvSpPr>
            <p:nvPr/>
          </p:nvSpPr>
          <p:spPr bwMode="auto">
            <a:xfrm>
              <a:off x="1392" y="3627"/>
              <a:ext cx="407" cy="693"/>
            </a:xfrm>
            <a:custGeom>
              <a:avLst/>
              <a:gdLst>
                <a:gd name="T0" fmla="*/ 0 w 407"/>
                <a:gd name="T1" fmla="*/ 405 h 693"/>
                <a:gd name="T2" fmla="*/ 42 w 407"/>
                <a:gd name="T3" fmla="*/ 332 h 693"/>
                <a:gd name="T4" fmla="*/ 42 w 407"/>
                <a:gd name="T5" fmla="*/ 268 h 693"/>
                <a:gd name="T6" fmla="*/ 52 w 407"/>
                <a:gd name="T7" fmla="*/ 236 h 693"/>
                <a:gd name="T8" fmla="*/ 52 w 407"/>
                <a:gd name="T9" fmla="*/ 193 h 693"/>
                <a:gd name="T10" fmla="*/ 63 w 407"/>
                <a:gd name="T11" fmla="*/ 150 h 693"/>
                <a:gd name="T12" fmla="*/ 63 w 407"/>
                <a:gd name="T13" fmla="*/ 75 h 693"/>
                <a:gd name="T14" fmla="*/ 74 w 407"/>
                <a:gd name="T15" fmla="*/ 33 h 693"/>
                <a:gd name="T16" fmla="*/ 117 w 407"/>
                <a:gd name="T17" fmla="*/ 11 h 693"/>
                <a:gd name="T18" fmla="*/ 149 w 407"/>
                <a:gd name="T19" fmla="*/ 0 h 693"/>
                <a:gd name="T20" fmla="*/ 181 w 407"/>
                <a:gd name="T21" fmla="*/ 0 h 693"/>
                <a:gd name="T22" fmla="*/ 213 w 407"/>
                <a:gd name="T23" fmla="*/ 0 h 693"/>
                <a:gd name="T24" fmla="*/ 245 w 407"/>
                <a:gd name="T25" fmla="*/ 22 h 693"/>
                <a:gd name="T26" fmla="*/ 331 w 407"/>
                <a:gd name="T27" fmla="*/ 43 h 693"/>
                <a:gd name="T28" fmla="*/ 342 w 407"/>
                <a:gd name="T29" fmla="*/ 65 h 693"/>
                <a:gd name="T30" fmla="*/ 374 w 407"/>
                <a:gd name="T31" fmla="*/ 97 h 693"/>
                <a:gd name="T32" fmla="*/ 395 w 407"/>
                <a:gd name="T33" fmla="*/ 129 h 693"/>
                <a:gd name="T34" fmla="*/ 406 w 407"/>
                <a:gd name="T35" fmla="*/ 161 h 693"/>
                <a:gd name="T36" fmla="*/ 406 w 407"/>
                <a:gd name="T37" fmla="*/ 204 h 693"/>
                <a:gd name="T38" fmla="*/ 406 w 407"/>
                <a:gd name="T39" fmla="*/ 268 h 693"/>
                <a:gd name="T40" fmla="*/ 406 w 407"/>
                <a:gd name="T41" fmla="*/ 332 h 693"/>
                <a:gd name="T42" fmla="*/ 406 w 407"/>
                <a:gd name="T43" fmla="*/ 354 h 693"/>
                <a:gd name="T44" fmla="*/ 406 w 407"/>
                <a:gd name="T45" fmla="*/ 418 h 693"/>
                <a:gd name="T46" fmla="*/ 406 w 407"/>
                <a:gd name="T47" fmla="*/ 440 h 693"/>
                <a:gd name="T48" fmla="*/ 395 w 407"/>
                <a:gd name="T49" fmla="*/ 525 h 693"/>
                <a:gd name="T50" fmla="*/ 395 w 407"/>
                <a:gd name="T51" fmla="*/ 547 h 693"/>
                <a:gd name="T52" fmla="*/ 385 w 407"/>
                <a:gd name="T53" fmla="*/ 579 h 693"/>
                <a:gd name="T54" fmla="*/ 363 w 407"/>
                <a:gd name="T55" fmla="*/ 611 h 693"/>
                <a:gd name="T56" fmla="*/ 342 w 407"/>
                <a:gd name="T57" fmla="*/ 643 h 693"/>
                <a:gd name="T58" fmla="*/ 310 w 407"/>
                <a:gd name="T59" fmla="*/ 664 h 693"/>
                <a:gd name="T60" fmla="*/ 235 w 407"/>
                <a:gd name="T61" fmla="*/ 686 h 693"/>
                <a:gd name="T62" fmla="*/ 202 w 407"/>
                <a:gd name="T63" fmla="*/ 692 h 693"/>
                <a:gd name="T64" fmla="*/ 127 w 407"/>
                <a:gd name="T65" fmla="*/ 692 h 693"/>
                <a:gd name="T66" fmla="*/ 95 w 407"/>
                <a:gd name="T67" fmla="*/ 692 h 693"/>
                <a:gd name="T68" fmla="*/ 63 w 407"/>
                <a:gd name="T69" fmla="*/ 692 h 693"/>
                <a:gd name="T70" fmla="*/ 48 w 407"/>
                <a:gd name="T71" fmla="*/ 692 h 6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7"/>
                <a:gd name="T109" fmla="*/ 0 h 693"/>
                <a:gd name="T110" fmla="*/ 0 w 407"/>
                <a:gd name="T111" fmla="*/ 0 h 6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7" h="693">
                  <a:moveTo>
                    <a:pt x="0" y="405"/>
                  </a:moveTo>
                  <a:lnTo>
                    <a:pt x="42" y="332"/>
                  </a:lnTo>
                  <a:lnTo>
                    <a:pt x="42" y="268"/>
                  </a:lnTo>
                  <a:lnTo>
                    <a:pt x="52" y="236"/>
                  </a:lnTo>
                  <a:lnTo>
                    <a:pt x="52" y="193"/>
                  </a:lnTo>
                  <a:lnTo>
                    <a:pt x="63" y="150"/>
                  </a:lnTo>
                  <a:lnTo>
                    <a:pt x="63" y="75"/>
                  </a:lnTo>
                  <a:lnTo>
                    <a:pt x="74" y="33"/>
                  </a:lnTo>
                  <a:lnTo>
                    <a:pt x="117" y="11"/>
                  </a:lnTo>
                  <a:lnTo>
                    <a:pt x="149" y="0"/>
                  </a:lnTo>
                  <a:lnTo>
                    <a:pt x="181" y="0"/>
                  </a:lnTo>
                  <a:lnTo>
                    <a:pt x="213" y="0"/>
                  </a:lnTo>
                  <a:lnTo>
                    <a:pt x="245" y="22"/>
                  </a:lnTo>
                  <a:lnTo>
                    <a:pt x="331" y="43"/>
                  </a:lnTo>
                  <a:lnTo>
                    <a:pt x="342" y="65"/>
                  </a:lnTo>
                  <a:lnTo>
                    <a:pt x="374" y="97"/>
                  </a:lnTo>
                  <a:lnTo>
                    <a:pt x="395" y="129"/>
                  </a:lnTo>
                  <a:lnTo>
                    <a:pt x="406" y="161"/>
                  </a:lnTo>
                  <a:lnTo>
                    <a:pt x="406" y="204"/>
                  </a:lnTo>
                  <a:lnTo>
                    <a:pt x="406" y="268"/>
                  </a:lnTo>
                  <a:lnTo>
                    <a:pt x="406" y="332"/>
                  </a:lnTo>
                  <a:lnTo>
                    <a:pt x="406" y="354"/>
                  </a:lnTo>
                  <a:lnTo>
                    <a:pt x="406" y="418"/>
                  </a:lnTo>
                  <a:lnTo>
                    <a:pt x="406" y="440"/>
                  </a:lnTo>
                  <a:lnTo>
                    <a:pt x="395" y="525"/>
                  </a:lnTo>
                  <a:lnTo>
                    <a:pt x="395" y="547"/>
                  </a:lnTo>
                  <a:lnTo>
                    <a:pt x="385" y="579"/>
                  </a:lnTo>
                  <a:lnTo>
                    <a:pt x="363" y="611"/>
                  </a:lnTo>
                  <a:lnTo>
                    <a:pt x="342" y="643"/>
                  </a:lnTo>
                  <a:lnTo>
                    <a:pt x="310" y="664"/>
                  </a:lnTo>
                  <a:lnTo>
                    <a:pt x="235" y="686"/>
                  </a:lnTo>
                  <a:lnTo>
                    <a:pt x="202" y="692"/>
                  </a:lnTo>
                  <a:lnTo>
                    <a:pt x="127" y="692"/>
                  </a:lnTo>
                  <a:lnTo>
                    <a:pt x="95" y="692"/>
                  </a:lnTo>
                  <a:lnTo>
                    <a:pt x="63" y="692"/>
                  </a:lnTo>
                  <a:lnTo>
                    <a:pt x="48" y="692"/>
                  </a:lnTo>
                </a:path>
              </a:pathLst>
            </a:custGeom>
            <a:noFill/>
            <a:ln w="12700" cap="rnd" algn="ctr">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6174" name="Rechteck 6173">
            <a:extLst>
              <a:ext uri="{FF2B5EF4-FFF2-40B4-BE49-F238E27FC236}">
                <a16:creationId xmlns:a16="http://schemas.microsoft.com/office/drawing/2014/main" id="{868852F5-0353-4C18-9C7E-3413C0F2C6D3}"/>
              </a:ext>
            </a:extLst>
          </p:cNvPr>
          <p:cNvSpPr>
            <a:spLocks noChangeArrowheads="1"/>
          </p:cNvSpPr>
          <p:nvPr/>
        </p:nvSpPr>
        <p:spPr bwMode="auto">
          <a:xfrm>
            <a:off x="3048000" y="5257800"/>
            <a:ext cx="60944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Beim Schneckengetriebe wird die Zahnscheibe durch ein  durch Kurbelantrieb über Zahnkranzkrone angetriebenes System gedreht.</a:t>
            </a:r>
          </a:p>
          <a:p>
            <a:pPr>
              <a:spcBef>
                <a:spcPct val="50000"/>
              </a:spcBef>
            </a:pPr>
            <a:r>
              <a:rPr lang="de-DE" altLang="de-DE" sz="1200">
                <a:latin typeface="Times New Roman" panose="02020603050405020304" pitchFamily="18" charset="0"/>
              </a:rPr>
              <a:t>Übersetzungsverhältnis i = Modul Z= f2/f1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 calcmode="lin" valueType="num">
                                      <p:cBhvr additive="base">
                                        <p:cTn id="7" dur="500" fill="hold"/>
                                        <p:tgtEl>
                                          <p:spTgt spid="61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ennwag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6146"/>
                                        </p:tgtEl>
                                        <p:attrNameLst>
                                          <p:attrName>ppt_c</p:attrName>
                                        </p:attrNameLst>
                                      </p:cBhvr>
                                      <p:to>
                                        <a:srgbClr val="FF9933"/>
                                      </p:to>
                                    </p:animClr>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6147">
                                            <p:txEl>
                                              <p:pRg st="0" end="0"/>
                                            </p:txEl>
                                          </p:spTgt>
                                        </p:tgtEl>
                                        <p:attrNameLst>
                                          <p:attrName>style.visibility</p:attrName>
                                        </p:attrNameLst>
                                      </p:cBhvr>
                                      <p:to>
                                        <p:strVal val="visible"/>
                                      </p:to>
                                    </p:set>
                                    <p:anim calcmode="lin" valueType="num">
                                      <p:cBhvr additive="base">
                                        <p:cTn id="19" dur="3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6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Klats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xEl>
                                              <p:pRg st="0" end="0"/>
                                            </p:txEl>
                                          </p:spTgt>
                                        </p:tgtEl>
                                        <p:attrNameLst>
                                          <p:attrName>style.visibility</p:attrName>
                                        </p:attrNameLst>
                                      </p:cBhvr>
                                      <p:to>
                                        <p:strVal val="visible"/>
                                      </p:to>
                                    </p:set>
                                    <p:anim calcmode="lin" valueType="num">
                                      <p:cBhvr additive="base">
                                        <p:cTn id="25"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ridstorm.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075"/>
                                        </p:tgtEl>
                                        <p:attrNameLst>
                                          <p:attrName>style.visibility</p:attrName>
                                        </p:attrNameLst>
                                      </p:cBhvr>
                                      <p:to>
                                        <p:strVal val="visible"/>
                                      </p:to>
                                    </p:set>
                                    <p:animEffect transition="in" filter="wipe(left)">
                                      <p:cBhvr>
                                        <p:cTn id="31" dur="500"/>
                                        <p:tgtEl>
                                          <p:spTgt spid="5075"/>
                                        </p:tgtEl>
                                      </p:cBhvr>
                                    </p:animEffect>
                                  </p:childTnLst>
                                  <p:subTnLst>
                                    <p:audio>
                                      <p:cMediaNode>
                                        <p:cTn display="0" masterRel="sameClick">
                                          <p:stCondLst>
                                            <p:cond evt="begin" delay="0">
                                              <p:tn val="29"/>
                                            </p:cond>
                                          </p:stCondLst>
                                          <p:endCondLst>
                                            <p:cond evt="onStopAudio" delay="0">
                                              <p:tgtEl>
                                                <p:sldTgt/>
                                              </p:tgtEl>
                                            </p:cond>
                                          </p:endCondLst>
                                        </p:cTn>
                                        <p:tgtEl>
                                          <p:sndTgt r:embed="rId6" name="Basspluc.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6156"/>
                                        </p:tgtEl>
                                        <p:attrNameLst>
                                          <p:attrName>style.visibility</p:attrName>
                                        </p:attrNameLst>
                                      </p:cBhvr>
                                      <p:to>
                                        <p:strVal val="visible"/>
                                      </p:to>
                                    </p:set>
                                    <p:animEffect transition="in" filter="blinds(vertical)">
                                      <p:cBhvr>
                                        <p:cTn id="36" dur="500"/>
                                        <p:tgtEl>
                                          <p:spTgt spid="6156"/>
                                        </p:tgtEl>
                                      </p:cBhvr>
                                    </p:animEffect>
                                  </p:childTnLst>
                                  <p:subTnLst>
                                    <p:audio>
                                      <p:cMediaNode>
                                        <p:cTn display="0" masterRel="sameClick">
                                          <p:stCondLst>
                                            <p:cond evt="begin" delay="0">
                                              <p:tn val="34"/>
                                            </p:cond>
                                          </p:stCondLst>
                                          <p:endCondLst>
                                            <p:cond evt="onStopAudio" delay="0">
                                              <p:tgtEl>
                                                <p:sldTgt/>
                                              </p:tgtEl>
                                            </p:cond>
                                          </p:endCondLst>
                                        </p:cTn>
                                        <p:tgtEl>
                                          <p:sndTgt r:embed="rId7" name="Querschläger"/>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157"/>
                                        </p:tgtEl>
                                        <p:attrNameLst>
                                          <p:attrName>style.visibility</p:attrName>
                                        </p:attrNameLst>
                                      </p:cBhvr>
                                      <p:to>
                                        <p:strVal val="visible"/>
                                      </p:to>
                                    </p:set>
                                    <p:anim calcmode="lin" valueType="num">
                                      <p:cBhvr additive="base">
                                        <p:cTn id="41" dur="500" fill="hold"/>
                                        <p:tgtEl>
                                          <p:spTgt spid="6157"/>
                                        </p:tgtEl>
                                        <p:attrNameLst>
                                          <p:attrName>ppt_x</p:attrName>
                                        </p:attrNameLst>
                                      </p:cBhvr>
                                      <p:tavLst>
                                        <p:tav tm="0">
                                          <p:val>
                                            <p:strVal val="#ppt_x"/>
                                          </p:val>
                                        </p:tav>
                                        <p:tav tm="100000">
                                          <p:val>
                                            <p:strVal val="#ppt_x"/>
                                          </p:val>
                                        </p:tav>
                                      </p:tavLst>
                                    </p:anim>
                                    <p:anim calcmode="lin" valueType="num">
                                      <p:cBhvr additive="base">
                                        <p:cTn id="42" dur="500" fill="hold"/>
                                        <p:tgtEl>
                                          <p:spTgt spid="61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8" name="gitsolo.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221"/>
                                        </p:tgtEl>
                                        <p:attrNameLst>
                                          <p:attrName>style.visibility</p:attrName>
                                        </p:attrNameLst>
                                      </p:cBhvr>
                                      <p:to>
                                        <p:strVal val="visible"/>
                                      </p:to>
                                    </p:set>
                                    <p:animEffect transition="in" filter="wipe(left)">
                                      <p:cBhvr>
                                        <p:cTn id="47" dur="500"/>
                                        <p:tgtEl>
                                          <p:spTgt spid="3221"/>
                                        </p:tgtEl>
                                      </p:cBhvr>
                                    </p:animEffect>
                                  </p:childTnLst>
                                  <p:subTnLst>
                                    <p:audio>
                                      <p:cMediaNode>
                                        <p:cTn display="0" masterRel="sameClick">
                                          <p:stCondLst>
                                            <p:cond evt="begin" delay="0">
                                              <p:tn val="45"/>
                                            </p:cond>
                                          </p:stCondLst>
                                          <p:endCondLst>
                                            <p:cond evt="onStopAudio" delay="0">
                                              <p:tgtEl>
                                                <p:sldTgt/>
                                              </p:tgtEl>
                                            </p:cond>
                                          </p:endCondLst>
                                        </p:cTn>
                                        <p:tgtEl>
                                          <p:sndTgt r:embed="rId9" name="smok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163"/>
                                        </p:tgtEl>
                                        <p:attrNameLst>
                                          <p:attrName>style.visibility</p:attrName>
                                        </p:attrNameLst>
                                      </p:cBhvr>
                                      <p:to>
                                        <p:strVal val="visible"/>
                                      </p:to>
                                    </p:set>
                                    <p:anim calcmode="lin" valueType="num">
                                      <p:cBhvr additive="base">
                                        <p:cTn id="52" dur="500" fill="hold"/>
                                        <p:tgtEl>
                                          <p:spTgt spid="6163"/>
                                        </p:tgtEl>
                                        <p:attrNameLst>
                                          <p:attrName>ppt_x</p:attrName>
                                        </p:attrNameLst>
                                      </p:cBhvr>
                                      <p:tavLst>
                                        <p:tav tm="0">
                                          <p:val>
                                            <p:strVal val="#ppt_x"/>
                                          </p:val>
                                        </p:tav>
                                        <p:tav tm="100000">
                                          <p:val>
                                            <p:strVal val="#ppt_x"/>
                                          </p:val>
                                        </p:tav>
                                      </p:tavLst>
                                    </p:anim>
                                    <p:anim calcmode="lin" valueType="num">
                                      <p:cBhvr additive="base">
                                        <p:cTn id="53" dur="500" fill="hold"/>
                                        <p:tgtEl>
                                          <p:spTgt spid="61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10" name="breez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164">
                                            <p:txEl>
                                              <p:pRg st="0" end="0"/>
                                            </p:txEl>
                                          </p:spTgt>
                                        </p:tgtEl>
                                        <p:attrNameLst>
                                          <p:attrName>style.visibility</p:attrName>
                                        </p:attrNameLst>
                                      </p:cBhvr>
                                      <p:to>
                                        <p:strVal val="visible"/>
                                      </p:to>
                                    </p:set>
                                    <p:animEffect transition="in" filter="blinds(horizontal)">
                                      <p:cBhvr>
                                        <p:cTn id="58" dur="500"/>
                                        <p:tgtEl>
                                          <p:spTgt spid="6164">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11" name="Gewehrschuß"/>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6" fill="hold" grpId="0" nodeType="clickEffect">
                                  <p:stCondLst>
                                    <p:cond delay="0"/>
                                  </p:stCondLst>
                                  <p:childTnLst>
                                    <p:set>
                                      <p:cBhvr>
                                        <p:cTn id="62" dur="1" fill="hold">
                                          <p:stCondLst>
                                            <p:cond delay="0"/>
                                          </p:stCondLst>
                                        </p:cTn>
                                        <p:tgtEl>
                                          <p:spTgt spid="6165"/>
                                        </p:tgtEl>
                                        <p:attrNameLst>
                                          <p:attrName>style.visibility</p:attrName>
                                        </p:attrNameLst>
                                      </p:cBhvr>
                                      <p:to>
                                        <p:strVal val="visible"/>
                                      </p:to>
                                    </p:set>
                                    <p:anim calcmode="lin" valueType="num">
                                      <p:cBhvr additive="base">
                                        <p:cTn id="63" dur="500" fill="hold"/>
                                        <p:tgtEl>
                                          <p:spTgt spid="6165"/>
                                        </p:tgtEl>
                                        <p:attrNameLst>
                                          <p:attrName>ppt_x</p:attrName>
                                        </p:attrNameLst>
                                      </p:cBhvr>
                                      <p:tavLst>
                                        <p:tav tm="0">
                                          <p:val>
                                            <p:strVal val="1+#ppt_w/2"/>
                                          </p:val>
                                        </p:tav>
                                        <p:tav tm="100000">
                                          <p:val>
                                            <p:strVal val="#ppt_x"/>
                                          </p:val>
                                        </p:tav>
                                      </p:tavLst>
                                    </p:anim>
                                    <p:anim calcmode="lin" valueType="num">
                                      <p:cBhvr additive="base">
                                        <p:cTn id="64" dur="500" fill="hold"/>
                                        <p:tgtEl>
                                          <p:spTgt spid="61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12" name="Vögel.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6166"/>
                                        </p:tgtEl>
                                        <p:attrNameLst>
                                          <p:attrName>style.visibility</p:attrName>
                                        </p:attrNameLst>
                                      </p:cBhvr>
                                      <p:to>
                                        <p:strVal val="visible"/>
                                      </p:to>
                                    </p:set>
                                    <p:anim calcmode="lin" valueType="num">
                                      <p:cBhvr additive="base">
                                        <p:cTn id="69" dur="500" fill="hold"/>
                                        <p:tgtEl>
                                          <p:spTgt spid="6166"/>
                                        </p:tgtEl>
                                        <p:attrNameLst>
                                          <p:attrName>ppt_x</p:attrName>
                                        </p:attrNameLst>
                                      </p:cBhvr>
                                      <p:tavLst>
                                        <p:tav tm="0">
                                          <p:val>
                                            <p:strVal val="0-#ppt_w/2"/>
                                          </p:val>
                                        </p:tav>
                                        <p:tav tm="100000">
                                          <p:val>
                                            <p:strVal val="#ppt_x"/>
                                          </p:val>
                                        </p:tav>
                                      </p:tavLst>
                                    </p:anim>
                                    <p:anim calcmode="lin" valueType="num">
                                      <p:cBhvr additive="base">
                                        <p:cTn id="70" dur="500" fill="hold"/>
                                        <p:tgtEl>
                                          <p:spTgt spid="61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13" name="Freakna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nodeType="clickEffect">
                                  <p:stCondLst>
                                    <p:cond delay="0"/>
                                  </p:stCondLst>
                                  <p:childTnLst>
                                    <p:set>
                                      <p:cBhvr>
                                        <p:cTn id="74" dur="1" fill="hold">
                                          <p:stCondLst>
                                            <p:cond delay="0"/>
                                          </p:stCondLst>
                                        </p:cTn>
                                        <p:tgtEl>
                                          <p:spTgt spid="1626"/>
                                        </p:tgtEl>
                                        <p:attrNameLst>
                                          <p:attrName>style.visibility</p:attrName>
                                        </p:attrNameLst>
                                      </p:cBhvr>
                                      <p:to>
                                        <p:strVal val="visible"/>
                                      </p:to>
                                    </p:set>
                                    <p:animEffect transition="in" filter="box(out)">
                                      <p:cBhvr>
                                        <p:cTn id="75" dur="500"/>
                                        <p:tgtEl>
                                          <p:spTgt spid="1626"/>
                                        </p:tgtEl>
                                      </p:cBhvr>
                                    </p:animEffect>
                                  </p:childTnLst>
                                  <p:subTnLst>
                                    <p:audio>
                                      <p:cMediaNode>
                                        <p:cTn display="0" masterRel="sameClick">
                                          <p:stCondLst>
                                            <p:cond evt="begin" delay="0">
                                              <p:tn val="73"/>
                                            </p:cond>
                                          </p:stCondLst>
                                          <p:endCondLst>
                                            <p:cond evt="onStopAudio" delay="0">
                                              <p:tgtEl>
                                                <p:sldTgt/>
                                              </p:tgtEl>
                                            </p:cond>
                                          </p:endCondLst>
                                        </p:cTn>
                                        <p:tgtEl>
                                          <p:sndTgt r:embed="rId14" name="jazz.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5" fill="hold" grpId="0" nodeType="clickEffect">
                                  <p:stCondLst>
                                    <p:cond delay="0"/>
                                  </p:stCondLst>
                                  <p:iterate type="lt">
                                    <p:tmPct val="100000"/>
                                  </p:iterate>
                                  <p:childTnLst>
                                    <p:set>
                                      <p:cBhvr>
                                        <p:cTn id="79" dur="1" fill="hold">
                                          <p:stCondLst>
                                            <p:cond delay="0"/>
                                          </p:stCondLst>
                                        </p:cTn>
                                        <p:tgtEl>
                                          <p:spTgt spid="6174">
                                            <p:txEl>
                                              <p:pRg st="0" end="0"/>
                                            </p:txEl>
                                          </p:spTgt>
                                        </p:tgtEl>
                                        <p:attrNameLst>
                                          <p:attrName>style.visibility</p:attrName>
                                        </p:attrNameLst>
                                      </p:cBhvr>
                                      <p:to>
                                        <p:strVal val="visible"/>
                                      </p:to>
                                    </p:set>
                                    <p:animEffect transition="in" filter="blinds(vertical)">
                                      <p:cBhvr>
                                        <p:cTn id="80" dur="75"/>
                                        <p:tgtEl>
                                          <p:spTgt spid="6174">
                                            <p:txEl>
                                              <p:pRg st="0" end="0"/>
                                            </p:txEl>
                                          </p:spTgt>
                                        </p:tgtEl>
                                      </p:cBhvr>
                                    </p:animEffect>
                                  </p:childTnLst>
                                  <p:subTnLst>
                                    <p:audio>
                                      <p:cMediaNode>
                                        <p:cTn display="0" masterRel="sameClick">
                                          <p:stCondLst>
                                            <p:cond evt="begin" delay="0">
                                              <p:tn val="78"/>
                                            </p:cond>
                                          </p:stCondLst>
                                          <p:endCondLst>
                                            <p:cond evt="onStopAudio" delay="0">
                                              <p:tgtEl>
                                                <p:sldTgt/>
                                              </p:tgtEl>
                                            </p:cond>
                                          </p:endCondLst>
                                        </p:cTn>
                                        <p:tgtEl>
                                          <p:sndTgt r:embed="rId15" name="Laser"/>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grpId="0" nodeType="clickEffect">
                                  <p:stCondLst>
                                    <p:cond delay="0"/>
                                  </p:stCondLst>
                                  <p:iterate type="lt">
                                    <p:tmPct val="100000"/>
                                  </p:iterate>
                                  <p:childTnLst>
                                    <p:set>
                                      <p:cBhvr>
                                        <p:cTn id="84" dur="1" fill="hold">
                                          <p:stCondLst>
                                            <p:cond delay="0"/>
                                          </p:stCondLst>
                                        </p:cTn>
                                        <p:tgtEl>
                                          <p:spTgt spid="6174">
                                            <p:txEl>
                                              <p:pRg st="1" end="1"/>
                                            </p:txEl>
                                          </p:spTgt>
                                        </p:tgtEl>
                                        <p:attrNameLst>
                                          <p:attrName>style.visibility</p:attrName>
                                        </p:attrNameLst>
                                      </p:cBhvr>
                                      <p:to>
                                        <p:strVal val="visible"/>
                                      </p:to>
                                    </p:set>
                                    <p:animEffect transition="in" filter="blinds(vertical)">
                                      <p:cBhvr>
                                        <p:cTn id="85" dur="75"/>
                                        <p:tgtEl>
                                          <p:spTgt spid="6174">
                                            <p:txEl>
                                              <p:pRg st="1" end="1"/>
                                            </p:txEl>
                                          </p:spTgt>
                                        </p:tgtEl>
                                      </p:cBhvr>
                                    </p:animEffect>
                                  </p:childTnLst>
                                  <p:subTnLst>
                                    <p:audio>
                                      <p:cMediaNode>
                                        <p:cTn display="0" masterRel="sameClick">
                                          <p:stCondLst>
                                            <p:cond evt="begin" delay="0">
                                              <p:tn val="83"/>
                                            </p:cond>
                                          </p:stCondLst>
                                          <p:endCondLst>
                                            <p:cond evt="onStopAudio" delay="0">
                                              <p:tgtEl>
                                                <p:sldTgt/>
                                              </p:tgtEl>
                                            </p:cond>
                                          </p:endCondLst>
                                        </p:cTn>
                                        <p:tgtEl>
                                          <p:sndTgt r:embed="rId15"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build="p" autoUpdateAnimBg="0"/>
      <p:bldP spid="6146" grpId="0" autoUpdateAnimBg="0"/>
      <p:bldP spid="6147" grpId="0" build="p" autoUpdateAnimBg="0"/>
      <p:bldP spid="6148" grpId="0" build="p" autoUpdateAnimBg="0"/>
      <p:bldP spid="6156" grpId="0" autoUpdateAnimBg="0"/>
      <p:bldP spid="6157" grpId="0" autoUpdateAnimBg="0"/>
      <p:bldP spid="6163" grpId="0" autoUpdateAnimBg="0"/>
      <p:bldP spid="6164" grpId="0" build="p" autoUpdateAnimBg="0"/>
      <p:bldP spid="6165" grpId="0" autoUpdateAnimBg="0"/>
      <p:bldP spid="6166" grpId="0" autoUpdateAnimBg="0"/>
      <p:bldP spid="617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Form 43008">
            <a:extLst>
              <a:ext uri="{FF2B5EF4-FFF2-40B4-BE49-F238E27FC236}">
                <a16:creationId xmlns:a16="http://schemas.microsoft.com/office/drawing/2014/main" id="{797807BD-8E3A-4BDC-9428-64933C1F1248}"/>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Geiger - Müller - Zählrohr</a:t>
            </a:r>
          </a:p>
        </p:txBody>
      </p:sp>
      <p:pic>
        <p:nvPicPr>
          <p:cNvPr id="43010" name="Rechteck 43009">
            <a:extLst>
              <a:ext uri="{FF2B5EF4-FFF2-40B4-BE49-F238E27FC236}">
                <a16:creationId xmlns:a16="http://schemas.microsoft.com/office/drawing/2014/main" id="{36A32012-9C3C-44AA-A927-7D4E3D65A401}"/>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1524000"/>
            <a:ext cx="407828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hteck 43010">
            <a:extLst>
              <a:ext uri="{FF2B5EF4-FFF2-40B4-BE49-F238E27FC236}">
                <a16:creationId xmlns:a16="http://schemas.microsoft.com/office/drawing/2014/main" id="{BD1F66C3-5FC9-4BD5-828B-295AB2DF1740}"/>
              </a:ext>
            </a:extLst>
          </p:cNvPr>
          <p:cNvSpPr>
            <a:spLocks noChangeArrowheads="1"/>
          </p:cNvSpPr>
          <p:nvPr/>
        </p:nvSpPr>
        <p:spPr bwMode="auto">
          <a:xfrm>
            <a:off x="4038600" y="1676400"/>
            <a:ext cx="51038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Aufgrund seines geringen Durchmessers herrscht am Draht eine sehr hohe Feldstärke. die durch Ionisation entstandenen elektronen werden dadurch so stark beschleunigt, daß sie ihrerseits weitere Gasatome ionisieren können (Stoßionisation) . Das Zählrohr kann während dem nun folgenden Stromstoß (ca. 10^-4) nicht auf weitere Teilchen ansprechen ( “Totzeit” ).</a:t>
            </a:r>
          </a:p>
          <a:p>
            <a:pPr>
              <a:spcBef>
                <a:spcPct val="50000"/>
              </a:spcBef>
            </a:pPr>
            <a:r>
              <a:rPr lang="de-DE" altLang="de-DE">
                <a:latin typeface="Times New Roman" panose="02020603050405020304" pitchFamily="18" charset="0"/>
              </a:rPr>
              <a:t>Damit diese Gesamtladung nicht unkontrolliert stark anwächst und rasch wieder “gelöscht” wird, mengt man dem Zählgas (Edelgas mit ca. 0,1 bar ) alkoholdampf oder Halogene als  Löschgas bei.</a:t>
            </a:r>
          </a:p>
          <a:p>
            <a:pPr>
              <a:spcBef>
                <a:spcPct val="50000"/>
              </a:spcBef>
            </a:pPr>
            <a:r>
              <a:rPr lang="de-DE" altLang="de-DE">
                <a:latin typeface="Times New Roman" panose="02020603050405020304" pitchFamily="18" charset="0"/>
              </a:rPr>
              <a:t>Unter dem “Nulleffekt” versteht man die Impulsrate, die durch die natürliche Radioaktivität der Umgebung verursacht wird.</a:t>
            </a:r>
          </a:p>
        </p:txBody>
      </p:sp>
      <p:sp>
        <p:nvSpPr>
          <p:cNvPr id="43012" name="Gerade Verbindung 43011">
            <a:extLst>
              <a:ext uri="{FF2B5EF4-FFF2-40B4-BE49-F238E27FC236}">
                <a16:creationId xmlns:a16="http://schemas.microsoft.com/office/drawing/2014/main" id="{09E4D751-1622-4E11-9B9E-C9D77E800BB2}"/>
              </a:ext>
            </a:extLst>
          </p:cNvPr>
          <p:cNvSpPr>
            <a:spLocks noChangeShapeType="1"/>
          </p:cNvSpPr>
          <p:nvPr/>
        </p:nvSpPr>
        <p:spPr bwMode="auto">
          <a:xfrm flipV="1">
            <a:off x="5181600" y="4724400"/>
            <a:ext cx="0" cy="17526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44037" name="Gerade Verbindung 43012">
            <a:extLst>
              <a:ext uri="{FF2B5EF4-FFF2-40B4-BE49-F238E27FC236}">
                <a16:creationId xmlns:a16="http://schemas.microsoft.com/office/drawing/2014/main" id="{1C852707-342E-4167-8E64-0E11449387A4}"/>
              </a:ext>
            </a:extLst>
          </p:cNvPr>
          <p:cNvSpPr>
            <a:spLocks noChangeShapeType="1"/>
          </p:cNvSpPr>
          <p:nvPr/>
        </p:nvSpPr>
        <p:spPr bwMode="auto">
          <a:xfrm>
            <a:off x="5181600" y="6477000"/>
            <a:ext cx="24384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43014" name="Rechteck 43013">
            <a:extLst>
              <a:ext uri="{FF2B5EF4-FFF2-40B4-BE49-F238E27FC236}">
                <a16:creationId xmlns:a16="http://schemas.microsoft.com/office/drawing/2014/main" id="{E2649B2C-2AA2-40B3-A9F6-CBFC4E423045}"/>
              </a:ext>
            </a:extLst>
          </p:cNvPr>
          <p:cNvSpPr>
            <a:spLocks noChangeArrowheads="1"/>
          </p:cNvSpPr>
          <p:nvPr/>
        </p:nvSpPr>
        <p:spPr bwMode="auto">
          <a:xfrm>
            <a:off x="5029200" y="44196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u="sng">
                <a:latin typeface="Times New Roman" panose="02020603050405020304" pitchFamily="18" charset="0"/>
              </a:rPr>
              <a:t>Zählrate</a:t>
            </a:r>
          </a:p>
        </p:txBody>
      </p:sp>
      <p:sp>
        <p:nvSpPr>
          <p:cNvPr id="43015" name="Rechteck 43014">
            <a:extLst>
              <a:ext uri="{FF2B5EF4-FFF2-40B4-BE49-F238E27FC236}">
                <a16:creationId xmlns:a16="http://schemas.microsoft.com/office/drawing/2014/main" id="{7AE43C3E-6E46-405D-A0A8-C1BC9BCD07E4}"/>
              </a:ext>
            </a:extLst>
          </p:cNvPr>
          <p:cNvSpPr>
            <a:spLocks noChangeArrowheads="1"/>
          </p:cNvSpPr>
          <p:nvPr/>
        </p:nvSpPr>
        <p:spPr bwMode="auto">
          <a:xfrm>
            <a:off x="4648200" y="4876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min</a:t>
            </a:r>
            <a:r>
              <a:rPr lang="de-DE" altLang="de-DE" baseline="30000">
                <a:latin typeface="Times New Roman" panose="02020603050405020304" pitchFamily="18" charset="0"/>
              </a:rPr>
              <a:t>-1</a:t>
            </a:r>
          </a:p>
        </p:txBody>
      </p:sp>
      <p:sp>
        <p:nvSpPr>
          <p:cNvPr id="43016" name="Rechteck 43015">
            <a:extLst>
              <a:ext uri="{FF2B5EF4-FFF2-40B4-BE49-F238E27FC236}">
                <a16:creationId xmlns:a16="http://schemas.microsoft.com/office/drawing/2014/main" id="{C875C70B-825C-4C38-B612-9AD9151D8D5B}"/>
              </a:ext>
            </a:extLst>
          </p:cNvPr>
          <p:cNvSpPr>
            <a:spLocks noChangeArrowheads="1"/>
          </p:cNvSpPr>
          <p:nvPr/>
        </p:nvSpPr>
        <p:spPr bwMode="auto">
          <a:xfrm>
            <a:off x="4648200" y="5410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100  ---</a:t>
            </a:r>
          </a:p>
        </p:txBody>
      </p:sp>
      <p:sp>
        <p:nvSpPr>
          <p:cNvPr id="43017" name="Rechteck 43016">
            <a:extLst>
              <a:ext uri="{FF2B5EF4-FFF2-40B4-BE49-F238E27FC236}">
                <a16:creationId xmlns:a16="http://schemas.microsoft.com/office/drawing/2014/main" id="{566225A3-D26F-440C-874E-719B7D7F1C0A}"/>
              </a:ext>
            </a:extLst>
          </p:cNvPr>
          <p:cNvSpPr>
            <a:spLocks noChangeArrowheads="1"/>
          </p:cNvSpPr>
          <p:nvPr/>
        </p:nvSpPr>
        <p:spPr bwMode="auto">
          <a:xfrm>
            <a:off x="4800600" y="65532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U</a:t>
            </a:r>
            <a:r>
              <a:rPr lang="de-DE" altLang="de-DE" baseline="-25000">
                <a:latin typeface="Times New Roman" panose="02020603050405020304" pitchFamily="18" charset="0"/>
              </a:rPr>
              <a:t>min</a:t>
            </a:r>
            <a:r>
              <a:rPr lang="de-DE" altLang="de-DE">
                <a:latin typeface="Times New Roman" panose="02020603050405020304" pitchFamily="18" charset="0"/>
              </a:rPr>
              <a:t>         500            1000</a:t>
            </a:r>
          </a:p>
        </p:txBody>
      </p:sp>
      <p:grpSp>
        <p:nvGrpSpPr>
          <p:cNvPr id="27611" name="Group 13">
            <a:extLst>
              <a:ext uri="{FF2B5EF4-FFF2-40B4-BE49-F238E27FC236}">
                <a16:creationId xmlns:a16="http://schemas.microsoft.com/office/drawing/2014/main" id="{6890D950-27A3-4F44-9275-B4AD67A48A3D}"/>
              </a:ext>
            </a:extLst>
          </p:cNvPr>
          <p:cNvGrpSpPr>
            <a:grpSpLocks/>
          </p:cNvGrpSpPr>
          <p:nvPr/>
        </p:nvGrpSpPr>
        <p:grpSpPr bwMode="auto">
          <a:xfrm>
            <a:off x="5562600" y="4876800"/>
            <a:ext cx="1981200" cy="1600200"/>
            <a:chOff x="3504" y="3072"/>
            <a:chExt cx="1248" cy="1008"/>
          </a:xfrm>
        </p:grpSpPr>
        <p:sp>
          <p:nvSpPr>
            <p:cNvPr id="44046" name="Form 43017">
              <a:extLst>
                <a:ext uri="{FF2B5EF4-FFF2-40B4-BE49-F238E27FC236}">
                  <a16:creationId xmlns:a16="http://schemas.microsoft.com/office/drawing/2014/main" id="{830B09FF-B3E8-43E6-A9FB-2422F7455A0A}"/>
                </a:ext>
              </a:extLst>
            </p:cNvPr>
            <p:cNvSpPr>
              <a:spLocks/>
            </p:cNvSpPr>
            <p:nvPr/>
          </p:nvSpPr>
          <p:spPr bwMode="auto">
            <a:xfrm>
              <a:off x="3504" y="3456"/>
              <a:ext cx="432" cy="624"/>
            </a:xfrm>
            <a:custGeom>
              <a:avLst/>
              <a:gdLst>
                <a:gd name="T0" fmla="*/ 0 w 21600"/>
                <a:gd name="T1" fmla="*/ 624 h 21600"/>
                <a:gd name="T2" fmla="*/ 431 w 21600"/>
                <a:gd name="T3" fmla="*/ 0 h 21600"/>
                <a:gd name="T4" fmla="*/ 432 w 21600"/>
                <a:gd name="T5" fmla="*/ 624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4047" name="Gerade Verbindung 43018">
              <a:extLst>
                <a:ext uri="{FF2B5EF4-FFF2-40B4-BE49-F238E27FC236}">
                  <a16:creationId xmlns:a16="http://schemas.microsoft.com/office/drawing/2014/main" id="{C8D42126-5C8F-454C-B678-4961C68AED77}"/>
                </a:ext>
              </a:extLst>
            </p:cNvPr>
            <p:cNvSpPr>
              <a:spLocks noChangeShapeType="1"/>
            </p:cNvSpPr>
            <p:nvPr/>
          </p:nvSpPr>
          <p:spPr bwMode="auto">
            <a:xfrm>
              <a:off x="3936" y="3456"/>
              <a:ext cx="52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4048" name="Form 43019">
              <a:extLst>
                <a:ext uri="{FF2B5EF4-FFF2-40B4-BE49-F238E27FC236}">
                  <a16:creationId xmlns:a16="http://schemas.microsoft.com/office/drawing/2014/main" id="{DA5352D6-3560-4048-8313-86381C4609AA}"/>
                </a:ext>
              </a:extLst>
            </p:cNvPr>
            <p:cNvSpPr>
              <a:spLocks/>
            </p:cNvSpPr>
            <p:nvPr/>
          </p:nvSpPr>
          <p:spPr bwMode="auto">
            <a:xfrm>
              <a:off x="4464" y="3072"/>
              <a:ext cx="288" cy="384"/>
            </a:xfrm>
            <a:custGeom>
              <a:avLst/>
              <a:gdLst>
                <a:gd name="T0" fmla="*/ 288 w 21600"/>
                <a:gd name="T1" fmla="*/ 0 h 21600"/>
                <a:gd name="T2" fmla="*/ 0 w 21600"/>
                <a:gd name="T3" fmla="*/ 38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43022" name="Rechteck 43021">
            <a:extLst>
              <a:ext uri="{FF2B5EF4-FFF2-40B4-BE49-F238E27FC236}">
                <a16:creationId xmlns:a16="http://schemas.microsoft.com/office/drawing/2014/main" id="{6CF368B6-16A4-4ECE-84CC-CD8806F40027}"/>
              </a:ext>
            </a:extLst>
          </p:cNvPr>
          <p:cNvSpPr>
            <a:spLocks noChangeArrowheads="1"/>
          </p:cNvSpPr>
          <p:nvPr/>
        </p:nvSpPr>
        <p:spPr bwMode="auto">
          <a:xfrm>
            <a:off x="5486400" y="5334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a:t>
            </a:r>
          </a:p>
        </p:txBody>
      </p:sp>
      <p:sp>
        <p:nvSpPr>
          <p:cNvPr id="43023" name="Rechteck 43022">
            <a:extLst>
              <a:ext uri="{FF2B5EF4-FFF2-40B4-BE49-F238E27FC236}">
                <a16:creationId xmlns:a16="http://schemas.microsoft.com/office/drawing/2014/main" id="{1D444DF0-1BE2-4E77-8929-69FAA1A8A923}"/>
              </a:ext>
            </a:extLst>
          </p:cNvPr>
          <p:cNvSpPr>
            <a:spLocks noChangeArrowheads="1"/>
          </p:cNvSpPr>
          <p:nvPr/>
        </p:nvSpPr>
        <p:spPr bwMode="auto">
          <a:xfrm>
            <a:off x="6400800" y="51054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2</a:t>
            </a:r>
          </a:p>
        </p:txBody>
      </p:sp>
      <p:sp>
        <p:nvSpPr>
          <p:cNvPr id="43024" name="Rechteck 43023">
            <a:extLst>
              <a:ext uri="{FF2B5EF4-FFF2-40B4-BE49-F238E27FC236}">
                <a16:creationId xmlns:a16="http://schemas.microsoft.com/office/drawing/2014/main" id="{5EC4F23C-D8F5-49CA-A80C-24FBAEF84751}"/>
              </a:ext>
            </a:extLst>
          </p:cNvPr>
          <p:cNvSpPr>
            <a:spLocks noChangeArrowheads="1"/>
          </p:cNvSpPr>
          <p:nvPr/>
        </p:nvSpPr>
        <p:spPr bwMode="auto">
          <a:xfrm>
            <a:off x="76200" y="4419600"/>
            <a:ext cx="44196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 Proportionalitätsbereich (zur Unterscheidung der stark       ionisierenden </a:t>
            </a:r>
            <a:r>
              <a:rPr lang="de-DE" altLang="de-DE">
                <a:latin typeface="Symbol" panose="05050102010706020507" pitchFamily="18" charset="2"/>
              </a:rPr>
              <a:t>a</a:t>
            </a:r>
            <a:r>
              <a:rPr lang="de-DE" altLang="de-DE">
                <a:latin typeface="Times New Roman" panose="02020603050405020304" pitchFamily="18" charset="0"/>
              </a:rPr>
              <a:t> - Teilchen von </a:t>
            </a:r>
            <a:r>
              <a:rPr lang="de-DE" altLang="de-DE">
                <a:latin typeface="Symbol" panose="05050102010706020507" pitchFamily="18" charset="2"/>
              </a:rPr>
              <a:t>b</a:t>
            </a:r>
            <a:r>
              <a:rPr lang="de-DE" altLang="de-DE">
                <a:latin typeface="Times New Roman" panose="02020603050405020304" pitchFamily="18" charset="0"/>
              </a:rPr>
              <a:t> - oder </a:t>
            </a:r>
            <a:r>
              <a:rPr lang="de-DE" altLang="de-DE">
                <a:latin typeface="Symbol" panose="05050102010706020507" pitchFamily="18" charset="2"/>
              </a:rPr>
              <a:t>g</a:t>
            </a:r>
            <a:r>
              <a:rPr lang="de-DE" altLang="de-DE">
                <a:latin typeface="Times New Roman" panose="02020603050405020304" pitchFamily="18" charset="0"/>
              </a:rPr>
              <a:t> - Strahlung.</a:t>
            </a:r>
          </a:p>
          <a:p>
            <a:pPr>
              <a:spcBef>
                <a:spcPct val="50000"/>
              </a:spcBef>
            </a:pPr>
            <a:r>
              <a:rPr lang="de-DE" altLang="de-DE">
                <a:latin typeface="Times New Roman" panose="02020603050405020304" pitchFamily="18" charset="0"/>
              </a:rPr>
              <a:t>2 auslösebereich (Plateau):   Jedes teilchen löst Gasentladung aus.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09">
                                            <p:txEl>
                                              <p:pRg st="0" end="0"/>
                                            </p:txEl>
                                          </p:spTgt>
                                        </p:tgtEl>
                                        <p:attrNameLst>
                                          <p:attrName>style.visibility</p:attrName>
                                        </p:attrNameLst>
                                      </p:cBhvr>
                                      <p:to>
                                        <p:strVal val="visible"/>
                                      </p:to>
                                    </p:set>
                                    <p:anim calcmode="lin" valueType="num">
                                      <p:cBhvr additive="base">
                                        <p:cTn id="7" dur="500" fill="hold"/>
                                        <p:tgtEl>
                                          <p:spTgt spid="4300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Quietschende Brems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box(out)">
                                      <p:cBhvr>
                                        <p:cTn id="13" dur="500"/>
                                        <p:tgtEl>
                                          <p:spTgt spid="43010"/>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3011">
                                            <p:txEl>
                                              <p:pRg st="0" end="0"/>
                                            </p:txEl>
                                          </p:spTgt>
                                        </p:tgtEl>
                                        <p:attrNameLst>
                                          <p:attrName>style.visibility</p:attrName>
                                        </p:attrNameLst>
                                      </p:cBhvr>
                                      <p:to>
                                        <p:strVal val="visible"/>
                                      </p:to>
                                    </p:set>
                                    <p:animEffect transition="in" filter="wipe(left)">
                                      <p:cBhvr>
                                        <p:cTn id="18" dur="500"/>
                                        <p:tgtEl>
                                          <p:spTgt spid="43011">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Basspluc.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3011">
                                            <p:txEl>
                                              <p:pRg st="1" end="1"/>
                                            </p:txEl>
                                          </p:spTgt>
                                        </p:tgtEl>
                                        <p:attrNameLst>
                                          <p:attrName>style.visibility</p:attrName>
                                        </p:attrNameLst>
                                      </p:cBhvr>
                                      <p:to>
                                        <p:strVal val="visible"/>
                                      </p:to>
                                    </p:set>
                                    <p:animEffect transition="in" filter="wipe(left)">
                                      <p:cBhvr>
                                        <p:cTn id="23" dur="500"/>
                                        <p:tgtEl>
                                          <p:spTgt spid="43011">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4" name="Basspluc.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011">
                                            <p:txEl>
                                              <p:pRg st="2" end="2"/>
                                            </p:txEl>
                                          </p:spTgt>
                                        </p:tgtEl>
                                        <p:attrNameLst>
                                          <p:attrName>style.visibility</p:attrName>
                                        </p:attrNameLst>
                                      </p:cBhvr>
                                      <p:to>
                                        <p:strVal val="visible"/>
                                      </p:to>
                                    </p:set>
                                    <p:animEffect transition="in" filter="wipe(left)">
                                      <p:cBhvr>
                                        <p:cTn id="28" dur="500"/>
                                        <p:tgtEl>
                                          <p:spTgt spid="43011">
                                            <p:txEl>
                                              <p:pRg st="2" end="2"/>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4" name="Basspluc.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43012"/>
                                        </p:tgtEl>
                                        <p:attrNameLst>
                                          <p:attrName>style.visibility</p:attrName>
                                        </p:attrNameLst>
                                      </p:cBhvr>
                                      <p:to>
                                        <p:strVal val="visible"/>
                                      </p:to>
                                    </p:set>
                                    <p:anim calcmode="lin" valueType="num">
                                      <p:cBhvr additive="base">
                                        <p:cTn id="33" dur="500" fill="hold"/>
                                        <p:tgtEl>
                                          <p:spTgt spid="43012"/>
                                        </p:tgtEl>
                                        <p:attrNameLst>
                                          <p:attrName>ppt_x</p:attrName>
                                        </p:attrNameLst>
                                      </p:cBhvr>
                                      <p:tavLst>
                                        <p:tav tm="0">
                                          <p:val>
                                            <p:strVal val="0-#ppt_w/2"/>
                                          </p:val>
                                        </p:tav>
                                        <p:tav tm="100000">
                                          <p:val>
                                            <p:strVal val="#ppt_x"/>
                                          </p:val>
                                        </p:tav>
                                      </p:tavLst>
                                    </p:anim>
                                    <p:anim calcmode="lin" valueType="num">
                                      <p:cBhvr additive="base">
                                        <p:cTn id="34" dur="500" fill="hold"/>
                                        <p:tgtEl>
                                          <p:spTgt spid="430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Zischen"/>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iterate type="lt">
                                    <p:tmPct val="100000"/>
                                  </p:iterate>
                                  <p:childTnLst>
                                    <p:set>
                                      <p:cBhvr>
                                        <p:cTn id="38" dur="1" fill="hold">
                                          <p:stCondLst>
                                            <p:cond delay="0"/>
                                          </p:stCondLst>
                                        </p:cTn>
                                        <p:tgtEl>
                                          <p:spTgt spid="43014">
                                            <p:txEl>
                                              <p:pRg st="0" end="0"/>
                                            </p:txEl>
                                          </p:spTgt>
                                        </p:tgtEl>
                                        <p:attrNameLst>
                                          <p:attrName>style.visibility</p:attrName>
                                        </p:attrNameLst>
                                      </p:cBhvr>
                                      <p:to>
                                        <p:strVal val="visible"/>
                                      </p:to>
                                    </p:set>
                                    <p:animEffect transition="in" filter="wipe(up)">
                                      <p:cBhvr>
                                        <p:cTn id="39" dur="75"/>
                                        <p:tgtEl>
                                          <p:spTgt spid="43014">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6" name="Schreibmaschine"/>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43015"/>
                                        </p:tgtEl>
                                        <p:attrNameLst>
                                          <p:attrName>style.visibility</p:attrName>
                                        </p:attrNameLst>
                                      </p:cBhvr>
                                      <p:to>
                                        <p:strVal val="visible"/>
                                      </p:to>
                                    </p:set>
                                    <p:animEffect transition="in" filter="box(out)">
                                      <p:cBhvr>
                                        <p:cTn id="44" dur="500"/>
                                        <p:tgtEl>
                                          <p:spTgt spid="43015"/>
                                        </p:tgtEl>
                                      </p:cBhvr>
                                    </p:animEffect>
                                  </p:childTnLst>
                                  <p:subTnLst>
                                    <p:audio>
                                      <p:cMediaNode>
                                        <p:cTn display="0" masterRel="sameClick">
                                          <p:stCondLst>
                                            <p:cond evt="begin" delay="0">
                                              <p:tn val="42"/>
                                            </p:cond>
                                          </p:stCondLst>
                                          <p:endCondLst>
                                            <p:cond evt="onStopAudio" delay="0">
                                              <p:tgtEl>
                                                <p:sldTgt/>
                                              </p:tgtEl>
                                            </p:cond>
                                          </p:endCondLst>
                                        </p:cTn>
                                        <p:tgtEl>
                                          <p:sndTgt r:embed="rId3" name="Kamera"/>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43016"/>
                                        </p:tgtEl>
                                        <p:attrNameLst>
                                          <p:attrName>style.visibility</p:attrName>
                                        </p:attrNameLst>
                                      </p:cBhvr>
                                      <p:to>
                                        <p:strVal val="visible"/>
                                      </p:to>
                                    </p:set>
                                    <p:animEffect transition="in" filter="box(out)">
                                      <p:cBhvr>
                                        <p:cTn id="49" dur="500"/>
                                        <p:tgtEl>
                                          <p:spTgt spid="43016"/>
                                        </p:tgtEl>
                                      </p:cBhvr>
                                    </p:animEffect>
                                  </p:childTnLst>
                                  <p:subTnLst>
                                    <p:audio>
                                      <p:cMediaNode>
                                        <p:cTn display="0" masterRel="sameClick">
                                          <p:stCondLst>
                                            <p:cond evt="begin" delay="0">
                                              <p:tn val="47"/>
                                            </p:cond>
                                          </p:stCondLst>
                                          <p:endCondLst>
                                            <p:cond evt="onStopAudio" delay="0">
                                              <p:tgtEl>
                                                <p:sldTgt/>
                                              </p:tgtEl>
                                            </p:cond>
                                          </p:endCondLst>
                                        </p:cTn>
                                        <p:tgtEl>
                                          <p:sndTgt r:embed="rId3" name="Kamera"/>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43017">
                                            <p:txEl>
                                              <p:pRg st="0" end="0"/>
                                            </p:txEl>
                                          </p:spTgt>
                                        </p:tgtEl>
                                        <p:attrNameLst>
                                          <p:attrName>style.visibility</p:attrName>
                                        </p:attrNameLst>
                                      </p:cBhvr>
                                      <p:to>
                                        <p:strVal val="visible"/>
                                      </p:to>
                                    </p:set>
                                    <p:anim calcmode="lin" valueType="num">
                                      <p:cBhvr additive="base">
                                        <p:cTn id="54" dur="500" fill="hold"/>
                                        <p:tgtEl>
                                          <p:spTgt spid="43017">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430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Quietschende Bremsen"/>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7611"/>
                                        </p:tgtEl>
                                        <p:attrNameLst>
                                          <p:attrName>style.visibility</p:attrName>
                                        </p:attrNameLst>
                                      </p:cBhvr>
                                      <p:to>
                                        <p:strVal val="visible"/>
                                      </p:to>
                                    </p:set>
                                    <p:animEffect transition="in" filter="wipe(left)">
                                      <p:cBhvr>
                                        <p:cTn id="60" dur="500"/>
                                        <p:tgtEl>
                                          <p:spTgt spid="27611"/>
                                        </p:tgtEl>
                                      </p:cBhvr>
                                    </p:animEffect>
                                  </p:childTnLst>
                                  <p:subTnLst>
                                    <p:audio>
                                      <p:cMediaNode>
                                        <p:cTn display="0" masterRel="sameClick">
                                          <p:stCondLst>
                                            <p:cond evt="begin" delay="0">
                                              <p:tn val="58"/>
                                            </p:cond>
                                          </p:stCondLst>
                                          <p:endCondLst>
                                            <p:cond evt="onStopAudio" delay="0">
                                              <p:tgtEl>
                                                <p:sldTgt/>
                                              </p:tgtEl>
                                            </p:cond>
                                          </p:endCondLst>
                                        </p:cTn>
                                        <p:tgtEl>
                                          <p:sndTgt r:embed="rId7" name="Rennwagen"/>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43022"/>
                                        </p:tgtEl>
                                        <p:attrNameLst>
                                          <p:attrName>style.visibility</p:attrName>
                                        </p:attrNameLst>
                                      </p:cBhvr>
                                      <p:to>
                                        <p:strVal val="visible"/>
                                      </p:to>
                                    </p:set>
                                    <p:animEffect transition="in" filter="box(out)">
                                      <p:cBhvr>
                                        <p:cTn id="65" dur="500"/>
                                        <p:tgtEl>
                                          <p:spTgt spid="43022"/>
                                        </p:tgtEl>
                                      </p:cBhvr>
                                    </p:animEffect>
                                  </p:childTnLst>
                                  <p:subTnLst>
                                    <p:audio>
                                      <p:cMediaNode>
                                        <p:cTn display="0" masterRel="sameClick">
                                          <p:stCondLst>
                                            <p:cond evt="begin" delay="0">
                                              <p:tn val="63"/>
                                            </p:cond>
                                          </p:stCondLst>
                                          <p:endCondLst>
                                            <p:cond evt="onStopAudio" delay="0">
                                              <p:tgtEl>
                                                <p:sldTgt/>
                                              </p:tgtEl>
                                            </p:cond>
                                          </p:endCondLst>
                                        </p:cTn>
                                        <p:tgtEl>
                                          <p:sndTgt r:embed="rId3" name="Kamera"/>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43023"/>
                                        </p:tgtEl>
                                        <p:attrNameLst>
                                          <p:attrName>style.visibility</p:attrName>
                                        </p:attrNameLst>
                                      </p:cBhvr>
                                      <p:to>
                                        <p:strVal val="visible"/>
                                      </p:to>
                                    </p:set>
                                    <p:animEffect transition="in" filter="box(out)">
                                      <p:cBhvr>
                                        <p:cTn id="70" dur="500"/>
                                        <p:tgtEl>
                                          <p:spTgt spid="43023"/>
                                        </p:tgtEl>
                                      </p:cBhvr>
                                    </p:animEffect>
                                  </p:childTnLst>
                                  <p:subTnLst>
                                    <p:audio>
                                      <p:cMediaNode>
                                        <p:cTn display="0" masterRel="sameClick">
                                          <p:stCondLst>
                                            <p:cond evt="begin" delay="0">
                                              <p:tn val="68"/>
                                            </p:cond>
                                          </p:stCondLst>
                                          <p:endCondLst>
                                            <p:cond evt="onStopAudio" delay="0">
                                              <p:tgtEl>
                                                <p:sldTgt/>
                                              </p:tgtEl>
                                            </p:cond>
                                          </p:endCondLst>
                                        </p:cTn>
                                        <p:tgtEl>
                                          <p:sndTgt r:embed="rId3" name="Kamera"/>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3024">
                                            <p:txEl>
                                              <p:pRg st="0" end="0"/>
                                            </p:txEl>
                                          </p:spTgt>
                                        </p:tgtEl>
                                        <p:attrNameLst>
                                          <p:attrName>style.visibility</p:attrName>
                                        </p:attrNameLst>
                                      </p:cBhvr>
                                      <p:to>
                                        <p:strVal val="visible"/>
                                      </p:to>
                                    </p:set>
                                    <p:anim calcmode="lin" valueType="num">
                                      <p:cBhvr additive="base">
                                        <p:cTn id="75" dur="500" fill="hold"/>
                                        <p:tgtEl>
                                          <p:spTgt spid="4302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30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8" name="breez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3024">
                                            <p:txEl>
                                              <p:pRg st="1" end="1"/>
                                            </p:txEl>
                                          </p:spTgt>
                                        </p:tgtEl>
                                        <p:attrNameLst>
                                          <p:attrName>style.visibility</p:attrName>
                                        </p:attrNameLst>
                                      </p:cBhvr>
                                      <p:to>
                                        <p:strVal val="visible"/>
                                      </p:to>
                                    </p:set>
                                    <p:anim calcmode="lin" valueType="num">
                                      <p:cBhvr additive="base">
                                        <p:cTn id="81" dur="500" fill="hold"/>
                                        <p:tgtEl>
                                          <p:spTgt spid="43024">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430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8"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build="p" autoUpdateAnimBg="0"/>
      <p:bldP spid="43011" grpId="0" build="p" autoUpdateAnimBg="0"/>
      <p:bldP spid="43014" grpId="0" build="p" autoUpdateAnimBg="0"/>
      <p:bldP spid="43015" grpId="0" autoUpdateAnimBg="0"/>
      <p:bldP spid="43016" grpId="0" autoUpdateAnimBg="0"/>
      <p:bldP spid="43017" grpId="0" build="p" autoUpdateAnimBg="0"/>
      <p:bldP spid="43022" grpId="0" autoUpdateAnimBg="0"/>
      <p:bldP spid="43023" grpId="0" autoUpdateAnimBg="0"/>
      <p:bldP spid="4302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Form 44032">
            <a:extLst>
              <a:ext uri="{FF2B5EF4-FFF2-40B4-BE49-F238E27FC236}">
                <a16:creationId xmlns:a16="http://schemas.microsoft.com/office/drawing/2014/main" id="{3338CA39-638B-4A61-ABAC-63C7F7FE0EB2}"/>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Wilsonsche Nebelkammer</a:t>
            </a:r>
          </a:p>
        </p:txBody>
      </p:sp>
      <p:pic>
        <p:nvPicPr>
          <p:cNvPr id="44034" name="Rechteck 44033">
            <a:extLst>
              <a:ext uri="{FF2B5EF4-FFF2-40B4-BE49-F238E27FC236}">
                <a16:creationId xmlns:a16="http://schemas.microsoft.com/office/drawing/2014/main" id="{577104D4-6C85-4DB8-903A-4EEFF05CF56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63" y="1852613"/>
            <a:ext cx="39576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5" name="Object 3">
            <a:hlinkClick r:id="" action="ppaction://ole?verb=0"/>
            <a:extLst>
              <a:ext uri="{FF2B5EF4-FFF2-40B4-BE49-F238E27FC236}">
                <a16:creationId xmlns:a16="http://schemas.microsoft.com/office/drawing/2014/main" id="{E5387D35-E107-4FA3-9B31-A3296D97BC07}"/>
              </a:ext>
            </a:extLst>
          </p:cNvPr>
          <p:cNvGraphicFramePr>
            <a:graphicFrameLocks/>
          </p:cNvGraphicFramePr>
          <p:nvPr/>
        </p:nvGraphicFramePr>
        <p:xfrm>
          <a:off x="909638" y="3829050"/>
          <a:ext cx="3038475" cy="2533650"/>
        </p:xfrm>
        <a:graphic>
          <a:graphicData uri="http://schemas.openxmlformats.org/presentationml/2006/ole">
            <mc:AlternateContent xmlns:mc="http://schemas.openxmlformats.org/markup-compatibility/2006">
              <mc:Choice xmlns:v="urn:schemas-microsoft-com:vml" Requires="v">
                <p:oleObj spid="_x0000_s4101" name="Videoclip" r:id="rId7" imgW="3047619" imgH="2542857" progId="avifile">
                  <p:embed/>
                </p:oleObj>
              </mc:Choice>
              <mc:Fallback>
                <p:oleObj name="Videoclip" r:id="rId7" imgW="3047619" imgH="2542857" progId="avifile">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638" y="3829050"/>
                        <a:ext cx="303847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hteck 44035">
            <a:extLst>
              <a:ext uri="{FF2B5EF4-FFF2-40B4-BE49-F238E27FC236}">
                <a16:creationId xmlns:a16="http://schemas.microsoft.com/office/drawing/2014/main" id="{DC0BA6DD-08AF-4FD8-BFC6-A516ADBFCF22}"/>
              </a:ext>
            </a:extLst>
          </p:cNvPr>
          <p:cNvSpPr>
            <a:spLocks noChangeArrowheads="1"/>
          </p:cNvSpPr>
          <p:nvPr/>
        </p:nvSpPr>
        <p:spPr bwMode="auto">
          <a:xfrm>
            <a:off x="4648200" y="1752600"/>
            <a:ext cx="449421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In mit Wasserdampf übersättigter Luft wirken die durch Strahlung entstandenen Gasionen wie Kondensationskerne, so daß die Bahn eines ionisierenden Teilchens als Nebelspur sichtbar wird. durch erniedrigung des Drucks, sinkt die Temperatur entsprechend und die Wasserteilchen lagewrn sich an den Ionen an.</a:t>
            </a:r>
          </a:p>
          <a:p>
            <a:pPr>
              <a:spcBef>
                <a:spcPct val="50000"/>
              </a:spcBef>
            </a:pPr>
            <a:r>
              <a:rPr lang="de-DE" altLang="de-DE">
                <a:latin typeface="Times New Roman" panose="02020603050405020304" pitchFamily="18" charset="0"/>
              </a:rPr>
              <a:t>Voraussetzung. Rasche Druckabsenkung und damit Temperaturerniedrigung bei hoher Luftfeuchtigkeit in der Kammer,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44033">
                                            <p:txEl>
                                              <p:pRg st="0" end="0"/>
                                            </p:txEl>
                                          </p:spTgt>
                                        </p:tgtEl>
                                        <p:attrNameLst>
                                          <p:attrName>style.visibility</p:attrName>
                                        </p:attrNameLst>
                                      </p:cBhvr>
                                      <p:to>
                                        <p:strVal val="visible"/>
                                      </p:to>
                                    </p:set>
                                    <p:anim calcmode="lin" valueType="num">
                                      <p:cBhvr additive="base">
                                        <p:cTn id="7" dur="75" fill="hold"/>
                                        <p:tgtEl>
                                          <p:spTgt spid="44033">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4403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box(out)">
                                      <p:cBhvr>
                                        <p:cTn id="13" dur="500"/>
                                        <p:tgtEl>
                                          <p:spTgt spid="44034"/>
                                        </p:tgtEl>
                                      </p:cBhvr>
                                    </p:animEffect>
                                  </p:childTnLst>
                                  <p:subTnLst>
                                    <p:audio>
                                      <p:cMediaNode>
                                        <p:cTn display="0" masterRel="sameClick">
                                          <p:stCondLst>
                                            <p:cond evt="begin" delay="0">
                                              <p:tn val="11"/>
                                            </p:cond>
                                          </p:stCondLst>
                                          <p:endCondLst>
                                            <p:cond evt="onStopAudio" delay="0">
                                              <p:tgtEl>
                                                <p:sldTgt/>
                                              </p:tgtEl>
                                            </p:cond>
                                          </p:endCondLst>
                                        </p:cTn>
                                        <p:tgtEl>
                                          <p:sndTgt r:embed="rId4"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44035"/>
                                        </p:tgtEl>
                                        <p:attrNameLst>
                                          <p:attrName>style.visibility</p:attrName>
                                        </p:attrNameLst>
                                      </p:cBhvr>
                                      <p:to>
                                        <p:strVal val="visible"/>
                                      </p:to>
                                    </p:set>
                                    <p:animEffect transition="in" filter="box(out)">
                                      <p:cBhvr>
                                        <p:cTn id="18" dur="500"/>
                                        <p:tgtEl>
                                          <p:spTgt spid="44035"/>
                                        </p:tgtEl>
                                      </p:cBhvr>
                                    </p:animEffect>
                                  </p:childTnLst>
                                  <p:subTnLst>
                                    <p:audio>
                                      <p:cMediaNode>
                                        <p:cTn display="0" masterRel="sameClick">
                                          <p:stCondLst>
                                            <p:cond evt="begin" delay="0">
                                              <p:tn val="16"/>
                                            </p:cond>
                                          </p:stCondLst>
                                          <p:endCondLst>
                                            <p:cond evt="onStopAudio" delay="0">
                                              <p:tgtEl>
                                                <p:sldTgt/>
                                              </p:tgtEl>
                                            </p:cond>
                                          </p:endCondLst>
                                        </p:cTn>
                                        <p:tgtEl>
                                          <p:sndTgt r:embed="rId4"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4036"/>
                                        </p:tgtEl>
                                        <p:attrNameLst>
                                          <p:attrName>style.visibility</p:attrName>
                                        </p:attrNameLst>
                                      </p:cBhvr>
                                      <p:to>
                                        <p:strVal val="visible"/>
                                      </p:to>
                                    </p:set>
                                    <p:animEffect transition="in" filter="blinds(horizontal)">
                                      <p:cBhvr>
                                        <p:cTn id="23" dur="500"/>
                                        <p:tgtEl>
                                          <p:spTgt spid="44036"/>
                                        </p:tgtEl>
                                      </p:cBhvr>
                                    </p:animEffect>
                                  </p:childTnLst>
                                  <p:subTnLst>
                                    <p:audio>
                                      <p:cMediaNode>
                                        <p:cTn display="0" masterRel="sameClick">
                                          <p:stCondLst>
                                            <p:cond evt="begin" delay="0">
                                              <p:tn val="21"/>
                                            </p:cond>
                                          </p:stCondLst>
                                          <p:endCondLst>
                                            <p:cond evt="onStopAudio" delay="0">
                                              <p:tgtEl>
                                                <p:sldTgt/>
                                              </p:tgtEl>
                                            </p:cond>
                                          </p:endCondLst>
                                        </p:cTn>
                                        <p:tgtEl>
                                          <p:sndTgt r:embed="rId5" name="PinkFlo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build="p" autoUpdateAnimBg="0"/>
      <p:bldP spid="4403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Form 45056">
            <a:extLst>
              <a:ext uri="{FF2B5EF4-FFF2-40B4-BE49-F238E27FC236}">
                <a16:creationId xmlns:a16="http://schemas.microsoft.com/office/drawing/2014/main" id="{2A55FFEB-F4B5-4F6A-8DE9-747C5A2880E7}"/>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Beispiel für Strahlung</a:t>
            </a:r>
          </a:p>
        </p:txBody>
      </p:sp>
      <p:sp>
        <p:nvSpPr>
          <p:cNvPr id="45058" name="Rechteck 45057">
            <a:extLst>
              <a:ext uri="{FF2B5EF4-FFF2-40B4-BE49-F238E27FC236}">
                <a16:creationId xmlns:a16="http://schemas.microsoft.com/office/drawing/2014/main" id="{FBC24852-0435-47E5-BBAB-B2DECEA29A18}"/>
              </a:ext>
            </a:extLst>
          </p:cNvPr>
          <p:cNvSpPr>
            <a:spLocks noChangeArrowheads="1"/>
          </p:cNvSpPr>
          <p:nvPr/>
        </p:nvSpPr>
        <p:spPr bwMode="auto">
          <a:xfrm>
            <a:off x="381000" y="1676400"/>
            <a:ext cx="8761413"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ymbol" panose="05050102010706020507" pitchFamily="18" charset="2"/>
              </a:rPr>
              <a:t>a -</a:t>
            </a:r>
            <a:r>
              <a:rPr lang="de-DE" altLang="de-DE">
                <a:latin typeface="Times New Roman" panose="02020603050405020304" pitchFamily="18" charset="0"/>
              </a:rPr>
              <a:t> Strahlung : Heliumkerne werden vom Kern herausgeschleudert.</a:t>
            </a:r>
          </a:p>
          <a:p>
            <a:pPr>
              <a:spcBef>
                <a:spcPct val="50000"/>
              </a:spcBef>
            </a:pPr>
            <a:r>
              <a:rPr lang="de-DE" altLang="de-DE">
                <a:latin typeface="Times New Roman" panose="02020603050405020304" pitchFamily="18" charset="0"/>
              </a:rPr>
              <a:t>	</a:t>
            </a:r>
            <a:r>
              <a:rPr lang="de-DE" altLang="de-DE" baseline="30000">
                <a:latin typeface="Times New Roman" panose="02020603050405020304" pitchFamily="18" charset="0"/>
              </a:rPr>
              <a:t>226</a:t>
            </a:r>
            <a:r>
              <a:rPr lang="de-DE" altLang="de-DE" baseline="-25000">
                <a:latin typeface="Times New Roman" panose="02020603050405020304" pitchFamily="18" charset="0"/>
              </a:rPr>
              <a:t>88</a:t>
            </a:r>
            <a:r>
              <a:rPr lang="de-DE" altLang="de-DE">
                <a:latin typeface="Times New Roman" panose="02020603050405020304" pitchFamily="18" charset="0"/>
              </a:rPr>
              <a:t> Ra -------------&gt;</a:t>
            </a:r>
            <a:r>
              <a:rPr lang="de-DE" altLang="de-DE" baseline="30000">
                <a:latin typeface="Times New Roman" panose="02020603050405020304" pitchFamily="18" charset="0"/>
              </a:rPr>
              <a:t>4</a:t>
            </a:r>
            <a:r>
              <a:rPr lang="de-DE" altLang="de-DE" baseline="-25000">
                <a:latin typeface="Times New Roman" panose="02020603050405020304" pitchFamily="18" charset="0"/>
              </a:rPr>
              <a:t>2 </a:t>
            </a:r>
            <a:r>
              <a:rPr lang="de-DE" altLang="de-DE">
                <a:latin typeface="Times New Roman" panose="02020603050405020304" pitchFamily="18" charset="0"/>
              </a:rPr>
              <a:t>He	+ </a:t>
            </a:r>
            <a:r>
              <a:rPr lang="de-DE" altLang="de-DE" baseline="30000">
                <a:latin typeface="Times New Roman" panose="02020603050405020304" pitchFamily="18" charset="0"/>
              </a:rPr>
              <a:t>222</a:t>
            </a:r>
            <a:r>
              <a:rPr lang="de-DE" altLang="de-DE" baseline="-25000">
                <a:latin typeface="Times New Roman" panose="02020603050405020304" pitchFamily="18" charset="0"/>
              </a:rPr>
              <a:t>86</a:t>
            </a:r>
            <a:r>
              <a:rPr lang="de-DE" altLang="de-DE">
                <a:latin typeface="Times New Roman" panose="02020603050405020304" pitchFamily="18" charset="0"/>
              </a:rPr>
              <a:t> Rn</a:t>
            </a:r>
          </a:p>
          <a:p>
            <a:pPr>
              <a:spcBef>
                <a:spcPct val="50000"/>
              </a:spcBef>
            </a:pPr>
            <a:r>
              <a:rPr lang="de-DE" altLang="de-DE">
                <a:latin typeface="Symbol" panose="05050102010706020507" pitchFamily="18" charset="2"/>
              </a:rPr>
              <a:t>b</a:t>
            </a:r>
            <a:r>
              <a:rPr lang="de-DE" altLang="de-DE" baseline="30000">
                <a:latin typeface="Symbol" panose="05050102010706020507" pitchFamily="18" charset="2"/>
              </a:rPr>
              <a:t>-</a:t>
            </a:r>
            <a:r>
              <a:rPr lang="de-DE" altLang="de-DE">
                <a:latin typeface="Symbol" panose="05050102010706020507" pitchFamily="18" charset="2"/>
              </a:rPr>
              <a:t> - </a:t>
            </a:r>
            <a:r>
              <a:rPr lang="de-DE" altLang="de-DE">
                <a:latin typeface="Times New Roman" panose="02020603050405020304" pitchFamily="18" charset="0"/>
              </a:rPr>
              <a:t>Strahlung : Elektronen  aus dem Kern , entstanden durch die spaltung von einem Neutron  zu einem Proton und 	einem Elektron.</a:t>
            </a:r>
          </a:p>
          <a:p>
            <a:pPr>
              <a:spcBef>
                <a:spcPct val="50000"/>
              </a:spcBef>
            </a:pPr>
            <a:r>
              <a:rPr lang="de-DE" altLang="de-DE" baseline="30000">
                <a:latin typeface="Times New Roman" panose="02020603050405020304" pitchFamily="18" charset="0"/>
              </a:rPr>
              <a:t>	128</a:t>
            </a:r>
            <a:r>
              <a:rPr lang="de-DE" altLang="de-DE" baseline="-25000">
                <a:latin typeface="Times New Roman" panose="02020603050405020304" pitchFamily="18" charset="0"/>
              </a:rPr>
              <a:t>53 </a:t>
            </a:r>
            <a:r>
              <a:rPr lang="de-DE" altLang="de-DE">
                <a:latin typeface="Times New Roman" panose="02020603050405020304" pitchFamily="18" charset="0"/>
              </a:rPr>
              <a:t>I ---------------&gt;</a:t>
            </a:r>
            <a:r>
              <a:rPr lang="de-DE" altLang="de-DE" baseline="30000">
                <a:latin typeface="Times New Roman" panose="02020603050405020304" pitchFamily="18" charset="0"/>
              </a:rPr>
              <a:t> 0</a:t>
            </a:r>
            <a:r>
              <a:rPr lang="de-DE" altLang="de-DE">
                <a:latin typeface="Times New Roman" panose="02020603050405020304" pitchFamily="18" charset="0"/>
              </a:rPr>
              <a:t>e</a:t>
            </a:r>
            <a:r>
              <a:rPr lang="de-DE" altLang="de-DE" baseline="30000">
                <a:latin typeface="Times New Roman" panose="02020603050405020304" pitchFamily="18" charset="0"/>
              </a:rPr>
              <a:t>-</a:t>
            </a:r>
            <a:r>
              <a:rPr lang="de-DE" altLang="de-DE">
                <a:latin typeface="Times New Roman" panose="02020603050405020304" pitchFamily="18" charset="0"/>
              </a:rPr>
              <a:t> +</a:t>
            </a:r>
            <a:r>
              <a:rPr lang="de-DE" altLang="de-DE" baseline="30000">
                <a:latin typeface="Times New Roman" panose="02020603050405020304" pitchFamily="18" charset="0"/>
              </a:rPr>
              <a:t> 128</a:t>
            </a:r>
            <a:r>
              <a:rPr lang="de-DE" altLang="de-DE" baseline="-25000">
                <a:latin typeface="Times New Roman" panose="02020603050405020304" pitchFamily="18" charset="0"/>
              </a:rPr>
              <a:t>54</a:t>
            </a:r>
            <a:r>
              <a:rPr lang="de-DE" altLang="de-DE">
                <a:latin typeface="Times New Roman" panose="02020603050405020304" pitchFamily="18" charset="0"/>
              </a:rPr>
              <a:t> Xe	(Neutron n ---&gt; Proton p</a:t>
            </a:r>
            <a:r>
              <a:rPr lang="de-DE" altLang="de-DE" baseline="30000">
                <a:latin typeface="Times New Roman" panose="02020603050405020304" pitchFamily="18" charset="0"/>
              </a:rPr>
              <a:t>-</a:t>
            </a:r>
            <a:r>
              <a:rPr lang="de-DE" altLang="de-DE">
                <a:latin typeface="Times New Roman" panose="02020603050405020304" pitchFamily="18" charset="0"/>
              </a:rPr>
              <a:t>  + e</a:t>
            </a:r>
            <a:r>
              <a:rPr lang="de-DE" altLang="de-DE" baseline="30000">
                <a:latin typeface="Times New Roman" panose="02020603050405020304" pitchFamily="18" charset="0"/>
              </a:rPr>
              <a:t>+</a:t>
            </a:r>
            <a:r>
              <a:rPr lang="de-DE" altLang="de-DE">
                <a:latin typeface="Times New Roman" panose="02020603050405020304" pitchFamily="18" charset="0"/>
              </a:rPr>
              <a:t> + Neutrino r)</a:t>
            </a:r>
          </a:p>
          <a:p>
            <a:pPr>
              <a:spcBef>
                <a:spcPct val="50000"/>
              </a:spcBef>
            </a:pPr>
            <a:r>
              <a:rPr lang="de-DE" altLang="de-DE">
                <a:latin typeface="Symbol" panose="05050102010706020507" pitchFamily="18" charset="2"/>
              </a:rPr>
              <a:t>b</a:t>
            </a:r>
            <a:r>
              <a:rPr lang="de-DE" altLang="de-DE" baseline="30000">
                <a:latin typeface="Times New Roman" panose="02020603050405020304" pitchFamily="18" charset="0"/>
              </a:rPr>
              <a:t>+</a:t>
            </a:r>
            <a:r>
              <a:rPr lang="de-DE" altLang="de-DE">
                <a:latin typeface="Times New Roman" panose="02020603050405020304" pitchFamily="18" charset="0"/>
              </a:rPr>
              <a:t> - Strahlung</a:t>
            </a:r>
            <a:r>
              <a:rPr lang="de-DE" altLang="de-DE" baseline="30000">
                <a:latin typeface="Times New Roman" panose="02020603050405020304" pitchFamily="18" charset="0"/>
              </a:rPr>
              <a:t>  </a:t>
            </a:r>
            <a:r>
              <a:rPr lang="de-DE" altLang="de-DE">
                <a:latin typeface="Times New Roman" panose="02020603050405020304" pitchFamily="18" charset="0"/>
              </a:rPr>
              <a:t>: Positronen aus dem Kern</a:t>
            </a:r>
          </a:p>
          <a:p>
            <a:pPr>
              <a:spcBef>
                <a:spcPct val="50000"/>
              </a:spcBef>
            </a:pPr>
            <a:r>
              <a:rPr lang="de-DE" altLang="de-DE">
                <a:latin typeface="Times New Roman" panose="02020603050405020304" pitchFamily="18" charset="0"/>
              </a:rPr>
              <a:t>	</a:t>
            </a:r>
            <a:r>
              <a:rPr lang="de-DE" altLang="de-DE" baseline="30000">
                <a:latin typeface="Times New Roman" panose="02020603050405020304" pitchFamily="18" charset="0"/>
              </a:rPr>
              <a:t>39</a:t>
            </a:r>
            <a:r>
              <a:rPr lang="de-DE" altLang="de-DE" baseline="-25000">
                <a:latin typeface="Times New Roman" panose="02020603050405020304" pitchFamily="18" charset="0"/>
              </a:rPr>
              <a:t>20</a:t>
            </a:r>
            <a:r>
              <a:rPr lang="de-DE" altLang="de-DE">
                <a:latin typeface="Times New Roman" panose="02020603050405020304" pitchFamily="18" charset="0"/>
              </a:rPr>
              <a:t> Ca ------------&gt; e</a:t>
            </a:r>
            <a:r>
              <a:rPr lang="de-DE" altLang="de-DE" baseline="30000">
                <a:latin typeface="Times New Roman" panose="02020603050405020304" pitchFamily="18" charset="0"/>
              </a:rPr>
              <a:t>+</a:t>
            </a:r>
            <a:r>
              <a:rPr lang="de-DE" altLang="de-DE">
                <a:latin typeface="Times New Roman" panose="02020603050405020304" pitchFamily="18" charset="0"/>
              </a:rPr>
              <a:t> +  </a:t>
            </a:r>
            <a:r>
              <a:rPr lang="de-DE" altLang="de-DE" baseline="30000">
                <a:latin typeface="Times New Roman" panose="02020603050405020304" pitchFamily="18" charset="0"/>
              </a:rPr>
              <a:t>39</a:t>
            </a:r>
            <a:r>
              <a:rPr lang="de-DE" altLang="de-DE" baseline="-25000">
                <a:latin typeface="Times New Roman" panose="02020603050405020304" pitchFamily="18" charset="0"/>
              </a:rPr>
              <a:t>19</a:t>
            </a:r>
            <a:r>
              <a:rPr lang="de-DE" altLang="de-DE">
                <a:latin typeface="Times New Roman" panose="02020603050405020304" pitchFamily="18" charset="0"/>
              </a:rPr>
              <a:t> K	(Proton p   ---&gt; Neutron + e</a:t>
            </a:r>
            <a:r>
              <a:rPr lang="de-DE" altLang="de-DE" baseline="30000">
                <a:latin typeface="Times New Roman" panose="02020603050405020304" pitchFamily="18" charset="0"/>
              </a:rPr>
              <a:t>+</a:t>
            </a:r>
            <a:r>
              <a:rPr lang="de-DE" altLang="de-DE">
                <a:latin typeface="Times New Roman" panose="02020603050405020304" pitchFamily="18" charset="0"/>
              </a:rPr>
              <a:t> + Neutrino r)</a:t>
            </a:r>
          </a:p>
          <a:p>
            <a:pPr>
              <a:spcBef>
                <a:spcPct val="50000"/>
              </a:spcBef>
            </a:pPr>
            <a:r>
              <a:rPr lang="de-DE" altLang="de-DE">
                <a:latin typeface="Symbol" panose="05050102010706020507" pitchFamily="18" charset="2"/>
              </a:rPr>
              <a:t>g</a:t>
            </a:r>
            <a:r>
              <a:rPr lang="de-DE" altLang="de-DE">
                <a:latin typeface="Times New Roman" panose="02020603050405020304" pitchFamily="18" charset="0"/>
              </a:rPr>
              <a:t> - Strahlung : Elektromagnetische strahlung, häufig ein zusatzeffekt der </a:t>
            </a:r>
            <a:r>
              <a:rPr lang="de-DE" altLang="de-DE">
                <a:latin typeface="Symbol" panose="05050102010706020507" pitchFamily="18" charset="2"/>
              </a:rPr>
              <a:t>a, b</a:t>
            </a:r>
            <a:r>
              <a:rPr lang="de-DE" altLang="de-DE" baseline="30000">
                <a:latin typeface="Symbol" panose="05050102010706020507" pitchFamily="18" charset="2"/>
              </a:rPr>
              <a:t>-</a:t>
            </a:r>
            <a:r>
              <a:rPr lang="de-DE" altLang="de-DE">
                <a:latin typeface="Symbol" panose="05050102010706020507" pitchFamily="18" charset="2"/>
              </a:rPr>
              <a:t> ,b</a:t>
            </a:r>
            <a:r>
              <a:rPr lang="de-DE" altLang="de-DE" baseline="30000">
                <a:latin typeface="Symbol" panose="05050102010706020507" pitchFamily="18" charset="2"/>
              </a:rPr>
              <a:t>+ </a:t>
            </a:r>
            <a:r>
              <a:rPr lang="de-DE" altLang="de-DE">
                <a:latin typeface="Symbol" panose="05050102010706020507" pitchFamily="18" charset="2"/>
              </a:rPr>
              <a:t>- </a:t>
            </a:r>
            <a:r>
              <a:rPr lang="de-DE" altLang="de-DE">
                <a:latin typeface="Times New Roman" panose="02020603050405020304" pitchFamily="18" charset="0"/>
              </a:rPr>
              <a:t>Strahlung</a:t>
            </a:r>
          </a:p>
          <a:p>
            <a:pPr>
              <a:spcBef>
                <a:spcPct val="50000"/>
              </a:spcBef>
            </a:pPr>
            <a:r>
              <a:rPr lang="de-DE" altLang="de-DE">
                <a:latin typeface="Times New Roman" panose="02020603050405020304" pitchFamily="18" charset="0"/>
              </a:rPr>
              <a:t>	</a:t>
            </a:r>
            <a:r>
              <a:rPr lang="de-DE" altLang="de-DE" baseline="30000">
                <a:latin typeface="Times New Roman" panose="02020603050405020304" pitchFamily="18" charset="0"/>
              </a:rPr>
              <a:t>A</a:t>
            </a:r>
            <a:r>
              <a:rPr lang="de-DE" altLang="de-DE" baseline="-25000">
                <a:latin typeface="Times New Roman" panose="02020603050405020304" pitchFamily="18" charset="0"/>
              </a:rPr>
              <a:t>Z </a:t>
            </a:r>
            <a:r>
              <a:rPr lang="de-DE" altLang="de-DE">
                <a:latin typeface="Times New Roman" panose="02020603050405020304" pitchFamily="18" charset="0"/>
              </a:rPr>
              <a:t>Atom </a:t>
            </a:r>
            <a:r>
              <a:rPr lang="de-DE" altLang="de-DE" baseline="30000">
                <a:latin typeface="Times New Roman" panose="02020603050405020304" pitchFamily="18" charset="0"/>
              </a:rPr>
              <a:t>*</a:t>
            </a:r>
            <a:r>
              <a:rPr lang="de-DE" altLang="de-DE">
                <a:latin typeface="Times New Roman" panose="02020603050405020304" pitchFamily="18" charset="0"/>
              </a:rPr>
              <a:t> ---------&gt; </a:t>
            </a:r>
            <a:r>
              <a:rPr lang="de-DE" altLang="de-DE" baseline="30000">
                <a:latin typeface="Times New Roman" panose="02020603050405020304" pitchFamily="18" charset="0"/>
              </a:rPr>
              <a:t>A</a:t>
            </a:r>
            <a:r>
              <a:rPr lang="de-DE" altLang="de-DE" baseline="-25000">
                <a:latin typeface="Times New Roman" panose="02020603050405020304" pitchFamily="18" charset="0"/>
              </a:rPr>
              <a:t>Z</a:t>
            </a:r>
            <a:r>
              <a:rPr lang="de-DE" altLang="de-DE">
                <a:latin typeface="Times New Roman" panose="02020603050405020304" pitchFamily="18" charset="0"/>
              </a:rPr>
              <a:t> Atom + </a:t>
            </a:r>
            <a:r>
              <a:rPr lang="de-DE" altLang="de-DE">
                <a:latin typeface="Symbol" panose="05050102010706020507" pitchFamily="18" charset="2"/>
              </a:rPr>
              <a:t>g</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k - Einfang : ein Elektron aus der Hülle wird eingefangen und verschmilzt mit einem Proton zu einem Neutron.</a:t>
            </a:r>
          </a:p>
          <a:p>
            <a:pPr>
              <a:spcBef>
                <a:spcPct val="50000"/>
              </a:spcBef>
            </a:pPr>
            <a:r>
              <a:rPr lang="de-DE" altLang="de-DE">
                <a:latin typeface="Times New Roman" panose="02020603050405020304" pitchFamily="18" charset="0"/>
              </a:rPr>
              <a:t>	</a:t>
            </a:r>
            <a:r>
              <a:rPr lang="de-DE" altLang="de-DE" baseline="30000">
                <a:latin typeface="Times New Roman" panose="02020603050405020304" pitchFamily="18" charset="0"/>
              </a:rPr>
              <a:t>A</a:t>
            </a:r>
            <a:r>
              <a:rPr lang="de-DE" altLang="de-DE" baseline="-25000">
                <a:latin typeface="Times New Roman" panose="02020603050405020304" pitchFamily="18" charset="0"/>
              </a:rPr>
              <a:t>Z</a:t>
            </a:r>
            <a:r>
              <a:rPr lang="de-DE" altLang="de-DE">
                <a:latin typeface="Times New Roman" panose="02020603050405020304" pitchFamily="18" charset="0"/>
              </a:rPr>
              <a:t> Atom + e</a:t>
            </a:r>
            <a:r>
              <a:rPr lang="de-DE" altLang="de-DE" baseline="30000">
                <a:latin typeface="Times New Roman" panose="02020603050405020304" pitchFamily="18" charset="0"/>
              </a:rPr>
              <a:t>-</a:t>
            </a:r>
            <a:r>
              <a:rPr lang="de-DE" altLang="de-DE">
                <a:latin typeface="Times New Roman" panose="02020603050405020304" pitchFamily="18" charset="0"/>
              </a:rPr>
              <a:t> ----&gt; </a:t>
            </a:r>
            <a:r>
              <a:rPr lang="de-DE" altLang="de-DE" baseline="30000">
                <a:latin typeface="Times New Roman" panose="02020603050405020304" pitchFamily="18" charset="0"/>
              </a:rPr>
              <a:t>A</a:t>
            </a:r>
            <a:r>
              <a:rPr lang="de-DE" altLang="de-DE" baseline="-25000">
                <a:latin typeface="Times New Roman" panose="02020603050405020304" pitchFamily="18" charset="0"/>
              </a:rPr>
              <a:t>Z-1</a:t>
            </a:r>
            <a:r>
              <a:rPr lang="de-DE" altLang="de-DE">
                <a:latin typeface="Times New Roman" panose="02020603050405020304" pitchFamily="18" charset="0"/>
              </a:rPr>
              <a:t> Atom (Proton p + Elektron e</a:t>
            </a:r>
            <a:r>
              <a:rPr lang="de-DE" altLang="de-DE" baseline="30000">
                <a:latin typeface="Times New Roman" panose="02020603050405020304" pitchFamily="18" charset="0"/>
              </a:rPr>
              <a:t>-</a:t>
            </a:r>
            <a:r>
              <a:rPr lang="de-DE" altLang="de-DE">
                <a:latin typeface="Times New Roman" panose="02020603050405020304" pitchFamily="18" charset="0"/>
              </a:rPr>
              <a:t> ---&gt; Neutron n</a:t>
            </a:r>
          </a:p>
        </p:txBody>
      </p:sp>
      <p:sp>
        <p:nvSpPr>
          <p:cNvPr id="45059" name="Rechteck 45058">
            <a:extLst>
              <a:ext uri="{FF2B5EF4-FFF2-40B4-BE49-F238E27FC236}">
                <a16:creationId xmlns:a16="http://schemas.microsoft.com/office/drawing/2014/main" id="{ACF85000-E86A-4396-B695-FC396BB00A44}"/>
              </a:ext>
            </a:extLst>
          </p:cNvPr>
          <p:cNvSpPr>
            <a:spLocks noChangeArrowheads="1"/>
          </p:cNvSpPr>
          <p:nvPr/>
        </p:nvSpPr>
        <p:spPr bwMode="auto">
          <a:xfrm>
            <a:off x="76200" y="5257800"/>
            <a:ext cx="899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Geben Sie 2 beliebige chemische Gleichungen der Kernspaltprozesse an !</a:t>
            </a:r>
          </a:p>
          <a:p>
            <a:pPr>
              <a:spcBef>
                <a:spcPct val="50000"/>
              </a:spcBef>
            </a:pPr>
            <a:r>
              <a:rPr lang="de-DE" altLang="de-DE">
                <a:latin typeface="Times New Roman" panose="02020603050405020304" pitchFamily="18" charset="0"/>
              </a:rPr>
              <a:t>Uran + Neutron -----------------&gt;	Barium Ba + Krypton Kr + 3 Neutronen + Energie</a:t>
            </a:r>
          </a:p>
          <a:p>
            <a:pPr>
              <a:spcBef>
                <a:spcPct val="50000"/>
              </a:spcBef>
            </a:pPr>
            <a:r>
              <a:rPr lang="de-DE" altLang="de-DE">
                <a:latin typeface="Times New Roman" panose="02020603050405020304" pitchFamily="18" charset="0"/>
              </a:rPr>
              <a:t>Uran + Neutron -----------------&gt; 	Xenon Xe + Strontium Sr + 3 Neutronen + Energie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additive="base">
                                        <p:cTn id="7" dur="500" fill="hold"/>
                                        <p:tgtEl>
                                          <p:spTgt spid="45057"/>
                                        </p:tgtEl>
                                        <p:attrNameLst>
                                          <p:attrName>ppt_x</p:attrName>
                                        </p:attrNameLst>
                                      </p:cBhvr>
                                      <p:tavLst>
                                        <p:tav tm="0">
                                          <p:val>
                                            <p:strVal val="0-#ppt_w/2"/>
                                          </p:val>
                                        </p:tav>
                                        <p:tav tm="100000">
                                          <p:val>
                                            <p:strVal val="#ppt_x"/>
                                          </p:val>
                                        </p:tav>
                                      </p:tavLst>
                                    </p:anim>
                                    <p:anim calcmode="lin" valueType="num">
                                      <p:cBhvr additive="base">
                                        <p:cTn id="8" dur="500" fill="hold"/>
                                        <p:tgtEl>
                                          <p:spTgt spid="450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5058">
                                            <p:txEl>
                                              <p:pRg st="0" end="0"/>
                                            </p:txEl>
                                          </p:spTgt>
                                        </p:tgtEl>
                                        <p:attrNameLst>
                                          <p:attrName>style.visibility</p:attrName>
                                        </p:attrNameLst>
                                      </p:cBhvr>
                                      <p:to>
                                        <p:strVal val="visible"/>
                                      </p:to>
                                    </p:set>
                                    <p:animEffect transition="in" filter="wipe(left)">
                                      <p:cBhvr>
                                        <p:cTn id="13" dur="500"/>
                                        <p:tgtEl>
                                          <p:spTgt spid="4505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5058">
                                            <p:txEl>
                                              <p:pRg st="1" end="1"/>
                                            </p:txEl>
                                          </p:spTgt>
                                        </p:tgtEl>
                                        <p:attrNameLst>
                                          <p:attrName>style.visibility</p:attrName>
                                        </p:attrNameLst>
                                      </p:cBhvr>
                                      <p:to>
                                        <p:strVal val="visible"/>
                                      </p:to>
                                    </p:set>
                                    <p:animEffect transition="in" filter="wipe(left)">
                                      <p:cBhvr>
                                        <p:cTn id="18" dur="500"/>
                                        <p:tgtEl>
                                          <p:spTgt spid="45058">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Laser"/>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5058">
                                            <p:txEl>
                                              <p:pRg st="2" end="2"/>
                                            </p:txEl>
                                          </p:spTgt>
                                        </p:tgtEl>
                                        <p:attrNameLst>
                                          <p:attrName>style.visibility</p:attrName>
                                        </p:attrNameLst>
                                      </p:cBhvr>
                                      <p:to>
                                        <p:strVal val="visible"/>
                                      </p:to>
                                    </p:set>
                                    <p:animEffect transition="in" filter="wipe(left)">
                                      <p:cBhvr>
                                        <p:cTn id="23" dur="500"/>
                                        <p:tgtEl>
                                          <p:spTgt spid="45058">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5058">
                                            <p:txEl>
                                              <p:pRg st="3" end="3"/>
                                            </p:txEl>
                                          </p:spTgt>
                                        </p:tgtEl>
                                        <p:attrNameLst>
                                          <p:attrName>style.visibility</p:attrName>
                                        </p:attrNameLst>
                                      </p:cBhvr>
                                      <p:to>
                                        <p:strVal val="visible"/>
                                      </p:to>
                                    </p:set>
                                    <p:animEffect transition="in" filter="wipe(left)">
                                      <p:cBhvr>
                                        <p:cTn id="28" dur="500"/>
                                        <p:tgtEl>
                                          <p:spTgt spid="45058">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Laser"/>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5058">
                                            <p:txEl>
                                              <p:pRg st="4" end="4"/>
                                            </p:txEl>
                                          </p:spTgt>
                                        </p:tgtEl>
                                        <p:attrNameLst>
                                          <p:attrName>style.visibility</p:attrName>
                                        </p:attrNameLst>
                                      </p:cBhvr>
                                      <p:to>
                                        <p:strVal val="visible"/>
                                      </p:to>
                                    </p:set>
                                    <p:animEffect transition="in" filter="wipe(left)">
                                      <p:cBhvr>
                                        <p:cTn id="33" dur="500"/>
                                        <p:tgtEl>
                                          <p:spTgt spid="45058">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Laser"/>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5058">
                                            <p:txEl>
                                              <p:pRg st="5" end="5"/>
                                            </p:txEl>
                                          </p:spTgt>
                                        </p:tgtEl>
                                        <p:attrNameLst>
                                          <p:attrName>style.visibility</p:attrName>
                                        </p:attrNameLst>
                                      </p:cBhvr>
                                      <p:to>
                                        <p:strVal val="visible"/>
                                      </p:to>
                                    </p:set>
                                    <p:animEffect transition="in" filter="wipe(left)">
                                      <p:cBhvr>
                                        <p:cTn id="38" dur="500"/>
                                        <p:tgtEl>
                                          <p:spTgt spid="45058">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5058">
                                            <p:txEl>
                                              <p:pRg st="6" end="6"/>
                                            </p:txEl>
                                          </p:spTgt>
                                        </p:tgtEl>
                                        <p:attrNameLst>
                                          <p:attrName>style.visibility</p:attrName>
                                        </p:attrNameLst>
                                      </p:cBhvr>
                                      <p:to>
                                        <p:strVal val="visible"/>
                                      </p:to>
                                    </p:set>
                                    <p:animEffect transition="in" filter="wipe(left)">
                                      <p:cBhvr>
                                        <p:cTn id="43" dur="500"/>
                                        <p:tgtEl>
                                          <p:spTgt spid="45058">
                                            <p:txEl>
                                              <p:pRg st="6" end="6"/>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Laser"/>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5058">
                                            <p:txEl>
                                              <p:pRg st="7" end="7"/>
                                            </p:txEl>
                                          </p:spTgt>
                                        </p:tgtEl>
                                        <p:attrNameLst>
                                          <p:attrName>style.visibility</p:attrName>
                                        </p:attrNameLst>
                                      </p:cBhvr>
                                      <p:to>
                                        <p:strVal val="visible"/>
                                      </p:to>
                                    </p:set>
                                    <p:animEffect transition="in" filter="wipe(left)">
                                      <p:cBhvr>
                                        <p:cTn id="48" dur="500"/>
                                        <p:tgtEl>
                                          <p:spTgt spid="45058">
                                            <p:txEl>
                                              <p:pRg st="7" end="7"/>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Laser"/>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5058">
                                            <p:txEl>
                                              <p:pRg st="8" end="8"/>
                                            </p:txEl>
                                          </p:spTgt>
                                        </p:tgtEl>
                                        <p:attrNameLst>
                                          <p:attrName>style.visibility</p:attrName>
                                        </p:attrNameLst>
                                      </p:cBhvr>
                                      <p:to>
                                        <p:strVal val="visible"/>
                                      </p:to>
                                    </p:set>
                                    <p:animEffect transition="in" filter="wipe(left)">
                                      <p:cBhvr>
                                        <p:cTn id="53" dur="500"/>
                                        <p:tgtEl>
                                          <p:spTgt spid="45058">
                                            <p:txEl>
                                              <p:pRg st="8" end="8"/>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Laser"/>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5058">
                                            <p:txEl>
                                              <p:pRg st="9" end="9"/>
                                            </p:txEl>
                                          </p:spTgt>
                                        </p:tgtEl>
                                        <p:attrNameLst>
                                          <p:attrName>style.visibility</p:attrName>
                                        </p:attrNameLst>
                                      </p:cBhvr>
                                      <p:to>
                                        <p:strVal val="visible"/>
                                      </p:to>
                                    </p:set>
                                    <p:animEffect transition="in" filter="wipe(left)">
                                      <p:cBhvr>
                                        <p:cTn id="58" dur="500"/>
                                        <p:tgtEl>
                                          <p:spTgt spid="45058">
                                            <p:txEl>
                                              <p:pRg st="9" end="9"/>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Laser"/>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45059">
                                            <p:txEl>
                                              <p:pRg st="0" end="0"/>
                                            </p:txEl>
                                          </p:spTgt>
                                        </p:tgtEl>
                                        <p:attrNameLst>
                                          <p:attrName>style.visibility</p:attrName>
                                        </p:attrNameLst>
                                      </p:cBhvr>
                                      <p:to>
                                        <p:strVal val="visible"/>
                                      </p:to>
                                    </p:set>
                                    <p:anim calcmode="lin" valueType="num">
                                      <p:cBhvr additive="base">
                                        <p:cTn id="63" dur="500" fill="hold"/>
                                        <p:tgtEl>
                                          <p:spTgt spid="45059">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50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smok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45059">
                                            <p:txEl>
                                              <p:pRg st="1" end="1"/>
                                            </p:txEl>
                                          </p:spTgt>
                                        </p:tgtEl>
                                        <p:attrNameLst>
                                          <p:attrName>style.visibility</p:attrName>
                                        </p:attrNameLst>
                                      </p:cBhvr>
                                      <p:to>
                                        <p:strVal val="visible"/>
                                      </p:to>
                                    </p:set>
                                    <p:anim calcmode="lin" valueType="num">
                                      <p:cBhvr additive="base">
                                        <p:cTn id="69" dur="500" fill="hold"/>
                                        <p:tgtEl>
                                          <p:spTgt spid="45059">
                                            <p:txEl>
                                              <p:pRg st="1" end="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450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smok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45059">
                                            <p:txEl>
                                              <p:pRg st="2" end="2"/>
                                            </p:txEl>
                                          </p:spTgt>
                                        </p:tgtEl>
                                        <p:attrNameLst>
                                          <p:attrName>style.visibility</p:attrName>
                                        </p:attrNameLst>
                                      </p:cBhvr>
                                      <p:to>
                                        <p:strVal val="visible"/>
                                      </p:to>
                                    </p:set>
                                    <p:anim calcmode="lin" valueType="num">
                                      <p:cBhvr additive="base">
                                        <p:cTn id="75" dur="500" fill="hold"/>
                                        <p:tgtEl>
                                          <p:spTgt spid="45059">
                                            <p:txEl>
                                              <p:pRg st="2" end="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450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smo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45058" grpId="0" build="p" autoUpdateAnimBg="0"/>
      <p:bldP spid="4505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hteck 46080">
            <a:extLst>
              <a:ext uri="{FF2B5EF4-FFF2-40B4-BE49-F238E27FC236}">
                <a16:creationId xmlns:a16="http://schemas.microsoft.com/office/drawing/2014/main" id="{29A40C4B-2DBC-43DB-BBBD-6ACF182F0D5B}"/>
              </a:ext>
            </a:extLst>
          </p:cNvPr>
          <p:cNvSpPr>
            <a:spLocks noChangeArrowheads="1"/>
          </p:cNvSpPr>
          <p:nvPr/>
        </p:nvSpPr>
        <p:spPr bwMode="auto">
          <a:xfrm>
            <a:off x="152400" y="4572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Zeigen sie den Verlauf  der stabilen Kerne innerhalb der Isotopentafel !</a:t>
            </a:r>
          </a:p>
        </p:txBody>
      </p:sp>
      <p:sp>
        <p:nvSpPr>
          <p:cNvPr id="46082" name="Gerade Verbindung 46081">
            <a:extLst>
              <a:ext uri="{FF2B5EF4-FFF2-40B4-BE49-F238E27FC236}">
                <a16:creationId xmlns:a16="http://schemas.microsoft.com/office/drawing/2014/main" id="{F1EE2CCD-A250-4603-BBB9-F8FB94A03491}"/>
              </a:ext>
            </a:extLst>
          </p:cNvPr>
          <p:cNvSpPr>
            <a:spLocks noChangeShapeType="1"/>
          </p:cNvSpPr>
          <p:nvPr/>
        </p:nvSpPr>
        <p:spPr bwMode="auto">
          <a:xfrm flipV="1">
            <a:off x="1600200" y="1295400"/>
            <a:ext cx="0" cy="1981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46083" name="Gerade Verbindung 46082">
            <a:extLst>
              <a:ext uri="{FF2B5EF4-FFF2-40B4-BE49-F238E27FC236}">
                <a16:creationId xmlns:a16="http://schemas.microsoft.com/office/drawing/2014/main" id="{5F7BE5B4-60B4-4E9E-A174-2BCE03A25959}"/>
              </a:ext>
            </a:extLst>
          </p:cNvPr>
          <p:cNvSpPr>
            <a:spLocks noChangeShapeType="1"/>
          </p:cNvSpPr>
          <p:nvPr/>
        </p:nvSpPr>
        <p:spPr bwMode="auto">
          <a:xfrm>
            <a:off x="1600200" y="3276600"/>
            <a:ext cx="27432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46084" name="Gerade Verbindung 46083">
            <a:extLst>
              <a:ext uri="{FF2B5EF4-FFF2-40B4-BE49-F238E27FC236}">
                <a16:creationId xmlns:a16="http://schemas.microsoft.com/office/drawing/2014/main" id="{395F6F79-2E69-45C7-9FE0-AC0D17550EC2}"/>
              </a:ext>
            </a:extLst>
          </p:cNvPr>
          <p:cNvSpPr>
            <a:spLocks noChangeShapeType="1"/>
          </p:cNvSpPr>
          <p:nvPr/>
        </p:nvSpPr>
        <p:spPr bwMode="auto">
          <a:xfrm flipV="1">
            <a:off x="1600200" y="1219200"/>
            <a:ext cx="2819400" cy="20574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6085" name="Rechteck 46084">
            <a:extLst>
              <a:ext uri="{FF2B5EF4-FFF2-40B4-BE49-F238E27FC236}">
                <a16:creationId xmlns:a16="http://schemas.microsoft.com/office/drawing/2014/main" id="{6FE0B339-3A36-47B7-9E00-CD4195E8D1E8}"/>
              </a:ext>
            </a:extLst>
          </p:cNvPr>
          <p:cNvSpPr>
            <a:spLocks noChangeArrowheads="1"/>
          </p:cNvSpPr>
          <p:nvPr/>
        </p:nvSpPr>
        <p:spPr bwMode="auto">
          <a:xfrm>
            <a:off x="76200" y="1524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Protonenzahl</a:t>
            </a:r>
          </a:p>
        </p:txBody>
      </p:sp>
      <p:sp>
        <p:nvSpPr>
          <p:cNvPr id="46086" name="Rechteck 46085">
            <a:extLst>
              <a:ext uri="{FF2B5EF4-FFF2-40B4-BE49-F238E27FC236}">
                <a16:creationId xmlns:a16="http://schemas.microsoft.com/office/drawing/2014/main" id="{D7ED9FC3-C19E-43F2-9D5F-B24564FFCCF8}"/>
              </a:ext>
            </a:extLst>
          </p:cNvPr>
          <p:cNvSpPr>
            <a:spLocks noChangeArrowheads="1"/>
          </p:cNvSpPr>
          <p:nvPr/>
        </p:nvSpPr>
        <p:spPr bwMode="auto">
          <a:xfrm>
            <a:off x="2971800" y="34290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Neutronenzahl</a:t>
            </a:r>
          </a:p>
        </p:txBody>
      </p:sp>
      <p:sp>
        <p:nvSpPr>
          <p:cNvPr id="46087" name="Rechteck 46086">
            <a:extLst>
              <a:ext uri="{FF2B5EF4-FFF2-40B4-BE49-F238E27FC236}">
                <a16:creationId xmlns:a16="http://schemas.microsoft.com/office/drawing/2014/main" id="{3E866DBD-4B7F-4D98-9B77-F7C631E13DA9}"/>
              </a:ext>
            </a:extLst>
          </p:cNvPr>
          <p:cNvSpPr>
            <a:spLocks noChangeArrowheads="1"/>
          </p:cNvSpPr>
          <p:nvPr/>
        </p:nvSpPr>
        <p:spPr bwMode="auto">
          <a:xfrm>
            <a:off x="4648200" y="1295400"/>
            <a:ext cx="3276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Winkelhalbierende</a:t>
            </a:r>
          </a:p>
          <a:p>
            <a:pPr>
              <a:spcBef>
                <a:spcPct val="50000"/>
              </a:spcBef>
            </a:pPr>
            <a:r>
              <a:rPr lang="de-DE" altLang="de-DE">
                <a:latin typeface="Times New Roman" panose="02020603050405020304" pitchFamily="18" charset="0"/>
              </a:rPr>
              <a:t>(Protonenzahl = Neutronenzahl)</a:t>
            </a:r>
          </a:p>
        </p:txBody>
      </p:sp>
      <p:sp>
        <p:nvSpPr>
          <p:cNvPr id="46088" name="Rechteck 46087">
            <a:extLst>
              <a:ext uri="{FF2B5EF4-FFF2-40B4-BE49-F238E27FC236}">
                <a16:creationId xmlns:a16="http://schemas.microsoft.com/office/drawing/2014/main" id="{B5C14E65-9390-4DA7-BFAD-ED77D1FAB86D}"/>
              </a:ext>
            </a:extLst>
          </p:cNvPr>
          <p:cNvSpPr>
            <a:spLocks noChangeArrowheads="1"/>
          </p:cNvSpPr>
          <p:nvPr/>
        </p:nvSpPr>
        <p:spPr bwMode="auto">
          <a:xfrm>
            <a:off x="3886200" y="2286000"/>
            <a:ext cx="518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Verlauf der stabilen Kerne, weil mehr Protonen, ist die Abstoßung größer , wobei mehr Neutronen als Kittmasse benötigt werden.</a:t>
            </a:r>
          </a:p>
        </p:txBody>
      </p:sp>
      <p:sp>
        <p:nvSpPr>
          <p:cNvPr id="46089" name="Rechteck 46088">
            <a:extLst>
              <a:ext uri="{FF2B5EF4-FFF2-40B4-BE49-F238E27FC236}">
                <a16:creationId xmlns:a16="http://schemas.microsoft.com/office/drawing/2014/main" id="{59F45C9E-DDBB-4727-B48B-B2267F9D13BA}"/>
              </a:ext>
            </a:extLst>
          </p:cNvPr>
          <p:cNvSpPr>
            <a:spLocks noChangeArrowheads="1"/>
          </p:cNvSpPr>
          <p:nvPr/>
        </p:nvSpPr>
        <p:spPr bwMode="auto">
          <a:xfrm>
            <a:off x="304800" y="3810000"/>
            <a:ext cx="8837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Nennen sie verschiedene Kraftwerkstypen !</a:t>
            </a:r>
          </a:p>
        </p:txBody>
      </p:sp>
      <p:sp>
        <p:nvSpPr>
          <p:cNvPr id="46090" name="Rechteck 46089">
            <a:extLst>
              <a:ext uri="{FF2B5EF4-FFF2-40B4-BE49-F238E27FC236}">
                <a16:creationId xmlns:a16="http://schemas.microsoft.com/office/drawing/2014/main" id="{A4A070EB-1362-40A9-94FC-3B403DB5CC77}"/>
              </a:ext>
            </a:extLst>
          </p:cNvPr>
          <p:cNvSpPr>
            <a:spLocks noChangeArrowheads="1"/>
          </p:cNvSpPr>
          <p:nvPr/>
        </p:nvSpPr>
        <p:spPr bwMode="auto">
          <a:xfrm>
            <a:off x="76200" y="4114800"/>
            <a:ext cx="906621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Leichtwasserreaktoren</a:t>
            </a:r>
          </a:p>
          <a:p>
            <a:pPr>
              <a:spcBef>
                <a:spcPct val="50000"/>
              </a:spcBef>
            </a:pPr>
            <a:r>
              <a:rPr lang="de-DE" altLang="de-DE">
                <a:latin typeface="Times New Roman" panose="02020603050405020304" pitchFamily="18" charset="0"/>
              </a:rPr>
              <a:t>- Siedewasserreaktoren</a:t>
            </a:r>
          </a:p>
          <a:p>
            <a:pPr>
              <a:spcBef>
                <a:spcPct val="50000"/>
              </a:spcBef>
            </a:pPr>
            <a:r>
              <a:rPr lang="de-DE" altLang="de-DE">
                <a:latin typeface="Times New Roman" panose="02020603050405020304" pitchFamily="18" charset="0"/>
              </a:rPr>
              <a:t>- Druckwasserreaktoren</a:t>
            </a:r>
          </a:p>
          <a:p>
            <a:pPr>
              <a:spcBef>
                <a:spcPct val="50000"/>
              </a:spcBef>
            </a:pPr>
            <a:r>
              <a:rPr lang="de-DE" altLang="de-DE">
                <a:latin typeface="Times New Roman" panose="02020603050405020304" pitchFamily="18" charset="0"/>
              </a:rPr>
              <a:t>- Hochtemperaturreaktoren</a:t>
            </a:r>
          </a:p>
          <a:p>
            <a:pPr>
              <a:spcBef>
                <a:spcPct val="50000"/>
              </a:spcBef>
            </a:pPr>
            <a:r>
              <a:rPr lang="de-DE" altLang="de-DE">
                <a:latin typeface="Times New Roman" panose="02020603050405020304" pitchFamily="18" charset="0"/>
              </a:rPr>
              <a:t>- Brutreaktoren</a:t>
            </a:r>
          </a:p>
        </p:txBody>
      </p:sp>
      <p:sp>
        <p:nvSpPr>
          <p:cNvPr id="46091" name="Rechteck 46090">
            <a:extLst>
              <a:ext uri="{FF2B5EF4-FFF2-40B4-BE49-F238E27FC236}">
                <a16:creationId xmlns:a16="http://schemas.microsoft.com/office/drawing/2014/main" id="{C2E4136F-860F-4929-A3F6-5296104DB629}"/>
              </a:ext>
            </a:extLst>
          </p:cNvPr>
          <p:cNvSpPr>
            <a:spLocks noChangeArrowheads="1"/>
          </p:cNvSpPr>
          <p:nvPr/>
        </p:nvSpPr>
        <p:spPr bwMode="auto">
          <a:xfrm>
            <a:off x="152400" y="5783263"/>
            <a:ext cx="883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versteht man unter Kernfusion ?</a:t>
            </a:r>
          </a:p>
        </p:txBody>
      </p:sp>
      <p:sp>
        <p:nvSpPr>
          <p:cNvPr id="46092" name="Rechteck 46091">
            <a:extLst>
              <a:ext uri="{FF2B5EF4-FFF2-40B4-BE49-F238E27FC236}">
                <a16:creationId xmlns:a16="http://schemas.microsoft.com/office/drawing/2014/main" id="{7D799C4B-2F15-4CC7-A4AE-C4E0449DAF29}"/>
              </a:ext>
            </a:extLst>
          </p:cNvPr>
          <p:cNvSpPr>
            <a:spLocks noChangeArrowheads="1"/>
          </p:cNvSpPr>
          <p:nvPr/>
        </p:nvSpPr>
        <p:spPr bwMode="auto">
          <a:xfrm>
            <a:off x="76200" y="6172200"/>
            <a:ext cx="9066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Man versucht leichte Teilchen z.B. Heliumkerne zu größeren Kernen zu verschmelzen. Dabei wird großer Druck und Hitze benötigt. Es gibt heute Versuche mit dem Laser (Lichtdruck)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46081">
                                            <p:txEl>
                                              <p:pRg st="0" end="0"/>
                                            </p:txEl>
                                          </p:spTgt>
                                        </p:tgtEl>
                                        <p:attrNameLst>
                                          <p:attrName>style.visibility</p:attrName>
                                        </p:attrNameLst>
                                      </p:cBhvr>
                                      <p:to>
                                        <p:strVal val="visible"/>
                                      </p:to>
                                    </p:set>
                                    <p:animEffect transition="in" filter="wipe(up)">
                                      <p:cBhvr>
                                        <p:cTn id="7" dur="75"/>
                                        <p:tgtEl>
                                          <p:spTgt spid="4608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6082"/>
                                        </p:tgtEl>
                                        <p:attrNameLst>
                                          <p:attrName>style.visibility</p:attrName>
                                        </p:attrNameLst>
                                      </p:cBhvr>
                                      <p:to>
                                        <p:strVal val="visible"/>
                                      </p:to>
                                    </p:set>
                                    <p:anim calcmode="lin" valueType="num">
                                      <p:cBhvr additive="base">
                                        <p:cTn id="12" dur="500" fill="hold"/>
                                        <p:tgtEl>
                                          <p:spTgt spid="46082"/>
                                        </p:tgtEl>
                                        <p:attrNameLst>
                                          <p:attrName>ppt_x</p:attrName>
                                        </p:attrNameLst>
                                      </p:cBhvr>
                                      <p:tavLst>
                                        <p:tav tm="0">
                                          <p:val>
                                            <p:strVal val="#ppt_x"/>
                                          </p:val>
                                        </p:tav>
                                        <p:tav tm="100000">
                                          <p:val>
                                            <p:strVal val="#ppt_x"/>
                                          </p:val>
                                        </p:tav>
                                      </p:tavLst>
                                    </p:anim>
                                    <p:anim calcmode="lin" valueType="num">
                                      <p:cBhvr additive="base">
                                        <p:cTn id="13" dur="500" fill="hold"/>
                                        <p:tgtEl>
                                          <p:spTgt spid="460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Zis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46083"/>
                                        </p:tgtEl>
                                        <p:attrNameLst>
                                          <p:attrName>style.visibility</p:attrName>
                                        </p:attrNameLst>
                                      </p:cBhvr>
                                      <p:to>
                                        <p:strVal val="visible"/>
                                      </p:to>
                                    </p:set>
                                    <p:anim calcmode="lin" valueType="num">
                                      <p:cBhvr additive="base">
                                        <p:cTn id="18" dur="500" fill="hold"/>
                                        <p:tgtEl>
                                          <p:spTgt spid="46083"/>
                                        </p:tgtEl>
                                        <p:attrNameLst>
                                          <p:attrName>ppt_x</p:attrName>
                                        </p:attrNameLst>
                                      </p:cBhvr>
                                      <p:tavLst>
                                        <p:tav tm="0">
                                          <p:val>
                                            <p:strVal val="0-#ppt_w/2"/>
                                          </p:val>
                                        </p:tav>
                                        <p:tav tm="100000">
                                          <p:val>
                                            <p:strVal val="#ppt_x"/>
                                          </p:val>
                                        </p:tav>
                                      </p:tavLst>
                                    </p:anim>
                                    <p:anim calcmode="lin" valueType="num">
                                      <p:cBhvr additive="base">
                                        <p:cTn id="19" dur="500" fill="hold"/>
                                        <p:tgtEl>
                                          <p:spTgt spid="4608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Zischen"/>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3" fill="hold" nodeType="clickEffect">
                                  <p:stCondLst>
                                    <p:cond delay="0"/>
                                  </p:stCondLst>
                                  <p:childTnLst>
                                    <p:set>
                                      <p:cBhvr>
                                        <p:cTn id="23" dur="1" fill="hold">
                                          <p:stCondLst>
                                            <p:cond delay="0"/>
                                          </p:stCondLst>
                                        </p:cTn>
                                        <p:tgtEl>
                                          <p:spTgt spid="46084"/>
                                        </p:tgtEl>
                                        <p:attrNameLst>
                                          <p:attrName>style.visibility</p:attrName>
                                        </p:attrNameLst>
                                      </p:cBhvr>
                                      <p:to>
                                        <p:strVal val="visible"/>
                                      </p:to>
                                    </p:set>
                                    <p:animEffect transition="in" filter="strips(upRight)">
                                      <p:cBhvr>
                                        <p:cTn id="24" dur="500"/>
                                        <p:tgtEl>
                                          <p:spTgt spid="46084"/>
                                        </p:tgtEl>
                                      </p:cBhvr>
                                    </p:animEffect>
                                  </p:childTnLst>
                                  <p:subTnLst>
                                    <p:audio>
                                      <p:cMediaNode>
                                        <p:cTn display="0" masterRel="sameClick">
                                          <p:stCondLst>
                                            <p:cond evt="begin" delay="0">
                                              <p:tn val="22"/>
                                            </p:cond>
                                          </p:stCondLst>
                                          <p:endCondLst>
                                            <p:cond evt="onStopAudio" delay="0">
                                              <p:tgtEl>
                                                <p:sldTgt/>
                                              </p:tgtEl>
                                            </p:cond>
                                          </p:endCondLst>
                                        </p:cTn>
                                        <p:tgtEl>
                                          <p:sndTgt r:embed="rId4" name="Rennwagen"/>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iterate type="lt">
                                    <p:tmPct val="100000"/>
                                  </p:iterate>
                                  <p:childTnLst>
                                    <p:set>
                                      <p:cBhvr>
                                        <p:cTn id="28" dur="1" fill="hold">
                                          <p:stCondLst>
                                            <p:cond delay="0"/>
                                          </p:stCondLst>
                                        </p:cTn>
                                        <p:tgtEl>
                                          <p:spTgt spid="46085">
                                            <p:txEl>
                                              <p:pRg st="0" end="0"/>
                                            </p:txEl>
                                          </p:spTgt>
                                        </p:tgtEl>
                                        <p:attrNameLst>
                                          <p:attrName>style.visibility</p:attrName>
                                        </p:attrNameLst>
                                      </p:cBhvr>
                                      <p:to>
                                        <p:strVal val="visible"/>
                                      </p:to>
                                    </p:set>
                                    <p:animEffect transition="in" filter="wipe(up)">
                                      <p:cBhvr>
                                        <p:cTn id="29" dur="75"/>
                                        <p:tgtEl>
                                          <p:spTgt spid="46085">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Schreibmaschine"/>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6087"/>
                                        </p:tgtEl>
                                        <p:attrNameLst>
                                          <p:attrName>style.visibility</p:attrName>
                                        </p:attrNameLst>
                                      </p:cBhvr>
                                      <p:to>
                                        <p:strVal val="visible"/>
                                      </p:to>
                                    </p:set>
                                    <p:anim calcmode="lin" valueType="num">
                                      <p:cBhvr additive="base">
                                        <p:cTn id="34" dur="500" fill="hold"/>
                                        <p:tgtEl>
                                          <p:spTgt spid="46087"/>
                                        </p:tgtEl>
                                        <p:attrNameLst>
                                          <p:attrName>ppt_x</p:attrName>
                                        </p:attrNameLst>
                                      </p:cBhvr>
                                      <p:tavLst>
                                        <p:tav tm="0">
                                          <p:val>
                                            <p:strVal val="0-#ppt_w/2"/>
                                          </p:val>
                                        </p:tav>
                                        <p:tav tm="100000">
                                          <p:val>
                                            <p:strVal val="#ppt_x"/>
                                          </p:val>
                                        </p:tav>
                                      </p:tavLst>
                                    </p:anim>
                                    <p:anim calcmode="lin" valueType="num">
                                      <p:cBhvr additive="base">
                                        <p:cTn id="35" dur="500" fill="hold"/>
                                        <p:tgtEl>
                                          <p:spTgt spid="460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Zischen"/>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6088"/>
                                        </p:tgtEl>
                                        <p:attrNameLst>
                                          <p:attrName>style.visibility</p:attrName>
                                        </p:attrNameLst>
                                      </p:cBhvr>
                                      <p:to>
                                        <p:strVal val="visible"/>
                                      </p:to>
                                    </p:set>
                                    <p:anim calcmode="lin" valueType="num">
                                      <p:cBhvr additive="base">
                                        <p:cTn id="40" dur="500" fill="hold"/>
                                        <p:tgtEl>
                                          <p:spTgt spid="46088"/>
                                        </p:tgtEl>
                                        <p:attrNameLst>
                                          <p:attrName>ppt_x</p:attrName>
                                        </p:attrNameLst>
                                      </p:cBhvr>
                                      <p:tavLst>
                                        <p:tav tm="0">
                                          <p:val>
                                            <p:strVal val="0-#ppt_w/2"/>
                                          </p:val>
                                        </p:tav>
                                        <p:tav tm="100000">
                                          <p:val>
                                            <p:strVal val="#ppt_x"/>
                                          </p:val>
                                        </p:tav>
                                      </p:tavLst>
                                    </p:anim>
                                    <p:anim calcmode="lin" valueType="num">
                                      <p:cBhvr additive="base">
                                        <p:cTn id="41" dur="500" fill="hold"/>
                                        <p:tgtEl>
                                          <p:spTgt spid="4608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Zischen"/>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6089"/>
                                        </p:tgtEl>
                                        <p:attrNameLst>
                                          <p:attrName>style.visibility</p:attrName>
                                        </p:attrNameLst>
                                      </p:cBhvr>
                                      <p:to>
                                        <p:strVal val="visible"/>
                                      </p:to>
                                    </p:set>
                                    <p:anim calcmode="lin" valueType="num">
                                      <p:cBhvr additive="base">
                                        <p:cTn id="46" dur="500" fill="hold"/>
                                        <p:tgtEl>
                                          <p:spTgt spid="46089"/>
                                        </p:tgtEl>
                                        <p:attrNameLst>
                                          <p:attrName>ppt_x</p:attrName>
                                        </p:attrNameLst>
                                      </p:cBhvr>
                                      <p:tavLst>
                                        <p:tav tm="0">
                                          <p:val>
                                            <p:strVal val="0-#ppt_w/2"/>
                                          </p:val>
                                        </p:tav>
                                        <p:tav tm="100000">
                                          <p:val>
                                            <p:strVal val="#ppt_x"/>
                                          </p:val>
                                        </p:tav>
                                      </p:tavLst>
                                    </p:anim>
                                    <p:anim calcmode="lin" valueType="num">
                                      <p:cBhvr additive="base">
                                        <p:cTn id="47" dur="500" fill="hold"/>
                                        <p:tgtEl>
                                          <p:spTgt spid="460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Zischen"/>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090">
                                            <p:txEl>
                                              <p:pRg st="0" end="0"/>
                                            </p:txEl>
                                          </p:spTgt>
                                        </p:tgtEl>
                                        <p:attrNameLst>
                                          <p:attrName>style.visibility</p:attrName>
                                        </p:attrNameLst>
                                      </p:cBhvr>
                                      <p:to>
                                        <p:strVal val="visible"/>
                                      </p:to>
                                    </p:set>
                                    <p:animEffect transition="in" filter="wipe(left)">
                                      <p:cBhvr>
                                        <p:cTn id="52" dur="500"/>
                                        <p:tgtEl>
                                          <p:spTgt spid="46090">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5" name="gitsolo.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6090">
                                            <p:txEl>
                                              <p:pRg st="1" end="1"/>
                                            </p:txEl>
                                          </p:spTgt>
                                        </p:tgtEl>
                                        <p:attrNameLst>
                                          <p:attrName>style.visibility</p:attrName>
                                        </p:attrNameLst>
                                      </p:cBhvr>
                                      <p:to>
                                        <p:strVal val="visible"/>
                                      </p:to>
                                    </p:set>
                                    <p:animEffect transition="in" filter="wipe(left)">
                                      <p:cBhvr>
                                        <p:cTn id="57" dur="500"/>
                                        <p:tgtEl>
                                          <p:spTgt spid="46090">
                                            <p:txEl>
                                              <p:pRg st="1" end="1"/>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5" name="gitsolo.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090">
                                            <p:txEl>
                                              <p:pRg st="2" end="2"/>
                                            </p:txEl>
                                          </p:spTgt>
                                        </p:tgtEl>
                                        <p:attrNameLst>
                                          <p:attrName>style.visibility</p:attrName>
                                        </p:attrNameLst>
                                      </p:cBhvr>
                                      <p:to>
                                        <p:strVal val="visible"/>
                                      </p:to>
                                    </p:set>
                                    <p:animEffect transition="in" filter="wipe(left)">
                                      <p:cBhvr>
                                        <p:cTn id="62" dur="500"/>
                                        <p:tgtEl>
                                          <p:spTgt spid="46090">
                                            <p:txEl>
                                              <p:pRg st="2" end="2"/>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5" name="gitsolo.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6090">
                                            <p:txEl>
                                              <p:pRg st="3" end="3"/>
                                            </p:txEl>
                                          </p:spTgt>
                                        </p:tgtEl>
                                        <p:attrNameLst>
                                          <p:attrName>style.visibility</p:attrName>
                                        </p:attrNameLst>
                                      </p:cBhvr>
                                      <p:to>
                                        <p:strVal val="visible"/>
                                      </p:to>
                                    </p:set>
                                    <p:animEffect transition="in" filter="wipe(left)">
                                      <p:cBhvr>
                                        <p:cTn id="67" dur="500"/>
                                        <p:tgtEl>
                                          <p:spTgt spid="46090">
                                            <p:txEl>
                                              <p:pRg st="3" end="3"/>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5" name="gitsolo.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6090">
                                            <p:txEl>
                                              <p:pRg st="4" end="4"/>
                                            </p:txEl>
                                          </p:spTgt>
                                        </p:tgtEl>
                                        <p:attrNameLst>
                                          <p:attrName>style.visibility</p:attrName>
                                        </p:attrNameLst>
                                      </p:cBhvr>
                                      <p:to>
                                        <p:strVal val="visible"/>
                                      </p:to>
                                    </p:set>
                                    <p:animEffect transition="in" filter="wipe(left)">
                                      <p:cBhvr>
                                        <p:cTn id="72" dur="500"/>
                                        <p:tgtEl>
                                          <p:spTgt spid="46090">
                                            <p:txEl>
                                              <p:pRg st="4" end="4"/>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5" name="gitsolo.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46091"/>
                                        </p:tgtEl>
                                        <p:attrNameLst>
                                          <p:attrName>style.visibility</p:attrName>
                                        </p:attrNameLst>
                                      </p:cBhvr>
                                      <p:to>
                                        <p:strVal val="visible"/>
                                      </p:to>
                                    </p:set>
                                    <p:animEffect transition="in" filter="box(out)">
                                      <p:cBhvr>
                                        <p:cTn id="77" dur="500"/>
                                        <p:tgtEl>
                                          <p:spTgt spid="46091"/>
                                        </p:tgtEl>
                                      </p:cBhvr>
                                    </p:animEffect>
                                  </p:childTnLst>
                                  <p:subTnLst>
                                    <p:audio>
                                      <p:cMediaNode>
                                        <p:cTn display="0" masterRel="sameClick">
                                          <p:stCondLst>
                                            <p:cond evt="begin" delay="0">
                                              <p:tn val="75"/>
                                            </p:cond>
                                          </p:stCondLst>
                                          <p:endCondLst>
                                            <p:cond evt="onStopAudio" delay="0">
                                              <p:tgtEl>
                                                <p:sldTgt/>
                                              </p:tgtEl>
                                            </p:cond>
                                          </p:endCondLst>
                                        </p:cTn>
                                        <p:tgtEl>
                                          <p:sndTgt r:embed="rId6" name="Kamera"/>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6092"/>
                                        </p:tgtEl>
                                        <p:attrNameLst>
                                          <p:attrName>style.visibility</p:attrName>
                                        </p:attrNameLst>
                                      </p:cBhvr>
                                      <p:to>
                                        <p:strVal val="visible"/>
                                      </p:to>
                                    </p:set>
                                    <p:animEffect transition="in" filter="wipe(left)">
                                      <p:cBhvr>
                                        <p:cTn id="82" dur="500"/>
                                        <p:tgtEl>
                                          <p:spTgt spid="46092"/>
                                        </p:tgtEl>
                                      </p:cBhvr>
                                    </p:animEffect>
                                  </p:childTnLst>
                                  <p:subTnLst>
                                    <p:audio>
                                      <p:cMediaNode>
                                        <p:cTn display="0" masterRel="sameClick">
                                          <p:stCondLst>
                                            <p:cond evt="begin" delay="0">
                                              <p:tn val="80"/>
                                            </p:cond>
                                          </p:stCondLst>
                                          <p:endCondLst>
                                            <p:cond evt="onStopAudio" delay="0">
                                              <p:tgtEl>
                                                <p:sldTgt/>
                                              </p:tgtEl>
                                            </p:cond>
                                          </p:endCondLst>
                                        </p:cTn>
                                        <p:tgtEl>
                                          <p:sndTgt r:embed="rId7" name="PinkFlo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build="p" autoUpdateAnimBg="0"/>
      <p:bldP spid="46085" grpId="0" build="p" autoUpdateAnimBg="0"/>
      <p:bldP spid="46087" grpId="0" autoUpdateAnimBg="0"/>
      <p:bldP spid="46088" grpId="0" autoUpdateAnimBg="0"/>
      <p:bldP spid="46089" grpId="0" autoUpdateAnimBg="0"/>
      <p:bldP spid="46090" grpId="0" build="p" autoUpdateAnimBg="0"/>
      <p:bldP spid="46091" grpId="0" autoUpdateAnimBg="0"/>
      <p:bldP spid="4609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Form 47104">
            <a:extLst>
              <a:ext uri="{FF2B5EF4-FFF2-40B4-BE49-F238E27FC236}">
                <a16:creationId xmlns:a16="http://schemas.microsoft.com/office/drawing/2014/main" id="{BFE3CDF5-6B4E-4673-8644-B22B63518A20}"/>
              </a:ext>
            </a:extLst>
          </p:cNvPr>
          <p:cNvSpPr>
            <a:spLocks noGrp="1" noChangeArrowheads="1"/>
          </p:cNvSpPr>
          <p:nvPr>
            <p:ph type="title"/>
          </p:nvPr>
        </p:nvSpPr>
        <p:spPr>
          <a:xfrm>
            <a:off x="685800" y="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Druckwasserreaktor</a:t>
            </a:r>
          </a:p>
        </p:txBody>
      </p:sp>
      <p:sp>
        <p:nvSpPr>
          <p:cNvPr id="47106" name="Rechteck 47105">
            <a:extLst>
              <a:ext uri="{FF2B5EF4-FFF2-40B4-BE49-F238E27FC236}">
                <a16:creationId xmlns:a16="http://schemas.microsoft.com/office/drawing/2014/main" id="{53D5803B-CBB4-47F6-ADA8-810C0287CF9A}"/>
              </a:ext>
            </a:extLst>
          </p:cNvPr>
          <p:cNvSpPr>
            <a:spLocks noChangeArrowheads="1"/>
          </p:cNvSpPr>
          <p:nvPr/>
        </p:nvSpPr>
        <p:spPr bwMode="auto">
          <a:xfrm>
            <a:off x="228600" y="990600"/>
            <a:ext cx="88392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Druck : 150 bar (verhindert Dampfbildung im Primärkreislauf)	Temp. : 330°C</a:t>
            </a:r>
          </a:p>
          <a:p>
            <a:pPr>
              <a:spcBef>
                <a:spcPct val="50000"/>
              </a:spcBef>
            </a:pPr>
            <a:r>
              <a:rPr lang="de-DE" altLang="de-DE">
                <a:latin typeface="Times New Roman" panose="02020603050405020304" pitchFamily="18" charset="0"/>
              </a:rPr>
              <a:t>mit Sekundärkreislauf :</a:t>
            </a:r>
          </a:p>
          <a:p>
            <a:pPr>
              <a:spcBef>
                <a:spcPct val="50000"/>
              </a:spcBef>
            </a:pPr>
            <a:r>
              <a:rPr lang="de-DE" altLang="de-DE">
                <a:latin typeface="Times New Roman" panose="02020603050405020304" pitchFamily="18" charset="0"/>
              </a:rPr>
              <a:t>Druckhalter, Dampferzeuger, Reaktor - Druck - Gefäß, turbine, Generator, Kondensator </a:t>
            </a:r>
          </a:p>
          <a:p>
            <a:pPr>
              <a:spcBef>
                <a:spcPct val="50000"/>
              </a:spcBef>
            </a:pPr>
            <a:r>
              <a:rPr lang="de-DE" altLang="de-DE" u="sng">
                <a:effectLst>
                  <a:outerShdw blurRad="38100" dist="38100" dir="2700000" algn="tl">
                    <a:srgbClr val="C0C0C0"/>
                  </a:outerShdw>
                </a:effectLst>
                <a:latin typeface="Times New Roman" panose="02020603050405020304" pitchFamily="18" charset="0"/>
              </a:rPr>
              <a:t>Bauelement und Funktionen </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1. </a:t>
            </a:r>
            <a:r>
              <a:rPr lang="de-DE" altLang="de-DE" u="sng">
                <a:latin typeface="Times New Roman" panose="02020603050405020304" pitchFamily="18" charset="0"/>
              </a:rPr>
              <a:t>Brennstoff :</a:t>
            </a:r>
            <a:r>
              <a:rPr lang="de-DE" altLang="de-DE">
                <a:latin typeface="Times New Roman" panose="02020603050405020304" pitchFamily="18" charset="0"/>
              </a:rPr>
              <a:t>	a) natürliches Uran 235 (0,7 % spaltbares  Material)					b) angereichertes U - 235 (1-4%    “              “        )						Rest  ist U - 238 =&gt; liefert energie bei Kernzerfall</a:t>
            </a:r>
          </a:p>
          <a:p>
            <a:pPr>
              <a:spcBef>
                <a:spcPct val="50000"/>
              </a:spcBef>
            </a:pPr>
            <a:r>
              <a:rPr lang="de-DE" altLang="de-DE">
                <a:latin typeface="Times New Roman" panose="02020603050405020304" pitchFamily="18" charset="0"/>
              </a:rPr>
              <a:t>2. </a:t>
            </a:r>
            <a:r>
              <a:rPr lang="de-DE" altLang="de-DE" u="sng">
                <a:latin typeface="Times New Roman" panose="02020603050405020304" pitchFamily="18" charset="0"/>
              </a:rPr>
              <a:t>Moderator :	</a:t>
            </a:r>
            <a:r>
              <a:rPr lang="de-DE" altLang="de-DE">
                <a:latin typeface="Times New Roman" panose="02020603050405020304" pitchFamily="18" charset="0"/>
              </a:rPr>
              <a:t>bei a) schweres Wasser (D2O)							bei b) leichtes Wasser   (H2O)							a) Brennstoff schnelle Neutronen ab =&gt; langsame </a:t>
            </a:r>
            <a:r>
              <a:rPr lang="de-DE" altLang="de-DE" baseline="30000">
                <a:latin typeface="Times New Roman" panose="02020603050405020304" pitchFamily="18" charset="0"/>
              </a:rPr>
              <a:t>1</a:t>
            </a:r>
            <a:r>
              <a:rPr lang="de-DE" altLang="de-DE" baseline="-25000">
                <a:latin typeface="Times New Roman" panose="02020603050405020304" pitchFamily="18" charset="0"/>
              </a:rPr>
              <a:t>0</a:t>
            </a:r>
            <a:r>
              <a:rPr lang="de-DE" altLang="de-DE">
                <a:latin typeface="Times New Roman" panose="02020603050405020304" pitchFamily="18" charset="0"/>
              </a:rPr>
              <a:t> H					b) nimmt zum Teil H auf  + Abbremsung</a:t>
            </a:r>
          </a:p>
          <a:p>
            <a:pPr>
              <a:spcBef>
                <a:spcPct val="50000"/>
              </a:spcBef>
            </a:pPr>
            <a:r>
              <a:rPr lang="de-DE" altLang="de-DE">
                <a:latin typeface="Times New Roman" panose="02020603050405020304" pitchFamily="18" charset="0"/>
              </a:rPr>
              <a:t>3. </a:t>
            </a:r>
            <a:r>
              <a:rPr lang="de-DE" altLang="de-DE" u="sng">
                <a:latin typeface="Times New Roman" panose="02020603050405020304" pitchFamily="18" charset="0"/>
              </a:rPr>
              <a:t>Regelstäbe :	</a:t>
            </a:r>
            <a:r>
              <a:rPr lang="de-DE" altLang="de-DE">
                <a:latin typeface="Times New Roman" panose="02020603050405020304" pitchFamily="18" charset="0"/>
              </a:rPr>
              <a:t>Steuerung des  U - Faktors, absolviert Neutronen (v. a. delate Neutronen) -&gt;Cadmium ,bor</a:t>
            </a:r>
          </a:p>
          <a:p>
            <a:pPr>
              <a:spcBef>
                <a:spcPct val="50000"/>
              </a:spcBef>
            </a:pPr>
            <a:r>
              <a:rPr lang="de-DE" altLang="de-DE">
                <a:latin typeface="Times New Roman" panose="02020603050405020304" pitchFamily="18" charset="0"/>
              </a:rPr>
              <a:t>4. </a:t>
            </a:r>
            <a:r>
              <a:rPr lang="de-DE" altLang="de-DE" u="sng">
                <a:latin typeface="Times New Roman" panose="02020603050405020304" pitchFamily="18" charset="0"/>
              </a:rPr>
              <a:t>Kühlmittel :</a:t>
            </a:r>
            <a:r>
              <a:rPr lang="de-DE" altLang="de-DE">
                <a:latin typeface="Times New Roman" panose="02020603050405020304" pitchFamily="18" charset="0"/>
              </a:rPr>
              <a:t>	Reaktionswärme aus Reaktor abführen =&gt; leichtes + schwere H2O</a:t>
            </a:r>
          </a:p>
          <a:p>
            <a:pPr>
              <a:spcBef>
                <a:spcPct val="50000"/>
              </a:spcBef>
            </a:pPr>
            <a:r>
              <a:rPr lang="de-DE" altLang="de-DE">
                <a:latin typeface="Times New Roman" panose="02020603050405020304" pitchFamily="18" charset="0"/>
              </a:rPr>
              <a:t>5. </a:t>
            </a:r>
            <a:r>
              <a:rPr lang="de-DE" altLang="de-DE" u="sng">
                <a:latin typeface="Times New Roman" panose="02020603050405020304" pitchFamily="18" charset="0"/>
              </a:rPr>
              <a:t>Reflektoren :</a:t>
            </a:r>
            <a:r>
              <a:rPr lang="de-DE" altLang="de-DE">
                <a:latin typeface="Times New Roman" panose="02020603050405020304" pitchFamily="18" charset="0"/>
              </a:rPr>
              <a:t>	verhindert entweichen von Neutronen =&gt; Graphit, Berylium</a:t>
            </a:r>
          </a:p>
          <a:p>
            <a:pPr>
              <a:spcBef>
                <a:spcPct val="50000"/>
              </a:spcBef>
            </a:pPr>
            <a:r>
              <a:rPr lang="de-DE" altLang="de-DE">
                <a:latin typeface="Times New Roman" panose="02020603050405020304" pitchFamily="18" charset="0"/>
              </a:rPr>
              <a:t>6. </a:t>
            </a:r>
            <a:r>
              <a:rPr lang="de-DE" altLang="de-DE" u="sng">
                <a:latin typeface="Times New Roman" panose="02020603050405020304" pitchFamily="18" charset="0"/>
              </a:rPr>
              <a:t>Strahlenschutz:</a:t>
            </a:r>
            <a:r>
              <a:rPr lang="de-DE" altLang="de-DE">
                <a:latin typeface="Times New Roman" panose="02020603050405020304" pitchFamily="18" charset="0"/>
              </a:rPr>
              <a:t>	Metall- und Stahlmäntel								( Blei )         ( Bariumzement )</a:t>
            </a:r>
          </a:p>
          <a:p>
            <a:pPr>
              <a:spcBef>
                <a:spcPct val="50000"/>
              </a:spcBef>
            </a:pPr>
            <a:r>
              <a:rPr lang="de-DE" altLang="de-DE">
                <a:latin typeface="Times New Roman" panose="02020603050405020304" pitchFamily="18" charset="0"/>
              </a:rPr>
              <a:t>7. </a:t>
            </a:r>
            <a:r>
              <a:rPr lang="de-DE" altLang="de-DE" u="sng">
                <a:latin typeface="Times New Roman" panose="02020603050405020304" pitchFamily="18" charset="0"/>
              </a:rPr>
              <a:t>Sicherheitselemente :</a:t>
            </a:r>
            <a:r>
              <a:rPr lang="de-DE" altLang="de-DE">
                <a:latin typeface="Times New Roman" panose="02020603050405020304" pitchFamily="18" charset="0"/>
              </a:rPr>
              <a:t> 	passiv</a:t>
            </a:r>
          </a:p>
          <a:p>
            <a:pPr>
              <a:spcBef>
                <a:spcPct val="50000"/>
              </a:spcBef>
            </a:pPr>
            <a:r>
              <a:rPr lang="de-DE" altLang="de-DE">
                <a:latin typeface="Times New Roman" panose="02020603050405020304" pitchFamily="18" charset="0"/>
              </a:rPr>
              <a:t>		aktiv =&lt; Notagregate, Abschaltsysteme, Kühlsysteme, Regel- und Steuerungsprogramme</a:t>
            </a:r>
          </a:p>
          <a:p>
            <a:pPr>
              <a:spcBef>
                <a:spcPct val="50000"/>
              </a:spcBef>
            </a:pPr>
            <a:r>
              <a:rPr lang="de-DE" altLang="de-DE">
                <a:latin typeface="Times New Roman" panose="02020603050405020304" pitchFamily="18" charset="0"/>
              </a:rPr>
              <a:t>Kernenrgie =&gt; Wärme =&gt; innere Energie des Primärwassers =&gt; innere energie des Dampfes  =&gt; mechanische Energie =&gt; elektrische Energie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 calcmode="lin" valueType="num">
                                      <p:cBhvr additive="base">
                                        <p:cTn id="7" dur="500" fill="hold"/>
                                        <p:tgtEl>
                                          <p:spTgt spid="47105"/>
                                        </p:tgtEl>
                                        <p:attrNameLst>
                                          <p:attrName>ppt_x</p:attrName>
                                        </p:attrNameLst>
                                      </p:cBhvr>
                                      <p:tavLst>
                                        <p:tav tm="0">
                                          <p:val>
                                            <p:strVal val="#ppt_x"/>
                                          </p:val>
                                        </p:tav>
                                        <p:tav tm="100000">
                                          <p:val>
                                            <p:strVal val="#ppt_x"/>
                                          </p:val>
                                        </p:tav>
                                      </p:tavLst>
                                    </p:anim>
                                    <p:anim calcmode="lin" valueType="num">
                                      <p:cBhvr additive="base">
                                        <p:cTn id="8" dur="500" fill="hold"/>
                                        <p:tgtEl>
                                          <p:spTgt spid="4710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7106">
                                            <p:txEl>
                                              <p:pRg st="0" end="0"/>
                                            </p:txEl>
                                          </p:spTgt>
                                        </p:tgtEl>
                                        <p:attrNameLst>
                                          <p:attrName>style.visibility</p:attrName>
                                        </p:attrNameLst>
                                      </p:cBhvr>
                                      <p:to>
                                        <p:strVal val="visible"/>
                                      </p:to>
                                    </p:set>
                                    <p:animEffect transition="in" filter="wipe(left)">
                                      <p:cBhvr>
                                        <p:cTn id="13" dur="500"/>
                                        <p:tgtEl>
                                          <p:spTgt spid="47106">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mok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7106">
                                            <p:txEl>
                                              <p:pRg st="1" end="1"/>
                                            </p:txEl>
                                          </p:spTgt>
                                        </p:tgtEl>
                                        <p:attrNameLst>
                                          <p:attrName>style.visibility</p:attrName>
                                        </p:attrNameLst>
                                      </p:cBhvr>
                                      <p:to>
                                        <p:strVal val="visible"/>
                                      </p:to>
                                    </p:set>
                                    <p:animEffect transition="in" filter="wipe(left)">
                                      <p:cBhvr>
                                        <p:cTn id="18" dur="500"/>
                                        <p:tgtEl>
                                          <p:spTgt spid="47106">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smok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7106">
                                            <p:txEl>
                                              <p:pRg st="2" end="2"/>
                                            </p:txEl>
                                          </p:spTgt>
                                        </p:tgtEl>
                                        <p:attrNameLst>
                                          <p:attrName>style.visibility</p:attrName>
                                        </p:attrNameLst>
                                      </p:cBhvr>
                                      <p:to>
                                        <p:strVal val="visible"/>
                                      </p:to>
                                    </p:set>
                                    <p:animEffect transition="in" filter="wipe(left)">
                                      <p:cBhvr>
                                        <p:cTn id="23" dur="500"/>
                                        <p:tgtEl>
                                          <p:spTgt spid="47106">
                                            <p:txEl>
                                              <p:pRg st="2" end="2"/>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smok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7106">
                                            <p:txEl>
                                              <p:pRg st="3" end="3"/>
                                            </p:txEl>
                                          </p:spTgt>
                                        </p:tgtEl>
                                        <p:attrNameLst>
                                          <p:attrName>style.visibility</p:attrName>
                                        </p:attrNameLst>
                                      </p:cBhvr>
                                      <p:to>
                                        <p:strVal val="visible"/>
                                      </p:to>
                                    </p:set>
                                    <p:animEffect transition="in" filter="wipe(left)">
                                      <p:cBhvr>
                                        <p:cTn id="28" dur="500"/>
                                        <p:tgtEl>
                                          <p:spTgt spid="47106">
                                            <p:txEl>
                                              <p:pRg st="3" end="3"/>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smok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7106">
                                            <p:txEl>
                                              <p:pRg st="4" end="4"/>
                                            </p:txEl>
                                          </p:spTgt>
                                        </p:tgtEl>
                                        <p:attrNameLst>
                                          <p:attrName>style.visibility</p:attrName>
                                        </p:attrNameLst>
                                      </p:cBhvr>
                                      <p:to>
                                        <p:strVal val="visible"/>
                                      </p:to>
                                    </p:set>
                                    <p:animEffect transition="in" filter="wipe(left)">
                                      <p:cBhvr>
                                        <p:cTn id="33" dur="500"/>
                                        <p:tgtEl>
                                          <p:spTgt spid="47106">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smok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106">
                                            <p:txEl>
                                              <p:pRg st="5" end="5"/>
                                            </p:txEl>
                                          </p:spTgt>
                                        </p:tgtEl>
                                        <p:attrNameLst>
                                          <p:attrName>style.visibility</p:attrName>
                                        </p:attrNameLst>
                                      </p:cBhvr>
                                      <p:to>
                                        <p:strVal val="visible"/>
                                      </p:to>
                                    </p:set>
                                    <p:animEffect transition="in" filter="wipe(left)">
                                      <p:cBhvr>
                                        <p:cTn id="38" dur="500"/>
                                        <p:tgtEl>
                                          <p:spTgt spid="47106">
                                            <p:txEl>
                                              <p:pRg st="5" end="5"/>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smok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106">
                                            <p:txEl>
                                              <p:pRg st="6" end="6"/>
                                            </p:txEl>
                                          </p:spTgt>
                                        </p:tgtEl>
                                        <p:attrNameLst>
                                          <p:attrName>style.visibility</p:attrName>
                                        </p:attrNameLst>
                                      </p:cBhvr>
                                      <p:to>
                                        <p:strVal val="visible"/>
                                      </p:to>
                                    </p:set>
                                    <p:animEffect transition="in" filter="wipe(left)">
                                      <p:cBhvr>
                                        <p:cTn id="43" dur="500"/>
                                        <p:tgtEl>
                                          <p:spTgt spid="47106">
                                            <p:txEl>
                                              <p:pRg st="6" end="6"/>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smok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7106">
                                            <p:txEl>
                                              <p:pRg st="7" end="7"/>
                                            </p:txEl>
                                          </p:spTgt>
                                        </p:tgtEl>
                                        <p:attrNameLst>
                                          <p:attrName>style.visibility</p:attrName>
                                        </p:attrNameLst>
                                      </p:cBhvr>
                                      <p:to>
                                        <p:strVal val="visible"/>
                                      </p:to>
                                    </p:set>
                                    <p:animEffect transition="in" filter="wipe(left)">
                                      <p:cBhvr>
                                        <p:cTn id="48" dur="500"/>
                                        <p:tgtEl>
                                          <p:spTgt spid="47106">
                                            <p:txEl>
                                              <p:pRg st="7" end="7"/>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smok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7106">
                                            <p:txEl>
                                              <p:pRg st="8" end="8"/>
                                            </p:txEl>
                                          </p:spTgt>
                                        </p:tgtEl>
                                        <p:attrNameLst>
                                          <p:attrName>style.visibility</p:attrName>
                                        </p:attrNameLst>
                                      </p:cBhvr>
                                      <p:to>
                                        <p:strVal val="visible"/>
                                      </p:to>
                                    </p:set>
                                    <p:animEffect transition="in" filter="wipe(left)">
                                      <p:cBhvr>
                                        <p:cTn id="53" dur="500"/>
                                        <p:tgtEl>
                                          <p:spTgt spid="47106">
                                            <p:txEl>
                                              <p:pRg st="8" end="8"/>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smok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7106">
                                            <p:txEl>
                                              <p:pRg st="9" end="9"/>
                                            </p:txEl>
                                          </p:spTgt>
                                        </p:tgtEl>
                                        <p:attrNameLst>
                                          <p:attrName>style.visibility</p:attrName>
                                        </p:attrNameLst>
                                      </p:cBhvr>
                                      <p:to>
                                        <p:strVal val="visible"/>
                                      </p:to>
                                    </p:set>
                                    <p:animEffect transition="in" filter="wipe(left)">
                                      <p:cBhvr>
                                        <p:cTn id="58" dur="500"/>
                                        <p:tgtEl>
                                          <p:spTgt spid="47106">
                                            <p:txEl>
                                              <p:pRg st="9" end="9"/>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smok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7106">
                                            <p:txEl>
                                              <p:pRg st="10" end="10"/>
                                            </p:txEl>
                                          </p:spTgt>
                                        </p:tgtEl>
                                        <p:attrNameLst>
                                          <p:attrName>style.visibility</p:attrName>
                                        </p:attrNameLst>
                                      </p:cBhvr>
                                      <p:to>
                                        <p:strVal val="visible"/>
                                      </p:to>
                                    </p:set>
                                    <p:animEffect transition="in" filter="wipe(left)">
                                      <p:cBhvr>
                                        <p:cTn id="63" dur="500"/>
                                        <p:tgtEl>
                                          <p:spTgt spid="47106">
                                            <p:txEl>
                                              <p:pRg st="10" end="1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3" name="smok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7106">
                                            <p:txEl>
                                              <p:pRg st="11" end="11"/>
                                            </p:txEl>
                                          </p:spTgt>
                                        </p:tgtEl>
                                        <p:attrNameLst>
                                          <p:attrName>style.visibility</p:attrName>
                                        </p:attrNameLst>
                                      </p:cBhvr>
                                      <p:to>
                                        <p:strVal val="visible"/>
                                      </p:to>
                                    </p:set>
                                    <p:animEffect transition="in" filter="wipe(left)">
                                      <p:cBhvr>
                                        <p:cTn id="68" dur="500"/>
                                        <p:tgtEl>
                                          <p:spTgt spid="47106">
                                            <p:txEl>
                                              <p:pRg st="11" end="11"/>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3" name="smoke.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7106">
                                            <p:txEl>
                                              <p:pRg st="12" end="12"/>
                                            </p:txEl>
                                          </p:spTgt>
                                        </p:tgtEl>
                                        <p:attrNameLst>
                                          <p:attrName>style.visibility</p:attrName>
                                        </p:attrNameLst>
                                      </p:cBhvr>
                                      <p:to>
                                        <p:strVal val="visible"/>
                                      </p:to>
                                    </p:set>
                                    <p:animEffect transition="in" filter="wipe(left)">
                                      <p:cBhvr>
                                        <p:cTn id="73" dur="500"/>
                                        <p:tgtEl>
                                          <p:spTgt spid="47106">
                                            <p:txEl>
                                              <p:pRg st="12" end="12"/>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smo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utoUpdateAnimBg="0"/>
      <p:bldP spid="4710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Form 48128">
            <a:extLst>
              <a:ext uri="{FF2B5EF4-FFF2-40B4-BE49-F238E27FC236}">
                <a16:creationId xmlns:a16="http://schemas.microsoft.com/office/drawing/2014/main" id="{5EF3BEC9-7402-4B71-B1AA-E8FEA516E7F2}"/>
              </a:ext>
            </a:extLst>
          </p:cNvPr>
          <p:cNvSpPr>
            <a:spLocks noGrp="1" noChangeArrowheads="1"/>
          </p:cNvSpPr>
          <p:nvPr>
            <p:ph type="title"/>
          </p:nvPr>
        </p:nvSpPr>
        <p:spPr>
          <a:xfrm>
            <a:off x="762000" y="2286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Siedewasserreaktoren</a:t>
            </a:r>
          </a:p>
        </p:txBody>
      </p:sp>
      <p:sp>
        <p:nvSpPr>
          <p:cNvPr id="48130" name="Rechteck 48129">
            <a:extLst>
              <a:ext uri="{FF2B5EF4-FFF2-40B4-BE49-F238E27FC236}">
                <a16:creationId xmlns:a16="http://schemas.microsoft.com/office/drawing/2014/main" id="{BD37C1FB-035A-49F5-B05F-9A917A148B8D}"/>
              </a:ext>
            </a:extLst>
          </p:cNvPr>
          <p:cNvSpPr>
            <a:spLocks noChangeArrowheads="1"/>
          </p:cNvSpPr>
          <p:nvPr/>
        </p:nvSpPr>
        <p:spPr bwMode="auto">
          <a:xfrm>
            <a:off x="0" y="1676400"/>
            <a:ext cx="914241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Brennelemente:	natürliches Uran, angereichertes Uran</a:t>
            </a:r>
          </a:p>
          <a:p>
            <a:pPr>
              <a:spcBef>
                <a:spcPct val="50000"/>
              </a:spcBef>
            </a:pPr>
            <a:r>
              <a:rPr lang="de-DE" altLang="de-DE">
                <a:latin typeface="Times New Roman" panose="02020603050405020304" pitchFamily="18" charset="0"/>
              </a:rPr>
              <a:t>- Moderatoren :	schweres Wasser, leichtes Wasser, Graphit</a:t>
            </a:r>
          </a:p>
          <a:p>
            <a:pPr>
              <a:spcBef>
                <a:spcPct val="50000"/>
              </a:spcBef>
            </a:pPr>
            <a:r>
              <a:rPr lang="de-DE" altLang="de-DE">
                <a:latin typeface="Times New Roman" panose="02020603050405020304" pitchFamily="18" charset="0"/>
              </a:rPr>
              <a:t>- Regelstäbe: 	Steuerelemente des k -Faktors, regeln die Anzahl der Kernspaltungen</a:t>
            </a:r>
          </a:p>
          <a:p>
            <a:pPr>
              <a:spcBef>
                <a:spcPct val="50000"/>
              </a:spcBef>
            </a:pPr>
            <a:r>
              <a:rPr lang="de-DE" altLang="de-DE">
                <a:latin typeface="Times New Roman" panose="02020603050405020304" pitchFamily="18" charset="0"/>
              </a:rPr>
              <a:t>- Kühlmittel :	Wasser, flüssiges Natrium (Brutreaktor)</a:t>
            </a:r>
          </a:p>
          <a:p>
            <a:pPr>
              <a:spcBef>
                <a:spcPct val="50000"/>
              </a:spcBef>
            </a:pPr>
            <a:r>
              <a:rPr lang="de-DE" altLang="de-DE">
                <a:latin typeface="Times New Roman" panose="02020603050405020304" pitchFamily="18" charset="0"/>
              </a:rPr>
              <a:t>- Reflektoren :	Verhindert das entweichen von Neutronen , sie bestehen aus Graphit und Beryllium Be.</a:t>
            </a:r>
          </a:p>
          <a:p>
            <a:pPr>
              <a:spcBef>
                <a:spcPct val="50000"/>
              </a:spcBef>
            </a:pPr>
            <a:r>
              <a:rPr lang="de-DE" altLang="de-DE">
                <a:latin typeface="Times New Roman" panose="02020603050405020304" pitchFamily="18" charset="0"/>
              </a:rPr>
              <a:t>- Strahlenschutz :	Betonschirm ( Bariumzement), Metallschilde (bleimantel)</a:t>
            </a:r>
          </a:p>
          <a:p>
            <a:pPr>
              <a:spcBef>
                <a:spcPct val="50000"/>
              </a:spcBef>
            </a:pPr>
            <a:r>
              <a:rPr lang="de-DE" altLang="de-DE">
                <a:latin typeface="Times New Roman" panose="02020603050405020304" pitchFamily="18" charset="0"/>
              </a:rPr>
              <a:t>- Sicherheitssysteme :</a:t>
            </a:r>
          </a:p>
          <a:p>
            <a:pPr>
              <a:spcBef>
                <a:spcPct val="50000"/>
              </a:spcBef>
            </a:pPr>
            <a:r>
              <a:rPr lang="de-DE" altLang="de-DE">
                <a:latin typeface="Times New Roman" panose="02020603050405020304" pitchFamily="18" charset="0"/>
              </a:rPr>
              <a:t>	* Passive Sicherheitselemente : Kernbrennstoff &lt; kritische Masse; Gasdicht verschweißte Hüllröhre; Reaktor - 	Druck - Behälter, Abschirmung aus Stahlbeton; kugelförmiger Stalbehälter,  Stahlbetonhülle </a:t>
            </a:r>
          </a:p>
          <a:p>
            <a:pPr>
              <a:spcBef>
                <a:spcPct val="50000"/>
              </a:spcBef>
            </a:pPr>
            <a:r>
              <a:rPr lang="de-DE" altLang="de-DE">
                <a:latin typeface="Times New Roman" panose="02020603050405020304" pitchFamily="18" charset="0"/>
              </a:rPr>
              <a:t>	* Aktive Sicherheitselemente: notaggregate, kühlsysteme, Steuerung und Regelung</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Kernenergie =&gt; Wärme =&gt; innere Energie des Dampfes =&gt; mechanische Energie =&gt; elektrische Energie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box(out)">
                                      <p:cBhvr>
                                        <p:cTn id="7" dur="500"/>
                                        <p:tgtEl>
                                          <p:spTgt spid="4812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130">
                                            <p:txEl>
                                              <p:pRg st="0" end="0"/>
                                            </p:txEl>
                                          </p:spTgt>
                                        </p:tgtEl>
                                        <p:attrNameLst>
                                          <p:attrName>style.visibility</p:attrName>
                                        </p:attrNameLst>
                                      </p:cBhvr>
                                      <p:to>
                                        <p:strVal val="visible"/>
                                      </p:to>
                                    </p:set>
                                    <p:anim calcmode="lin" valueType="num">
                                      <p:cBhvr additive="base">
                                        <p:cTn id="12" dur="500" fill="hold"/>
                                        <p:tgtEl>
                                          <p:spTgt spid="4813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81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jazz.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8130">
                                            <p:txEl>
                                              <p:pRg st="1" end="1"/>
                                            </p:txEl>
                                          </p:spTgt>
                                        </p:tgtEl>
                                        <p:attrNameLst>
                                          <p:attrName>style.visibility</p:attrName>
                                        </p:attrNameLst>
                                      </p:cBhvr>
                                      <p:to>
                                        <p:strVal val="visible"/>
                                      </p:to>
                                    </p:set>
                                    <p:anim calcmode="lin" valueType="num">
                                      <p:cBhvr additive="base">
                                        <p:cTn id="18" dur="500" fill="hold"/>
                                        <p:tgtEl>
                                          <p:spTgt spid="4813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81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jazz.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8130">
                                            <p:txEl>
                                              <p:pRg st="2" end="2"/>
                                            </p:txEl>
                                          </p:spTgt>
                                        </p:tgtEl>
                                        <p:attrNameLst>
                                          <p:attrName>style.visibility</p:attrName>
                                        </p:attrNameLst>
                                      </p:cBhvr>
                                      <p:to>
                                        <p:strVal val="visible"/>
                                      </p:to>
                                    </p:set>
                                    <p:anim calcmode="lin" valueType="num">
                                      <p:cBhvr additive="base">
                                        <p:cTn id="24" dur="500" fill="hold"/>
                                        <p:tgtEl>
                                          <p:spTgt spid="4813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81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jazz.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8130">
                                            <p:txEl>
                                              <p:pRg st="3" end="3"/>
                                            </p:txEl>
                                          </p:spTgt>
                                        </p:tgtEl>
                                        <p:attrNameLst>
                                          <p:attrName>style.visibility</p:attrName>
                                        </p:attrNameLst>
                                      </p:cBhvr>
                                      <p:to>
                                        <p:strVal val="visible"/>
                                      </p:to>
                                    </p:set>
                                    <p:anim calcmode="lin" valueType="num">
                                      <p:cBhvr additive="base">
                                        <p:cTn id="30" dur="500" fill="hold"/>
                                        <p:tgtEl>
                                          <p:spTgt spid="48130">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81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jazz.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8130">
                                            <p:txEl>
                                              <p:pRg st="4" end="4"/>
                                            </p:txEl>
                                          </p:spTgt>
                                        </p:tgtEl>
                                        <p:attrNameLst>
                                          <p:attrName>style.visibility</p:attrName>
                                        </p:attrNameLst>
                                      </p:cBhvr>
                                      <p:to>
                                        <p:strVal val="visible"/>
                                      </p:to>
                                    </p:set>
                                    <p:anim calcmode="lin" valueType="num">
                                      <p:cBhvr additive="base">
                                        <p:cTn id="36" dur="500" fill="hold"/>
                                        <p:tgtEl>
                                          <p:spTgt spid="48130">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81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jazz.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8130">
                                            <p:txEl>
                                              <p:pRg st="5" end="5"/>
                                            </p:txEl>
                                          </p:spTgt>
                                        </p:tgtEl>
                                        <p:attrNameLst>
                                          <p:attrName>style.visibility</p:attrName>
                                        </p:attrNameLst>
                                      </p:cBhvr>
                                      <p:to>
                                        <p:strVal val="visible"/>
                                      </p:to>
                                    </p:set>
                                    <p:anim calcmode="lin" valueType="num">
                                      <p:cBhvr additive="base">
                                        <p:cTn id="42" dur="500" fill="hold"/>
                                        <p:tgtEl>
                                          <p:spTgt spid="48130">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813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jazz.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8130">
                                            <p:txEl>
                                              <p:pRg st="6" end="6"/>
                                            </p:txEl>
                                          </p:spTgt>
                                        </p:tgtEl>
                                        <p:attrNameLst>
                                          <p:attrName>style.visibility</p:attrName>
                                        </p:attrNameLst>
                                      </p:cBhvr>
                                      <p:to>
                                        <p:strVal val="visible"/>
                                      </p:to>
                                    </p:set>
                                    <p:anim calcmode="lin" valueType="num">
                                      <p:cBhvr additive="base">
                                        <p:cTn id="48" dur="500" fill="hold"/>
                                        <p:tgtEl>
                                          <p:spTgt spid="48130">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813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jazz.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8130">
                                            <p:txEl>
                                              <p:pRg st="7" end="7"/>
                                            </p:txEl>
                                          </p:spTgt>
                                        </p:tgtEl>
                                        <p:attrNameLst>
                                          <p:attrName>style.visibility</p:attrName>
                                        </p:attrNameLst>
                                      </p:cBhvr>
                                      <p:to>
                                        <p:strVal val="visible"/>
                                      </p:to>
                                    </p:set>
                                    <p:anim calcmode="lin" valueType="num">
                                      <p:cBhvr additive="base">
                                        <p:cTn id="54" dur="500" fill="hold"/>
                                        <p:tgtEl>
                                          <p:spTgt spid="48130">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813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jazz.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8130">
                                            <p:txEl>
                                              <p:pRg st="8" end="8"/>
                                            </p:txEl>
                                          </p:spTgt>
                                        </p:tgtEl>
                                        <p:attrNameLst>
                                          <p:attrName>style.visibility</p:attrName>
                                        </p:attrNameLst>
                                      </p:cBhvr>
                                      <p:to>
                                        <p:strVal val="visible"/>
                                      </p:to>
                                    </p:set>
                                    <p:anim calcmode="lin" valueType="num">
                                      <p:cBhvr additive="base">
                                        <p:cTn id="60" dur="500" fill="hold"/>
                                        <p:tgtEl>
                                          <p:spTgt spid="48130">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813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jazz.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48130">
                                            <p:txEl>
                                              <p:pRg st="10" end="10"/>
                                            </p:txEl>
                                          </p:spTgt>
                                        </p:tgtEl>
                                        <p:attrNameLst>
                                          <p:attrName>style.visibility</p:attrName>
                                        </p:attrNameLst>
                                      </p:cBhvr>
                                      <p:to>
                                        <p:strVal val="visible"/>
                                      </p:to>
                                    </p:set>
                                    <p:anim calcmode="lin" valueType="num">
                                      <p:cBhvr additive="base">
                                        <p:cTn id="66" dur="500" fill="hold"/>
                                        <p:tgtEl>
                                          <p:spTgt spid="48130">
                                            <p:txEl>
                                              <p:pRg st="10" end="1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4813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ja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autoUpdateAnimBg="0"/>
      <p:bldP spid="4813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Form 49152">
            <a:extLst>
              <a:ext uri="{FF2B5EF4-FFF2-40B4-BE49-F238E27FC236}">
                <a16:creationId xmlns:a16="http://schemas.microsoft.com/office/drawing/2014/main" id="{63491A82-B68A-41F3-96EF-6FDEB35A7867}"/>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Schwingungen</a:t>
            </a:r>
          </a:p>
        </p:txBody>
      </p:sp>
      <p:sp>
        <p:nvSpPr>
          <p:cNvPr id="49154" name="Rechteck 49153">
            <a:extLst>
              <a:ext uri="{FF2B5EF4-FFF2-40B4-BE49-F238E27FC236}">
                <a16:creationId xmlns:a16="http://schemas.microsoft.com/office/drawing/2014/main" id="{3A3F6A14-8599-473B-A2EB-9AD72FD57C0B}"/>
              </a:ext>
            </a:extLst>
          </p:cNvPr>
          <p:cNvSpPr>
            <a:spLocks noChangeArrowheads="1"/>
          </p:cNvSpPr>
          <p:nvPr/>
        </p:nvSpPr>
        <p:spPr bwMode="auto">
          <a:xfrm>
            <a:off x="0" y="1600200"/>
            <a:ext cx="91424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Federpendel :	T = 2 </a:t>
            </a:r>
            <a:r>
              <a:rPr lang="de-DE" altLang="de-DE">
                <a:latin typeface="Symbol" panose="05050102010706020507" pitchFamily="18" charset="2"/>
              </a:rPr>
              <a:t>p</a:t>
            </a:r>
            <a:r>
              <a:rPr lang="de-DE" altLang="de-DE">
                <a:latin typeface="Times New Roman" panose="02020603050405020304" pitchFamily="18" charset="0"/>
              </a:rPr>
              <a:t> * (m / D)^0,5</a:t>
            </a:r>
          </a:p>
          <a:p>
            <a:pPr>
              <a:spcBef>
                <a:spcPct val="50000"/>
              </a:spcBef>
            </a:pPr>
            <a:r>
              <a:rPr lang="de-DE" altLang="de-DE">
                <a:latin typeface="Times New Roman" panose="02020603050405020304" pitchFamily="18" charset="0"/>
              </a:rPr>
              <a:t>Fadenpendel : 	T = 2 </a:t>
            </a:r>
            <a:r>
              <a:rPr lang="de-DE" altLang="de-DE">
                <a:latin typeface="Symbol" panose="05050102010706020507" pitchFamily="18" charset="2"/>
              </a:rPr>
              <a:t>p</a:t>
            </a:r>
            <a:r>
              <a:rPr lang="de-DE" altLang="de-DE">
                <a:latin typeface="Times New Roman" panose="02020603050405020304" pitchFamily="18" charset="0"/>
              </a:rPr>
              <a:t> * (l / g)^0,5</a:t>
            </a:r>
          </a:p>
          <a:p>
            <a:pPr>
              <a:spcBef>
                <a:spcPct val="50000"/>
              </a:spcBef>
            </a:pPr>
            <a:r>
              <a:rPr lang="de-DE" altLang="de-DE">
                <a:latin typeface="Times New Roman" panose="02020603050405020304" pitchFamily="18" charset="0"/>
              </a:rPr>
              <a:t>Drehpendel:		T = 2 </a:t>
            </a:r>
            <a:r>
              <a:rPr lang="de-DE" altLang="de-DE">
                <a:latin typeface="Symbol" panose="05050102010706020507" pitchFamily="18" charset="2"/>
              </a:rPr>
              <a:t>p</a:t>
            </a:r>
            <a:r>
              <a:rPr lang="de-DE" altLang="de-DE">
                <a:latin typeface="Times New Roman" panose="02020603050405020304" pitchFamily="18" charset="0"/>
              </a:rPr>
              <a:t> * (J / D*)^0,5 (Massenträgheitsmoment J)</a:t>
            </a:r>
          </a:p>
        </p:txBody>
      </p:sp>
      <p:sp>
        <p:nvSpPr>
          <p:cNvPr id="49155" name="Rechteck 49154">
            <a:extLst>
              <a:ext uri="{FF2B5EF4-FFF2-40B4-BE49-F238E27FC236}">
                <a16:creationId xmlns:a16="http://schemas.microsoft.com/office/drawing/2014/main" id="{7055F2C2-FF0E-44F0-BF51-519040B8823C}"/>
              </a:ext>
            </a:extLst>
          </p:cNvPr>
          <p:cNvSpPr>
            <a:spLocks noChangeArrowheads="1"/>
          </p:cNvSpPr>
          <p:nvPr/>
        </p:nvSpPr>
        <p:spPr bwMode="auto">
          <a:xfrm>
            <a:off x="228600" y="2743200"/>
            <a:ext cx="8913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Federpendel			Fadenpendel				Drehpendel		</a:t>
            </a:r>
          </a:p>
        </p:txBody>
      </p:sp>
      <p:sp>
        <p:nvSpPr>
          <p:cNvPr id="49156" name="Rechteck 49155">
            <a:extLst>
              <a:ext uri="{FF2B5EF4-FFF2-40B4-BE49-F238E27FC236}">
                <a16:creationId xmlns:a16="http://schemas.microsoft.com/office/drawing/2014/main" id="{094A73C6-4BDD-497A-AF34-E2F13544503A}"/>
              </a:ext>
            </a:extLst>
          </p:cNvPr>
          <p:cNvSpPr>
            <a:spLocks noChangeArrowheads="1"/>
          </p:cNvSpPr>
          <p:nvPr/>
        </p:nvSpPr>
        <p:spPr bwMode="auto">
          <a:xfrm>
            <a:off x="387350" y="3282950"/>
            <a:ext cx="901700" cy="292100"/>
          </a:xfrm>
          <a:prstGeom prst="rect">
            <a:avLst/>
          </a:prstGeom>
          <a:gradFill rotWithShape="0">
            <a:gsLst>
              <a:gs pos="0">
                <a:srgbClr val="008E6B"/>
              </a:gs>
              <a:gs pos="100000">
                <a:schemeClr val="accent1"/>
              </a:gs>
            </a:gsLst>
            <a:lin ang="27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9157" name="Form 49156">
            <a:extLst>
              <a:ext uri="{FF2B5EF4-FFF2-40B4-BE49-F238E27FC236}">
                <a16:creationId xmlns:a16="http://schemas.microsoft.com/office/drawing/2014/main" id="{1BF658B9-3E05-4CA1-B2A3-8AD52A023A36}"/>
              </a:ext>
            </a:extLst>
          </p:cNvPr>
          <p:cNvSpPr>
            <a:spLocks/>
          </p:cNvSpPr>
          <p:nvPr/>
        </p:nvSpPr>
        <p:spPr bwMode="auto">
          <a:xfrm>
            <a:off x="300038" y="3581400"/>
            <a:ext cx="1192212" cy="2151063"/>
          </a:xfrm>
          <a:custGeom>
            <a:avLst/>
            <a:gdLst>
              <a:gd name="T0" fmla="*/ 339 w 751"/>
              <a:gd name="T1" fmla="*/ 0 h 1355"/>
              <a:gd name="T2" fmla="*/ 333 w 751"/>
              <a:gd name="T3" fmla="*/ 62 h 1355"/>
              <a:gd name="T4" fmla="*/ 333 w 751"/>
              <a:gd name="T5" fmla="*/ 137 h 1355"/>
              <a:gd name="T6" fmla="*/ 333 w 751"/>
              <a:gd name="T7" fmla="*/ 162 h 1355"/>
              <a:gd name="T8" fmla="*/ 300 w 751"/>
              <a:gd name="T9" fmla="*/ 196 h 1355"/>
              <a:gd name="T10" fmla="*/ 283 w 751"/>
              <a:gd name="T11" fmla="*/ 262 h 1355"/>
              <a:gd name="T12" fmla="*/ 258 w 751"/>
              <a:gd name="T13" fmla="*/ 279 h 1355"/>
              <a:gd name="T14" fmla="*/ 291 w 751"/>
              <a:gd name="T15" fmla="*/ 296 h 1355"/>
              <a:gd name="T16" fmla="*/ 341 w 751"/>
              <a:gd name="T17" fmla="*/ 296 h 1355"/>
              <a:gd name="T18" fmla="*/ 391 w 751"/>
              <a:gd name="T19" fmla="*/ 304 h 1355"/>
              <a:gd name="T20" fmla="*/ 458 w 751"/>
              <a:gd name="T21" fmla="*/ 321 h 1355"/>
              <a:gd name="T22" fmla="*/ 525 w 751"/>
              <a:gd name="T23" fmla="*/ 321 h 1355"/>
              <a:gd name="T24" fmla="*/ 591 w 751"/>
              <a:gd name="T25" fmla="*/ 329 h 1355"/>
              <a:gd name="T26" fmla="*/ 558 w 751"/>
              <a:gd name="T27" fmla="*/ 337 h 1355"/>
              <a:gd name="T28" fmla="*/ 533 w 751"/>
              <a:gd name="T29" fmla="*/ 346 h 1355"/>
              <a:gd name="T30" fmla="*/ 500 w 751"/>
              <a:gd name="T31" fmla="*/ 354 h 1355"/>
              <a:gd name="T32" fmla="*/ 466 w 751"/>
              <a:gd name="T33" fmla="*/ 371 h 1355"/>
              <a:gd name="T34" fmla="*/ 383 w 751"/>
              <a:gd name="T35" fmla="*/ 429 h 1355"/>
              <a:gd name="T36" fmla="*/ 300 w 751"/>
              <a:gd name="T37" fmla="*/ 496 h 1355"/>
              <a:gd name="T38" fmla="*/ 166 w 751"/>
              <a:gd name="T39" fmla="*/ 579 h 1355"/>
              <a:gd name="T40" fmla="*/ 50 w 751"/>
              <a:gd name="T41" fmla="*/ 646 h 1355"/>
              <a:gd name="T42" fmla="*/ 0 w 751"/>
              <a:gd name="T43" fmla="*/ 662 h 1355"/>
              <a:gd name="T44" fmla="*/ 116 w 751"/>
              <a:gd name="T45" fmla="*/ 679 h 1355"/>
              <a:gd name="T46" fmla="*/ 283 w 751"/>
              <a:gd name="T47" fmla="*/ 679 h 1355"/>
              <a:gd name="T48" fmla="*/ 400 w 751"/>
              <a:gd name="T49" fmla="*/ 679 h 1355"/>
              <a:gd name="T50" fmla="*/ 483 w 751"/>
              <a:gd name="T51" fmla="*/ 679 h 1355"/>
              <a:gd name="T52" fmla="*/ 616 w 751"/>
              <a:gd name="T53" fmla="*/ 679 h 1355"/>
              <a:gd name="T54" fmla="*/ 666 w 751"/>
              <a:gd name="T55" fmla="*/ 679 h 1355"/>
              <a:gd name="T56" fmla="*/ 750 w 751"/>
              <a:gd name="T57" fmla="*/ 687 h 1355"/>
              <a:gd name="T58" fmla="*/ 733 w 751"/>
              <a:gd name="T59" fmla="*/ 712 h 1355"/>
              <a:gd name="T60" fmla="*/ 683 w 751"/>
              <a:gd name="T61" fmla="*/ 729 h 1355"/>
              <a:gd name="T62" fmla="*/ 616 w 751"/>
              <a:gd name="T63" fmla="*/ 746 h 1355"/>
              <a:gd name="T64" fmla="*/ 550 w 751"/>
              <a:gd name="T65" fmla="*/ 762 h 1355"/>
              <a:gd name="T66" fmla="*/ 483 w 751"/>
              <a:gd name="T67" fmla="*/ 787 h 1355"/>
              <a:gd name="T68" fmla="*/ 433 w 751"/>
              <a:gd name="T69" fmla="*/ 796 h 1355"/>
              <a:gd name="T70" fmla="*/ 383 w 751"/>
              <a:gd name="T71" fmla="*/ 812 h 1355"/>
              <a:gd name="T72" fmla="*/ 316 w 751"/>
              <a:gd name="T73" fmla="*/ 829 h 1355"/>
              <a:gd name="T74" fmla="*/ 266 w 751"/>
              <a:gd name="T75" fmla="*/ 837 h 1355"/>
              <a:gd name="T76" fmla="*/ 300 w 751"/>
              <a:gd name="T77" fmla="*/ 887 h 1355"/>
              <a:gd name="T78" fmla="*/ 416 w 751"/>
              <a:gd name="T79" fmla="*/ 904 h 1355"/>
              <a:gd name="T80" fmla="*/ 566 w 751"/>
              <a:gd name="T81" fmla="*/ 912 h 1355"/>
              <a:gd name="T82" fmla="*/ 616 w 751"/>
              <a:gd name="T83" fmla="*/ 921 h 1355"/>
              <a:gd name="T84" fmla="*/ 641 w 751"/>
              <a:gd name="T85" fmla="*/ 921 h 1355"/>
              <a:gd name="T86" fmla="*/ 591 w 751"/>
              <a:gd name="T87" fmla="*/ 929 h 1355"/>
              <a:gd name="T88" fmla="*/ 475 w 751"/>
              <a:gd name="T89" fmla="*/ 979 h 1355"/>
              <a:gd name="T90" fmla="*/ 375 w 751"/>
              <a:gd name="T91" fmla="*/ 1029 h 1355"/>
              <a:gd name="T92" fmla="*/ 325 w 751"/>
              <a:gd name="T93" fmla="*/ 1037 h 1355"/>
              <a:gd name="T94" fmla="*/ 466 w 751"/>
              <a:gd name="T95" fmla="*/ 1137 h 1355"/>
              <a:gd name="T96" fmla="*/ 583 w 751"/>
              <a:gd name="T97" fmla="*/ 1187 h 1355"/>
              <a:gd name="T98" fmla="*/ 558 w 751"/>
              <a:gd name="T99" fmla="*/ 1187 h 1355"/>
              <a:gd name="T100" fmla="*/ 491 w 751"/>
              <a:gd name="T101" fmla="*/ 1187 h 1355"/>
              <a:gd name="T102" fmla="*/ 466 w 751"/>
              <a:gd name="T103" fmla="*/ 1187 h 1355"/>
              <a:gd name="T104" fmla="*/ 400 w 751"/>
              <a:gd name="T105" fmla="*/ 1196 h 1355"/>
              <a:gd name="T106" fmla="*/ 391 w 751"/>
              <a:gd name="T107" fmla="*/ 1221 h 1355"/>
              <a:gd name="T108" fmla="*/ 400 w 751"/>
              <a:gd name="T109" fmla="*/ 1304 h 1355"/>
              <a:gd name="T110" fmla="*/ 408 w 751"/>
              <a:gd name="T111" fmla="*/ 1354 h 1355"/>
              <a:gd name="T112" fmla="*/ 387 w 751"/>
              <a:gd name="T113" fmla="*/ 1344 h 1355"/>
              <a:gd name="T114" fmla="*/ 435 w 751"/>
              <a:gd name="T115" fmla="*/ 1344 h 1355"/>
              <a:gd name="T116" fmla="*/ 416 w 751"/>
              <a:gd name="T117" fmla="*/ 1329 h 1355"/>
              <a:gd name="T118" fmla="*/ 435 w 751"/>
              <a:gd name="T119" fmla="*/ 1344 h 1355"/>
              <a:gd name="T120" fmla="*/ 387 w 751"/>
              <a:gd name="T121" fmla="*/ 1296 h 1355"/>
              <a:gd name="T122" fmla="*/ 416 w 751"/>
              <a:gd name="T123" fmla="*/ 1304 h 13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1"/>
              <a:gd name="T187" fmla="*/ 0 h 1355"/>
              <a:gd name="T188" fmla="*/ 0 w 751"/>
              <a:gd name="T189" fmla="*/ 0 h 13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1" h="1355">
                <a:moveTo>
                  <a:pt x="339" y="0"/>
                </a:moveTo>
                <a:lnTo>
                  <a:pt x="333" y="62"/>
                </a:lnTo>
                <a:lnTo>
                  <a:pt x="333" y="137"/>
                </a:lnTo>
                <a:lnTo>
                  <a:pt x="333" y="162"/>
                </a:lnTo>
                <a:lnTo>
                  <a:pt x="300" y="196"/>
                </a:lnTo>
                <a:lnTo>
                  <a:pt x="283" y="262"/>
                </a:lnTo>
                <a:lnTo>
                  <a:pt x="258" y="279"/>
                </a:lnTo>
                <a:lnTo>
                  <a:pt x="291" y="296"/>
                </a:lnTo>
                <a:lnTo>
                  <a:pt x="341" y="296"/>
                </a:lnTo>
                <a:lnTo>
                  <a:pt x="391" y="304"/>
                </a:lnTo>
                <a:lnTo>
                  <a:pt x="458" y="321"/>
                </a:lnTo>
                <a:lnTo>
                  <a:pt x="525" y="321"/>
                </a:lnTo>
                <a:lnTo>
                  <a:pt x="591" y="329"/>
                </a:lnTo>
                <a:lnTo>
                  <a:pt x="558" y="337"/>
                </a:lnTo>
                <a:lnTo>
                  <a:pt x="533" y="346"/>
                </a:lnTo>
                <a:lnTo>
                  <a:pt x="500" y="354"/>
                </a:lnTo>
                <a:lnTo>
                  <a:pt x="466" y="371"/>
                </a:lnTo>
                <a:lnTo>
                  <a:pt x="383" y="429"/>
                </a:lnTo>
                <a:lnTo>
                  <a:pt x="300" y="496"/>
                </a:lnTo>
                <a:lnTo>
                  <a:pt x="166" y="579"/>
                </a:lnTo>
                <a:lnTo>
                  <a:pt x="50" y="646"/>
                </a:lnTo>
                <a:lnTo>
                  <a:pt x="0" y="662"/>
                </a:lnTo>
                <a:lnTo>
                  <a:pt x="116" y="679"/>
                </a:lnTo>
                <a:lnTo>
                  <a:pt x="283" y="679"/>
                </a:lnTo>
                <a:lnTo>
                  <a:pt x="400" y="679"/>
                </a:lnTo>
                <a:lnTo>
                  <a:pt x="483" y="679"/>
                </a:lnTo>
                <a:lnTo>
                  <a:pt x="616" y="679"/>
                </a:lnTo>
                <a:lnTo>
                  <a:pt x="666" y="679"/>
                </a:lnTo>
                <a:lnTo>
                  <a:pt x="750" y="687"/>
                </a:lnTo>
                <a:lnTo>
                  <a:pt x="733" y="712"/>
                </a:lnTo>
                <a:lnTo>
                  <a:pt x="683" y="729"/>
                </a:lnTo>
                <a:lnTo>
                  <a:pt x="616" y="746"/>
                </a:lnTo>
                <a:lnTo>
                  <a:pt x="550" y="762"/>
                </a:lnTo>
                <a:lnTo>
                  <a:pt x="483" y="787"/>
                </a:lnTo>
                <a:lnTo>
                  <a:pt x="433" y="796"/>
                </a:lnTo>
                <a:lnTo>
                  <a:pt x="383" y="812"/>
                </a:lnTo>
                <a:lnTo>
                  <a:pt x="316" y="829"/>
                </a:lnTo>
                <a:lnTo>
                  <a:pt x="266" y="837"/>
                </a:lnTo>
                <a:lnTo>
                  <a:pt x="300" y="887"/>
                </a:lnTo>
                <a:lnTo>
                  <a:pt x="416" y="904"/>
                </a:lnTo>
                <a:lnTo>
                  <a:pt x="566" y="912"/>
                </a:lnTo>
                <a:lnTo>
                  <a:pt x="616" y="921"/>
                </a:lnTo>
                <a:lnTo>
                  <a:pt x="641" y="921"/>
                </a:lnTo>
                <a:lnTo>
                  <a:pt x="591" y="929"/>
                </a:lnTo>
                <a:lnTo>
                  <a:pt x="475" y="979"/>
                </a:lnTo>
                <a:lnTo>
                  <a:pt x="375" y="1029"/>
                </a:lnTo>
                <a:lnTo>
                  <a:pt x="325" y="1037"/>
                </a:lnTo>
                <a:lnTo>
                  <a:pt x="466" y="1137"/>
                </a:lnTo>
                <a:lnTo>
                  <a:pt x="583" y="1187"/>
                </a:lnTo>
                <a:lnTo>
                  <a:pt x="558" y="1187"/>
                </a:lnTo>
                <a:lnTo>
                  <a:pt x="491" y="1187"/>
                </a:lnTo>
                <a:lnTo>
                  <a:pt x="466" y="1187"/>
                </a:lnTo>
                <a:lnTo>
                  <a:pt x="400" y="1196"/>
                </a:lnTo>
                <a:lnTo>
                  <a:pt x="391" y="1221"/>
                </a:lnTo>
                <a:lnTo>
                  <a:pt x="400" y="1304"/>
                </a:lnTo>
                <a:lnTo>
                  <a:pt x="408" y="1354"/>
                </a:lnTo>
                <a:lnTo>
                  <a:pt x="387" y="1344"/>
                </a:lnTo>
                <a:lnTo>
                  <a:pt x="435" y="1344"/>
                </a:lnTo>
                <a:lnTo>
                  <a:pt x="416" y="1329"/>
                </a:lnTo>
                <a:lnTo>
                  <a:pt x="435" y="1344"/>
                </a:lnTo>
                <a:lnTo>
                  <a:pt x="387" y="1296"/>
                </a:lnTo>
                <a:lnTo>
                  <a:pt x="416" y="1304"/>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9158" name="Rechteck 49157">
            <a:extLst>
              <a:ext uri="{FF2B5EF4-FFF2-40B4-BE49-F238E27FC236}">
                <a16:creationId xmlns:a16="http://schemas.microsoft.com/office/drawing/2014/main" id="{67894013-1CA7-44B5-84C3-F95C571F1294}"/>
              </a:ext>
            </a:extLst>
          </p:cNvPr>
          <p:cNvSpPr>
            <a:spLocks noChangeArrowheads="1"/>
          </p:cNvSpPr>
          <p:nvPr/>
        </p:nvSpPr>
        <p:spPr bwMode="auto">
          <a:xfrm>
            <a:off x="615950" y="5721350"/>
            <a:ext cx="749300" cy="825500"/>
          </a:xfrm>
          <a:prstGeom prst="rect">
            <a:avLst/>
          </a:prstGeom>
          <a:gradFill rotWithShape="0">
            <a:gsLst>
              <a:gs pos="0">
                <a:schemeClr val="accent1"/>
              </a:gs>
              <a:gs pos="100000">
                <a:srgbClr val="008E6B"/>
              </a:gs>
            </a:gsLst>
            <a:lin ang="27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9159" name="Rechteck 49158">
            <a:extLst>
              <a:ext uri="{FF2B5EF4-FFF2-40B4-BE49-F238E27FC236}">
                <a16:creationId xmlns:a16="http://schemas.microsoft.com/office/drawing/2014/main" id="{1FFFF8D5-10B4-4F62-84CF-094CCCAA0B05}"/>
              </a:ext>
            </a:extLst>
          </p:cNvPr>
          <p:cNvSpPr>
            <a:spLocks noChangeArrowheads="1"/>
          </p:cNvSpPr>
          <p:nvPr/>
        </p:nvSpPr>
        <p:spPr bwMode="auto">
          <a:xfrm>
            <a:off x="685800" y="59436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Masse</a:t>
            </a:r>
          </a:p>
        </p:txBody>
      </p:sp>
      <p:grpSp>
        <p:nvGrpSpPr>
          <p:cNvPr id="20424" name="Group 16">
            <a:extLst>
              <a:ext uri="{FF2B5EF4-FFF2-40B4-BE49-F238E27FC236}">
                <a16:creationId xmlns:a16="http://schemas.microsoft.com/office/drawing/2014/main" id="{4C3F2599-E9FA-438B-BED7-4BF547699C1D}"/>
              </a:ext>
            </a:extLst>
          </p:cNvPr>
          <p:cNvGrpSpPr>
            <a:grpSpLocks/>
          </p:cNvGrpSpPr>
          <p:nvPr/>
        </p:nvGrpSpPr>
        <p:grpSpPr bwMode="auto">
          <a:xfrm>
            <a:off x="2978150" y="3206750"/>
            <a:ext cx="1435100" cy="1746250"/>
            <a:chOff x="1876" y="2020"/>
            <a:chExt cx="904" cy="1100"/>
          </a:xfrm>
        </p:grpSpPr>
        <p:sp>
          <p:nvSpPr>
            <p:cNvPr id="49160" name="Rechteck 49159">
              <a:extLst>
                <a:ext uri="{FF2B5EF4-FFF2-40B4-BE49-F238E27FC236}">
                  <a16:creationId xmlns:a16="http://schemas.microsoft.com/office/drawing/2014/main" id="{F17FCCFA-9D1D-481D-BCF0-BE768C19876D}"/>
                </a:ext>
              </a:extLst>
            </p:cNvPr>
            <p:cNvSpPr>
              <a:spLocks noChangeArrowheads="1"/>
            </p:cNvSpPr>
            <p:nvPr/>
          </p:nvSpPr>
          <p:spPr bwMode="auto">
            <a:xfrm>
              <a:off x="1876" y="2020"/>
              <a:ext cx="904" cy="136"/>
            </a:xfrm>
            <a:prstGeom prst="rect">
              <a:avLst/>
            </a:prstGeom>
            <a:gradFill rotWithShape="0">
              <a:gsLst>
                <a:gs pos="0">
                  <a:schemeClr val="accent1"/>
                </a:gs>
                <a:gs pos="100000">
                  <a:srgbClr val="008E6B"/>
                </a:gs>
              </a:gsLst>
              <a:lin ang="27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9176" name="Gerade Verbindung 49160">
              <a:extLst>
                <a:ext uri="{FF2B5EF4-FFF2-40B4-BE49-F238E27FC236}">
                  <a16:creationId xmlns:a16="http://schemas.microsoft.com/office/drawing/2014/main" id="{5BF992D3-17F1-4E36-842C-5B3D4252BBF2}"/>
                </a:ext>
              </a:extLst>
            </p:cNvPr>
            <p:cNvSpPr>
              <a:spLocks noChangeShapeType="1"/>
            </p:cNvSpPr>
            <p:nvPr/>
          </p:nvSpPr>
          <p:spPr bwMode="auto">
            <a:xfrm>
              <a:off x="2304" y="2160"/>
              <a:ext cx="0" cy="81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9177" name="Gerade Verbindung 49161">
              <a:extLst>
                <a:ext uri="{FF2B5EF4-FFF2-40B4-BE49-F238E27FC236}">
                  <a16:creationId xmlns:a16="http://schemas.microsoft.com/office/drawing/2014/main" id="{FD315D50-2263-43EE-A2B5-2DCE94361D86}"/>
                </a:ext>
              </a:extLst>
            </p:cNvPr>
            <p:cNvSpPr>
              <a:spLocks noChangeShapeType="1"/>
            </p:cNvSpPr>
            <p:nvPr/>
          </p:nvSpPr>
          <p:spPr bwMode="auto">
            <a:xfrm>
              <a:off x="2304" y="2160"/>
              <a:ext cx="432" cy="72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49178" name="Form 49162">
              <a:extLst>
                <a:ext uri="{FF2B5EF4-FFF2-40B4-BE49-F238E27FC236}">
                  <a16:creationId xmlns:a16="http://schemas.microsoft.com/office/drawing/2014/main" id="{C86CF076-0E91-44F9-AE2A-963F1CB63CC5}"/>
                </a:ext>
              </a:extLst>
            </p:cNvPr>
            <p:cNvSpPr>
              <a:spLocks/>
            </p:cNvSpPr>
            <p:nvPr/>
          </p:nvSpPr>
          <p:spPr bwMode="auto">
            <a:xfrm>
              <a:off x="2304" y="2448"/>
              <a:ext cx="192" cy="144"/>
            </a:xfrm>
            <a:custGeom>
              <a:avLst/>
              <a:gdLst>
                <a:gd name="T0" fmla="*/ 192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9179" name="Gerade Verbindung 49163">
              <a:extLst>
                <a:ext uri="{FF2B5EF4-FFF2-40B4-BE49-F238E27FC236}">
                  <a16:creationId xmlns:a16="http://schemas.microsoft.com/office/drawing/2014/main" id="{9547CC6D-4B86-4F2F-B0F1-403AF5AF69D6}"/>
                </a:ext>
              </a:extLst>
            </p:cNvPr>
            <p:cNvSpPr>
              <a:spLocks noChangeShapeType="1"/>
            </p:cNvSpPr>
            <p:nvPr/>
          </p:nvSpPr>
          <p:spPr bwMode="auto">
            <a:xfrm>
              <a:off x="2016" y="2160"/>
              <a:ext cx="0" cy="816"/>
            </a:xfrm>
            <a:prstGeom prst="line">
              <a:avLst/>
            </a:prstGeom>
            <a:noFill/>
            <a:ln w="12700" algn="ctr">
              <a:solidFill>
                <a:schemeClr val="tx1"/>
              </a:solidFill>
              <a:prstDash val="lgDash"/>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49180" name="Form 49164">
              <a:extLst>
                <a:ext uri="{FF2B5EF4-FFF2-40B4-BE49-F238E27FC236}">
                  <a16:creationId xmlns:a16="http://schemas.microsoft.com/office/drawing/2014/main" id="{BC99DD25-5856-48DA-8C17-2E7AB9AA790D}"/>
                </a:ext>
              </a:extLst>
            </p:cNvPr>
            <p:cNvSpPr>
              <a:spLocks/>
            </p:cNvSpPr>
            <p:nvPr/>
          </p:nvSpPr>
          <p:spPr bwMode="auto">
            <a:xfrm>
              <a:off x="2304" y="2832"/>
              <a:ext cx="432" cy="144"/>
            </a:xfrm>
            <a:custGeom>
              <a:avLst/>
              <a:gdLst>
                <a:gd name="T0" fmla="*/ 432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 name="Gerade Verbindung 49165">
              <a:extLst>
                <a:ext uri="{FF2B5EF4-FFF2-40B4-BE49-F238E27FC236}">
                  <a16:creationId xmlns:a16="http://schemas.microsoft.com/office/drawing/2014/main" id="{A4872A3C-CB2E-424D-A37D-EA8DBFFA1FD4}"/>
                </a:ext>
              </a:extLst>
            </p:cNvPr>
            <p:cNvSpPr>
              <a:spLocks noChangeShapeType="1"/>
            </p:cNvSpPr>
            <p:nvPr/>
          </p:nvSpPr>
          <p:spPr bwMode="auto">
            <a:xfrm>
              <a:off x="2256" y="3120"/>
              <a:ext cx="144" cy="0"/>
            </a:xfrm>
            <a:prstGeom prst="line">
              <a:avLst/>
            </a:prstGeom>
            <a:noFill/>
            <a:ln w="12700" algn="ctr">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a:lstStyle/>
            <a:p>
              <a:endParaRPr lang="de-DE"/>
            </a:p>
          </p:txBody>
        </p:sp>
        <p:sp>
          <p:nvSpPr>
            <p:cNvPr id="3" name="Gerade Verbindung 49166">
              <a:extLst>
                <a:ext uri="{FF2B5EF4-FFF2-40B4-BE49-F238E27FC236}">
                  <a16:creationId xmlns:a16="http://schemas.microsoft.com/office/drawing/2014/main" id="{BBC0841F-19DF-44EC-B9A8-1475320A60D4}"/>
                </a:ext>
              </a:extLst>
            </p:cNvPr>
            <p:cNvSpPr>
              <a:spLocks noChangeShapeType="1"/>
            </p:cNvSpPr>
            <p:nvPr/>
          </p:nvSpPr>
          <p:spPr bwMode="auto">
            <a:xfrm>
              <a:off x="2592" y="3120"/>
              <a:ext cx="14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49169" name="Rechteck 49168">
            <a:extLst>
              <a:ext uri="{FF2B5EF4-FFF2-40B4-BE49-F238E27FC236}">
                <a16:creationId xmlns:a16="http://schemas.microsoft.com/office/drawing/2014/main" id="{B4DF048A-600D-4558-A51E-3FF1647F2F75}"/>
              </a:ext>
            </a:extLst>
          </p:cNvPr>
          <p:cNvSpPr>
            <a:spLocks noChangeArrowheads="1"/>
          </p:cNvSpPr>
          <p:nvPr/>
        </p:nvSpPr>
        <p:spPr bwMode="auto">
          <a:xfrm>
            <a:off x="2819400" y="3810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a:t>
            </a:r>
          </a:p>
        </p:txBody>
      </p:sp>
      <p:sp>
        <p:nvSpPr>
          <p:cNvPr id="49170" name="Rechteck 49169">
            <a:extLst>
              <a:ext uri="{FF2B5EF4-FFF2-40B4-BE49-F238E27FC236}">
                <a16:creationId xmlns:a16="http://schemas.microsoft.com/office/drawing/2014/main" id="{960E6AAB-2293-4026-80A0-E44F7368D4BA}"/>
              </a:ext>
            </a:extLst>
          </p:cNvPr>
          <p:cNvSpPr>
            <a:spLocks noChangeArrowheads="1"/>
          </p:cNvSpPr>
          <p:nvPr/>
        </p:nvSpPr>
        <p:spPr bwMode="auto">
          <a:xfrm>
            <a:off x="3641725" y="380206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ymbol" panose="05050102010706020507" pitchFamily="18" charset="2"/>
              </a:rPr>
              <a:t>a</a:t>
            </a:r>
          </a:p>
        </p:txBody>
      </p:sp>
      <p:sp>
        <p:nvSpPr>
          <p:cNvPr id="49171" name="Rechteck 49170">
            <a:extLst>
              <a:ext uri="{FF2B5EF4-FFF2-40B4-BE49-F238E27FC236}">
                <a16:creationId xmlns:a16="http://schemas.microsoft.com/office/drawing/2014/main" id="{25E80513-B52F-4649-8C85-96DF912CA4C1}"/>
              </a:ext>
            </a:extLst>
          </p:cNvPr>
          <p:cNvSpPr>
            <a:spLocks noChangeArrowheads="1"/>
          </p:cNvSpPr>
          <p:nvPr/>
        </p:nvSpPr>
        <p:spPr bwMode="auto">
          <a:xfrm>
            <a:off x="3810000" y="48006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x</a:t>
            </a:r>
          </a:p>
        </p:txBody>
      </p:sp>
      <p:sp>
        <p:nvSpPr>
          <p:cNvPr id="49172" name="Rechteck 49171">
            <a:extLst>
              <a:ext uri="{FF2B5EF4-FFF2-40B4-BE49-F238E27FC236}">
                <a16:creationId xmlns:a16="http://schemas.microsoft.com/office/drawing/2014/main" id="{5BDE4DB7-2488-4135-BF18-8B1E2F955C31}"/>
              </a:ext>
            </a:extLst>
          </p:cNvPr>
          <p:cNvSpPr>
            <a:spLocks noChangeArrowheads="1"/>
          </p:cNvSpPr>
          <p:nvPr/>
        </p:nvSpPr>
        <p:spPr bwMode="auto">
          <a:xfrm>
            <a:off x="4495800" y="41910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a:t>
            </a:r>
            <a:r>
              <a:rPr lang="de-DE" altLang="de-DE" baseline="-25000">
                <a:latin typeface="Times New Roman" panose="02020603050405020304" pitchFamily="18" charset="0"/>
              </a:rPr>
              <a:t>G</a:t>
            </a:r>
          </a:p>
        </p:txBody>
      </p:sp>
      <p:grpSp>
        <p:nvGrpSpPr>
          <p:cNvPr id="49165" name="Group 28">
            <a:extLst>
              <a:ext uri="{FF2B5EF4-FFF2-40B4-BE49-F238E27FC236}">
                <a16:creationId xmlns:a16="http://schemas.microsoft.com/office/drawing/2014/main" id="{889649ED-6041-4FAF-8739-64C60801E313}"/>
              </a:ext>
            </a:extLst>
          </p:cNvPr>
          <p:cNvGrpSpPr>
            <a:grpSpLocks/>
          </p:cNvGrpSpPr>
          <p:nvPr/>
        </p:nvGrpSpPr>
        <p:grpSpPr bwMode="auto">
          <a:xfrm>
            <a:off x="6178550" y="2978150"/>
            <a:ext cx="1898650" cy="2279650"/>
            <a:chOff x="3892" y="1876"/>
            <a:chExt cx="1196" cy="1436"/>
          </a:xfrm>
        </p:grpSpPr>
        <p:sp>
          <p:nvSpPr>
            <p:cNvPr id="49168" name="Form 49172">
              <a:extLst>
                <a:ext uri="{FF2B5EF4-FFF2-40B4-BE49-F238E27FC236}">
                  <a16:creationId xmlns:a16="http://schemas.microsoft.com/office/drawing/2014/main" id="{6F653B2A-58D3-487C-9157-D9CF8A82C1AB}"/>
                </a:ext>
              </a:extLst>
            </p:cNvPr>
            <p:cNvSpPr>
              <a:spLocks/>
            </p:cNvSpPr>
            <p:nvPr/>
          </p:nvSpPr>
          <p:spPr bwMode="auto">
            <a:xfrm>
              <a:off x="4030" y="2093"/>
              <a:ext cx="692" cy="976"/>
            </a:xfrm>
            <a:custGeom>
              <a:avLst/>
              <a:gdLst>
                <a:gd name="T0" fmla="*/ 466 w 692"/>
                <a:gd name="T1" fmla="*/ 367 h 976"/>
                <a:gd name="T2" fmla="*/ 533 w 692"/>
                <a:gd name="T3" fmla="*/ 325 h 976"/>
                <a:gd name="T4" fmla="*/ 575 w 692"/>
                <a:gd name="T5" fmla="*/ 425 h 976"/>
                <a:gd name="T6" fmla="*/ 575 w 692"/>
                <a:gd name="T7" fmla="*/ 609 h 976"/>
                <a:gd name="T8" fmla="*/ 575 w 692"/>
                <a:gd name="T9" fmla="*/ 775 h 976"/>
                <a:gd name="T10" fmla="*/ 441 w 692"/>
                <a:gd name="T11" fmla="*/ 792 h 976"/>
                <a:gd name="T12" fmla="*/ 325 w 692"/>
                <a:gd name="T13" fmla="*/ 759 h 976"/>
                <a:gd name="T14" fmla="*/ 283 w 692"/>
                <a:gd name="T15" fmla="*/ 709 h 976"/>
                <a:gd name="T16" fmla="*/ 183 w 692"/>
                <a:gd name="T17" fmla="*/ 509 h 976"/>
                <a:gd name="T18" fmla="*/ 175 w 692"/>
                <a:gd name="T19" fmla="*/ 392 h 976"/>
                <a:gd name="T20" fmla="*/ 166 w 692"/>
                <a:gd name="T21" fmla="*/ 259 h 976"/>
                <a:gd name="T22" fmla="*/ 166 w 692"/>
                <a:gd name="T23" fmla="*/ 167 h 976"/>
                <a:gd name="T24" fmla="*/ 225 w 692"/>
                <a:gd name="T25" fmla="*/ 117 h 976"/>
                <a:gd name="T26" fmla="*/ 308 w 692"/>
                <a:gd name="T27" fmla="*/ 109 h 976"/>
                <a:gd name="T28" fmla="*/ 441 w 692"/>
                <a:gd name="T29" fmla="*/ 109 h 976"/>
                <a:gd name="T30" fmla="*/ 525 w 692"/>
                <a:gd name="T31" fmla="*/ 125 h 976"/>
                <a:gd name="T32" fmla="*/ 641 w 692"/>
                <a:gd name="T33" fmla="*/ 142 h 976"/>
                <a:gd name="T34" fmla="*/ 666 w 692"/>
                <a:gd name="T35" fmla="*/ 242 h 976"/>
                <a:gd name="T36" fmla="*/ 675 w 692"/>
                <a:gd name="T37" fmla="*/ 334 h 976"/>
                <a:gd name="T38" fmla="*/ 691 w 692"/>
                <a:gd name="T39" fmla="*/ 550 h 976"/>
                <a:gd name="T40" fmla="*/ 691 w 692"/>
                <a:gd name="T41" fmla="*/ 684 h 976"/>
                <a:gd name="T42" fmla="*/ 666 w 692"/>
                <a:gd name="T43" fmla="*/ 867 h 976"/>
                <a:gd name="T44" fmla="*/ 550 w 692"/>
                <a:gd name="T45" fmla="*/ 942 h 976"/>
                <a:gd name="T46" fmla="*/ 491 w 692"/>
                <a:gd name="T47" fmla="*/ 975 h 976"/>
                <a:gd name="T48" fmla="*/ 416 w 692"/>
                <a:gd name="T49" fmla="*/ 950 h 976"/>
                <a:gd name="T50" fmla="*/ 358 w 692"/>
                <a:gd name="T51" fmla="*/ 917 h 976"/>
                <a:gd name="T52" fmla="*/ 258 w 692"/>
                <a:gd name="T53" fmla="*/ 850 h 976"/>
                <a:gd name="T54" fmla="*/ 158 w 692"/>
                <a:gd name="T55" fmla="*/ 734 h 976"/>
                <a:gd name="T56" fmla="*/ 108 w 692"/>
                <a:gd name="T57" fmla="*/ 634 h 976"/>
                <a:gd name="T58" fmla="*/ 66 w 692"/>
                <a:gd name="T59" fmla="*/ 509 h 976"/>
                <a:gd name="T60" fmla="*/ 41 w 692"/>
                <a:gd name="T61" fmla="*/ 392 h 976"/>
                <a:gd name="T62" fmla="*/ 16 w 692"/>
                <a:gd name="T63" fmla="*/ 259 h 976"/>
                <a:gd name="T64" fmla="*/ 0 w 692"/>
                <a:gd name="T65" fmla="*/ 142 h 976"/>
                <a:gd name="T66" fmla="*/ 0 w 692"/>
                <a:gd name="T67" fmla="*/ 92 h 976"/>
                <a:gd name="T68" fmla="*/ 33 w 692"/>
                <a:gd name="T69" fmla="*/ 25 h 976"/>
                <a:gd name="T70" fmla="*/ 91 w 692"/>
                <a:gd name="T71" fmla="*/ 17 h 976"/>
                <a:gd name="T72" fmla="*/ 183 w 692"/>
                <a:gd name="T73" fmla="*/ 17 h 976"/>
                <a:gd name="T74" fmla="*/ 233 w 692"/>
                <a:gd name="T75" fmla="*/ 9 h 976"/>
                <a:gd name="T76" fmla="*/ 283 w 692"/>
                <a:gd name="T77" fmla="*/ 0 h 976"/>
                <a:gd name="T78" fmla="*/ 386 w 692"/>
                <a:gd name="T79" fmla="*/ 19 h 9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2"/>
                <a:gd name="T121" fmla="*/ 0 h 976"/>
                <a:gd name="T122" fmla="*/ 0 w 692"/>
                <a:gd name="T123" fmla="*/ 0 h 9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2" h="976">
                  <a:moveTo>
                    <a:pt x="386" y="451"/>
                  </a:moveTo>
                  <a:lnTo>
                    <a:pt x="466" y="367"/>
                  </a:lnTo>
                  <a:lnTo>
                    <a:pt x="483" y="342"/>
                  </a:lnTo>
                  <a:lnTo>
                    <a:pt x="533" y="325"/>
                  </a:lnTo>
                  <a:lnTo>
                    <a:pt x="558" y="325"/>
                  </a:lnTo>
                  <a:lnTo>
                    <a:pt x="575" y="425"/>
                  </a:lnTo>
                  <a:lnTo>
                    <a:pt x="575" y="509"/>
                  </a:lnTo>
                  <a:lnTo>
                    <a:pt x="575" y="609"/>
                  </a:lnTo>
                  <a:lnTo>
                    <a:pt x="575" y="709"/>
                  </a:lnTo>
                  <a:lnTo>
                    <a:pt x="575" y="775"/>
                  </a:lnTo>
                  <a:lnTo>
                    <a:pt x="491" y="792"/>
                  </a:lnTo>
                  <a:lnTo>
                    <a:pt x="441" y="792"/>
                  </a:lnTo>
                  <a:lnTo>
                    <a:pt x="391" y="784"/>
                  </a:lnTo>
                  <a:lnTo>
                    <a:pt x="325" y="759"/>
                  </a:lnTo>
                  <a:lnTo>
                    <a:pt x="300" y="734"/>
                  </a:lnTo>
                  <a:lnTo>
                    <a:pt x="283" y="709"/>
                  </a:lnTo>
                  <a:lnTo>
                    <a:pt x="233" y="609"/>
                  </a:lnTo>
                  <a:lnTo>
                    <a:pt x="183" y="509"/>
                  </a:lnTo>
                  <a:lnTo>
                    <a:pt x="175" y="442"/>
                  </a:lnTo>
                  <a:lnTo>
                    <a:pt x="175" y="392"/>
                  </a:lnTo>
                  <a:lnTo>
                    <a:pt x="166" y="325"/>
                  </a:lnTo>
                  <a:lnTo>
                    <a:pt x="166" y="259"/>
                  </a:lnTo>
                  <a:lnTo>
                    <a:pt x="166" y="192"/>
                  </a:lnTo>
                  <a:lnTo>
                    <a:pt x="166" y="167"/>
                  </a:lnTo>
                  <a:lnTo>
                    <a:pt x="166" y="134"/>
                  </a:lnTo>
                  <a:lnTo>
                    <a:pt x="225" y="117"/>
                  </a:lnTo>
                  <a:lnTo>
                    <a:pt x="250" y="109"/>
                  </a:lnTo>
                  <a:lnTo>
                    <a:pt x="308" y="109"/>
                  </a:lnTo>
                  <a:lnTo>
                    <a:pt x="375" y="109"/>
                  </a:lnTo>
                  <a:lnTo>
                    <a:pt x="441" y="109"/>
                  </a:lnTo>
                  <a:lnTo>
                    <a:pt x="475" y="117"/>
                  </a:lnTo>
                  <a:lnTo>
                    <a:pt x="525" y="125"/>
                  </a:lnTo>
                  <a:lnTo>
                    <a:pt x="591" y="125"/>
                  </a:lnTo>
                  <a:lnTo>
                    <a:pt x="641" y="142"/>
                  </a:lnTo>
                  <a:lnTo>
                    <a:pt x="658" y="175"/>
                  </a:lnTo>
                  <a:lnTo>
                    <a:pt x="666" y="242"/>
                  </a:lnTo>
                  <a:lnTo>
                    <a:pt x="666" y="267"/>
                  </a:lnTo>
                  <a:lnTo>
                    <a:pt x="675" y="334"/>
                  </a:lnTo>
                  <a:lnTo>
                    <a:pt x="683" y="434"/>
                  </a:lnTo>
                  <a:lnTo>
                    <a:pt x="691" y="550"/>
                  </a:lnTo>
                  <a:lnTo>
                    <a:pt x="691" y="617"/>
                  </a:lnTo>
                  <a:lnTo>
                    <a:pt x="691" y="684"/>
                  </a:lnTo>
                  <a:lnTo>
                    <a:pt x="683" y="767"/>
                  </a:lnTo>
                  <a:lnTo>
                    <a:pt x="666" y="867"/>
                  </a:lnTo>
                  <a:lnTo>
                    <a:pt x="600" y="934"/>
                  </a:lnTo>
                  <a:lnTo>
                    <a:pt x="550" y="942"/>
                  </a:lnTo>
                  <a:lnTo>
                    <a:pt x="525" y="959"/>
                  </a:lnTo>
                  <a:lnTo>
                    <a:pt x="491" y="975"/>
                  </a:lnTo>
                  <a:lnTo>
                    <a:pt x="441" y="975"/>
                  </a:lnTo>
                  <a:lnTo>
                    <a:pt x="416" y="950"/>
                  </a:lnTo>
                  <a:lnTo>
                    <a:pt x="391" y="934"/>
                  </a:lnTo>
                  <a:lnTo>
                    <a:pt x="358" y="917"/>
                  </a:lnTo>
                  <a:lnTo>
                    <a:pt x="283" y="884"/>
                  </a:lnTo>
                  <a:lnTo>
                    <a:pt x="258" y="850"/>
                  </a:lnTo>
                  <a:lnTo>
                    <a:pt x="175" y="784"/>
                  </a:lnTo>
                  <a:lnTo>
                    <a:pt x="158" y="734"/>
                  </a:lnTo>
                  <a:lnTo>
                    <a:pt x="125" y="700"/>
                  </a:lnTo>
                  <a:lnTo>
                    <a:pt x="108" y="634"/>
                  </a:lnTo>
                  <a:lnTo>
                    <a:pt x="91" y="584"/>
                  </a:lnTo>
                  <a:lnTo>
                    <a:pt x="66" y="509"/>
                  </a:lnTo>
                  <a:lnTo>
                    <a:pt x="50" y="442"/>
                  </a:lnTo>
                  <a:lnTo>
                    <a:pt x="41" y="392"/>
                  </a:lnTo>
                  <a:lnTo>
                    <a:pt x="33" y="325"/>
                  </a:lnTo>
                  <a:lnTo>
                    <a:pt x="16" y="259"/>
                  </a:lnTo>
                  <a:lnTo>
                    <a:pt x="8" y="192"/>
                  </a:lnTo>
                  <a:lnTo>
                    <a:pt x="0" y="142"/>
                  </a:lnTo>
                  <a:lnTo>
                    <a:pt x="0" y="117"/>
                  </a:lnTo>
                  <a:lnTo>
                    <a:pt x="0" y="92"/>
                  </a:lnTo>
                  <a:lnTo>
                    <a:pt x="0" y="42"/>
                  </a:lnTo>
                  <a:lnTo>
                    <a:pt x="33" y="25"/>
                  </a:lnTo>
                  <a:lnTo>
                    <a:pt x="66" y="17"/>
                  </a:lnTo>
                  <a:lnTo>
                    <a:pt x="91" y="17"/>
                  </a:lnTo>
                  <a:lnTo>
                    <a:pt x="125" y="17"/>
                  </a:lnTo>
                  <a:lnTo>
                    <a:pt x="183" y="17"/>
                  </a:lnTo>
                  <a:lnTo>
                    <a:pt x="208" y="9"/>
                  </a:lnTo>
                  <a:lnTo>
                    <a:pt x="233" y="9"/>
                  </a:lnTo>
                  <a:lnTo>
                    <a:pt x="258" y="0"/>
                  </a:lnTo>
                  <a:lnTo>
                    <a:pt x="283" y="0"/>
                  </a:lnTo>
                  <a:lnTo>
                    <a:pt x="350" y="0"/>
                  </a:lnTo>
                  <a:lnTo>
                    <a:pt x="386" y="1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 name="Ellipse 49173">
              <a:extLst>
                <a:ext uri="{FF2B5EF4-FFF2-40B4-BE49-F238E27FC236}">
                  <a16:creationId xmlns:a16="http://schemas.microsoft.com/office/drawing/2014/main" id="{57D4EDEB-33A5-421A-912E-74D0B901685B}"/>
                </a:ext>
              </a:extLst>
            </p:cNvPr>
            <p:cNvSpPr>
              <a:spLocks noChangeArrowheads="1"/>
            </p:cNvSpPr>
            <p:nvPr/>
          </p:nvSpPr>
          <p:spPr bwMode="auto">
            <a:xfrm>
              <a:off x="4420" y="2548"/>
              <a:ext cx="40" cy="40"/>
            </a:xfrm>
            <a:prstGeom prst="ellipse">
              <a:avLst/>
            </a:prstGeom>
            <a:solidFill>
              <a:schemeClr val="tx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 name="Ellipse 49174">
              <a:extLst>
                <a:ext uri="{FF2B5EF4-FFF2-40B4-BE49-F238E27FC236}">
                  <a16:creationId xmlns:a16="http://schemas.microsoft.com/office/drawing/2014/main" id="{FC3A03E5-7EE5-4E50-90D5-82E8B06A841A}"/>
                </a:ext>
              </a:extLst>
            </p:cNvPr>
            <p:cNvSpPr>
              <a:spLocks noChangeArrowheads="1"/>
            </p:cNvSpPr>
            <p:nvPr/>
          </p:nvSpPr>
          <p:spPr bwMode="auto">
            <a:xfrm>
              <a:off x="3892" y="1876"/>
              <a:ext cx="40" cy="40"/>
            </a:xfrm>
            <a:prstGeom prst="ellipse">
              <a:avLst/>
            </a:prstGeom>
            <a:pattFill prst="pct10">
              <a:fgClr>
                <a:schemeClr val="tx2"/>
              </a:fgClr>
              <a:bgClr>
                <a:schemeClr val="bg1"/>
              </a:bgClr>
            </a:patt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 name="Gerade Verbindung 49175">
              <a:extLst>
                <a:ext uri="{FF2B5EF4-FFF2-40B4-BE49-F238E27FC236}">
                  <a16:creationId xmlns:a16="http://schemas.microsoft.com/office/drawing/2014/main" id="{31DFEB92-2DC3-4DEF-A1CA-7DD70C3D11C7}"/>
                </a:ext>
              </a:extLst>
            </p:cNvPr>
            <p:cNvSpPr>
              <a:spLocks noChangeShapeType="1"/>
            </p:cNvSpPr>
            <p:nvPr/>
          </p:nvSpPr>
          <p:spPr bwMode="auto">
            <a:xfrm>
              <a:off x="3936" y="1920"/>
              <a:ext cx="960" cy="124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7" name="Ellipse 49176">
              <a:extLst>
                <a:ext uri="{FF2B5EF4-FFF2-40B4-BE49-F238E27FC236}">
                  <a16:creationId xmlns:a16="http://schemas.microsoft.com/office/drawing/2014/main" id="{044E7CA8-4C5B-49C0-A228-7B5C262C13ED}"/>
                </a:ext>
              </a:extLst>
            </p:cNvPr>
            <p:cNvSpPr>
              <a:spLocks noChangeArrowheads="1"/>
            </p:cNvSpPr>
            <p:nvPr/>
          </p:nvSpPr>
          <p:spPr bwMode="auto">
            <a:xfrm>
              <a:off x="4900" y="3124"/>
              <a:ext cx="88" cy="88"/>
            </a:xfrm>
            <a:prstGeom prst="ellipse">
              <a:avLst/>
            </a:prstGeom>
            <a:pattFill prst="pct10">
              <a:fgClr>
                <a:schemeClr val="tx2"/>
              </a:fgClr>
              <a:bgClr>
                <a:schemeClr val="bg1"/>
              </a:bgClr>
            </a:patt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9173" name="Form 49177">
              <a:extLst>
                <a:ext uri="{FF2B5EF4-FFF2-40B4-BE49-F238E27FC236}">
                  <a16:creationId xmlns:a16="http://schemas.microsoft.com/office/drawing/2014/main" id="{809C74DF-F92B-488E-88D7-0D75736BE0EE}"/>
                </a:ext>
              </a:extLst>
            </p:cNvPr>
            <p:cNvSpPr>
              <a:spLocks/>
            </p:cNvSpPr>
            <p:nvPr/>
          </p:nvSpPr>
          <p:spPr bwMode="auto">
            <a:xfrm>
              <a:off x="4992" y="2880"/>
              <a:ext cx="96" cy="240"/>
            </a:xfrm>
            <a:custGeom>
              <a:avLst/>
              <a:gdLst>
                <a:gd name="T0" fmla="*/ 96 w 21600"/>
                <a:gd name="T1" fmla="*/ 0 h 21600"/>
                <a:gd name="T2" fmla="*/ 0 w 21600"/>
                <a:gd name="T3" fmla="*/ 24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49174" name="Form 49178">
              <a:extLst>
                <a:ext uri="{FF2B5EF4-FFF2-40B4-BE49-F238E27FC236}">
                  <a16:creationId xmlns:a16="http://schemas.microsoft.com/office/drawing/2014/main" id="{22CFE2B2-74F8-4E7B-9929-F3DCF79103B0}"/>
                </a:ext>
              </a:extLst>
            </p:cNvPr>
            <p:cNvSpPr>
              <a:spLocks/>
            </p:cNvSpPr>
            <p:nvPr/>
          </p:nvSpPr>
          <p:spPr bwMode="auto">
            <a:xfrm>
              <a:off x="4752" y="3216"/>
              <a:ext cx="144" cy="96"/>
            </a:xfrm>
            <a:custGeom>
              <a:avLst/>
              <a:gdLst>
                <a:gd name="T0" fmla="*/ 144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49181" name="Rechteck 49180">
            <a:extLst>
              <a:ext uri="{FF2B5EF4-FFF2-40B4-BE49-F238E27FC236}">
                <a16:creationId xmlns:a16="http://schemas.microsoft.com/office/drawing/2014/main" id="{3B0FD26E-1B2E-4469-B1F5-72E53ACB3383}"/>
              </a:ext>
            </a:extLst>
          </p:cNvPr>
          <p:cNvSpPr>
            <a:spLocks noChangeArrowheads="1"/>
          </p:cNvSpPr>
          <p:nvPr/>
        </p:nvSpPr>
        <p:spPr bwMode="auto">
          <a:xfrm>
            <a:off x="7696200" y="44958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a:t>
            </a:r>
          </a:p>
        </p:txBody>
      </p:sp>
      <p:sp>
        <p:nvSpPr>
          <p:cNvPr id="49182" name="Rechteck 49181">
            <a:extLst>
              <a:ext uri="{FF2B5EF4-FFF2-40B4-BE49-F238E27FC236}">
                <a16:creationId xmlns:a16="http://schemas.microsoft.com/office/drawing/2014/main" id="{9793A333-FE88-47CA-A3BA-77FF00EE68F4}"/>
              </a:ext>
            </a:extLst>
          </p:cNvPr>
          <p:cNvSpPr>
            <a:spLocks noChangeArrowheads="1"/>
          </p:cNvSpPr>
          <p:nvPr/>
        </p:nvSpPr>
        <p:spPr bwMode="auto">
          <a:xfrm>
            <a:off x="7239000" y="51816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additive="base">
                                        <p:cTn id="7" dur="500" fill="hold"/>
                                        <p:tgtEl>
                                          <p:spTgt spid="49153"/>
                                        </p:tgtEl>
                                        <p:attrNameLst>
                                          <p:attrName>ppt_x</p:attrName>
                                        </p:attrNameLst>
                                      </p:cBhvr>
                                      <p:tavLst>
                                        <p:tav tm="0">
                                          <p:val>
                                            <p:strVal val="0-#ppt_w/2"/>
                                          </p:val>
                                        </p:tav>
                                        <p:tav tm="100000">
                                          <p:val>
                                            <p:strVal val="#ppt_x"/>
                                          </p:val>
                                        </p:tav>
                                      </p:tavLst>
                                    </p:anim>
                                    <p:anim calcmode="lin" valueType="num">
                                      <p:cBhvr additive="base">
                                        <p:cTn id="8" dur="500" fill="hold"/>
                                        <p:tgtEl>
                                          <p:spTgt spid="491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9154"/>
                                        </p:tgtEl>
                                        <p:attrNameLst>
                                          <p:attrName>style.visibility</p:attrName>
                                        </p:attrNameLst>
                                      </p:cBhvr>
                                      <p:to>
                                        <p:strVal val="visible"/>
                                      </p:to>
                                    </p:set>
                                    <p:animEffect transition="in" filter="box(out)">
                                      <p:cBhvr>
                                        <p:cTn id="13" dur="500"/>
                                        <p:tgtEl>
                                          <p:spTgt spid="49154"/>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3" fill="hold" grpId="0" nodeType="clickEffect">
                                  <p:stCondLst>
                                    <p:cond delay="0"/>
                                  </p:stCondLst>
                                  <p:iterate type="lt">
                                    <p:tmPct val="100000"/>
                                  </p:iterate>
                                  <p:childTnLst>
                                    <p:set>
                                      <p:cBhvr>
                                        <p:cTn id="17" dur="1" fill="hold">
                                          <p:stCondLst>
                                            <p:cond delay="0"/>
                                          </p:stCondLst>
                                        </p:cTn>
                                        <p:tgtEl>
                                          <p:spTgt spid="49155">
                                            <p:txEl>
                                              <p:pRg st="0" end="0"/>
                                            </p:txEl>
                                          </p:spTgt>
                                        </p:tgtEl>
                                        <p:attrNameLst>
                                          <p:attrName>style.visibility</p:attrName>
                                        </p:attrNameLst>
                                      </p:cBhvr>
                                      <p:to>
                                        <p:strVal val="visible"/>
                                      </p:to>
                                    </p:set>
                                    <p:anim calcmode="lin" valueType="num">
                                      <p:cBhvr additive="base">
                                        <p:cTn id="18" dur="75"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19" dur="75" fill="hold"/>
                                        <p:tgtEl>
                                          <p:spTgt spid="49155">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Laser"/>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49156"/>
                                        </p:tgtEl>
                                        <p:attrNameLst>
                                          <p:attrName>style.visibility</p:attrName>
                                        </p:attrNameLst>
                                      </p:cBhvr>
                                      <p:to>
                                        <p:strVal val="visible"/>
                                      </p:to>
                                    </p:set>
                                    <p:animEffect transition="in" filter="box(out)">
                                      <p:cBhvr>
                                        <p:cTn id="24" dur="500"/>
                                        <p:tgtEl>
                                          <p:spTgt spid="49156"/>
                                        </p:tgtEl>
                                      </p:cBhvr>
                                    </p:animEffect>
                                  </p:childTnLst>
                                  <p:subTnLst>
                                    <p:audio>
                                      <p:cMediaNode>
                                        <p:cTn display="0" masterRel="sameClick">
                                          <p:stCondLst>
                                            <p:cond evt="begin" delay="0">
                                              <p:tn val="22"/>
                                            </p:cond>
                                          </p:stCondLst>
                                          <p:endCondLst>
                                            <p:cond evt="onStopAudio" delay="0">
                                              <p:tgtEl>
                                                <p:sldTgt/>
                                              </p:tgtEl>
                                            </p:cond>
                                          </p:endCondLst>
                                        </p:cTn>
                                        <p:tgtEl>
                                          <p:sndTgt r:embed="rId3" name="Kamera"/>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49157"/>
                                        </p:tgtEl>
                                        <p:attrNameLst>
                                          <p:attrName>style.visibility</p:attrName>
                                        </p:attrNameLst>
                                      </p:cBhvr>
                                      <p:to>
                                        <p:strVal val="visible"/>
                                      </p:to>
                                    </p:set>
                                    <p:animEffect transition="in" filter="box(out)">
                                      <p:cBhvr>
                                        <p:cTn id="29" dur="500"/>
                                        <p:tgtEl>
                                          <p:spTgt spid="49157"/>
                                        </p:tgtEl>
                                      </p:cBhvr>
                                    </p:animEffect>
                                  </p:childTnLst>
                                  <p:subTnLst>
                                    <p:audio>
                                      <p:cMediaNode>
                                        <p:cTn display="0" masterRel="sameClick">
                                          <p:stCondLst>
                                            <p:cond evt="begin" delay="0">
                                              <p:tn val="27"/>
                                            </p:cond>
                                          </p:stCondLst>
                                          <p:endCondLst>
                                            <p:cond evt="onStopAudio" delay="0">
                                              <p:tgtEl>
                                                <p:sldTgt/>
                                              </p:tgtEl>
                                            </p:cond>
                                          </p:endCondLst>
                                        </p:cTn>
                                        <p:tgtEl>
                                          <p:sndTgt r:embed="rId3" name="Kamera"/>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49158"/>
                                        </p:tgtEl>
                                        <p:attrNameLst>
                                          <p:attrName>style.visibility</p:attrName>
                                        </p:attrNameLst>
                                      </p:cBhvr>
                                      <p:to>
                                        <p:strVal val="visible"/>
                                      </p:to>
                                    </p:set>
                                    <p:animEffect transition="in" filter="box(out)">
                                      <p:cBhvr>
                                        <p:cTn id="34" dur="500"/>
                                        <p:tgtEl>
                                          <p:spTgt spid="49158"/>
                                        </p:tgtEl>
                                      </p:cBhvr>
                                    </p:animEffect>
                                  </p:childTnLst>
                                  <p:subTnLst>
                                    <p:audio>
                                      <p:cMediaNode>
                                        <p:cTn display="0" masterRel="sameClick">
                                          <p:stCondLst>
                                            <p:cond evt="begin" delay="0">
                                              <p:tn val="32"/>
                                            </p:cond>
                                          </p:stCondLst>
                                          <p:endCondLst>
                                            <p:cond evt="onStopAudio" delay="0">
                                              <p:tgtEl>
                                                <p:sldTgt/>
                                              </p:tgtEl>
                                            </p:cond>
                                          </p:endCondLst>
                                        </p:cTn>
                                        <p:tgtEl>
                                          <p:sndTgt r:embed="rId3" name="Kamera"/>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49159"/>
                                        </p:tgtEl>
                                        <p:attrNameLst>
                                          <p:attrName>style.visibility</p:attrName>
                                        </p:attrNameLst>
                                      </p:cBhvr>
                                      <p:to>
                                        <p:strVal val="visible"/>
                                      </p:to>
                                    </p:set>
                                    <p:animEffect transition="in" filter="box(out)">
                                      <p:cBhvr>
                                        <p:cTn id="39" dur="500"/>
                                        <p:tgtEl>
                                          <p:spTgt spid="49159"/>
                                        </p:tgtEl>
                                      </p:cBhvr>
                                    </p:animEffect>
                                  </p:childTnLst>
                                  <p:subTnLst>
                                    <p:audio>
                                      <p:cMediaNode>
                                        <p:cTn display="0" masterRel="sameClick">
                                          <p:stCondLst>
                                            <p:cond evt="begin" delay="0">
                                              <p:tn val="37"/>
                                            </p:cond>
                                          </p:stCondLst>
                                          <p:endCondLst>
                                            <p:cond evt="onStopAudio" delay="0">
                                              <p:tgtEl>
                                                <p:sldTgt/>
                                              </p:tgtEl>
                                            </p:cond>
                                          </p:endCondLst>
                                        </p:cTn>
                                        <p:tgtEl>
                                          <p:sndTgt r:embed="rId3" name="Kamera"/>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nodeType="clickEffect">
                                  <p:stCondLst>
                                    <p:cond delay="0"/>
                                  </p:stCondLst>
                                  <p:childTnLst>
                                    <p:set>
                                      <p:cBhvr>
                                        <p:cTn id="43" dur="1" fill="hold">
                                          <p:stCondLst>
                                            <p:cond delay="0"/>
                                          </p:stCondLst>
                                        </p:cTn>
                                        <p:tgtEl>
                                          <p:spTgt spid="20424"/>
                                        </p:tgtEl>
                                        <p:attrNameLst>
                                          <p:attrName>style.visibility</p:attrName>
                                        </p:attrNameLst>
                                      </p:cBhvr>
                                      <p:to>
                                        <p:strVal val="visible"/>
                                      </p:to>
                                    </p:set>
                                    <p:animEffect transition="in" filter="box(out)">
                                      <p:cBhvr>
                                        <p:cTn id="44" dur="500"/>
                                        <p:tgtEl>
                                          <p:spTgt spid="20424"/>
                                        </p:tgtEl>
                                      </p:cBhvr>
                                    </p:animEffect>
                                  </p:childTnLst>
                                  <p:subTnLst>
                                    <p:audio>
                                      <p:cMediaNode>
                                        <p:cTn display="0" masterRel="sameClick">
                                          <p:stCondLst>
                                            <p:cond evt="begin" delay="0">
                                              <p:tn val="42"/>
                                            </p:cond>
                                          </p:stCondLst>
                                          <p:endCondLst>
                                            <p:cond evt="onStopAudio" delay="0">
                                              <p:tgtEl>
                                                <p:sldTgt/>
                                              </p:tgtEl>
                                            </p:cond>
                                          </p:endCondLst>
                                        </p:cTn>
                                        <p:tgtEl>
                                          <p:sndTgt r:embed="rId3" name="Kamera"/>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49169"/>
                                        </p:tgtEl>
                                        <p:attrNameLst>
                                          <p:attrName>style.visibility</p:attrName>
                                        </p:attrNameLst>
                                      </p:cBhvr>
                                      <p:to>
                                        <p:strVal val="visible"/>
                                      </p:to>
                                    </p:set>
                                    <p:animEffect transition="in" filter="box(out)">
                                      <p:cBhvr>
                                        <p:cTn id="49" dur="500"/>
                                        <p:tgtEl>
                                          <p:spTgt spid="49169"/>
                                        </p:tgtEl>
                                      </p:cBhvr>
                                    </p:animEffect>
                                  </p:childTnLst>
                                  <p:subTnLst>
                                    <p:audio>
                                      <p:cMediaNode>
                                        <p:cTn display="0" masterRel="sameClick">
                                          <p:stCondLst>
                                            <p:cond evt="begin" delay="0">
                                              <p:tn val="47"/>
                                            </p:cond>
                                          </p:stCondLst>
                                          <p:endCondLst>
                                            <p:cond evt="onStopAudio" delay="0">
                                              <p:tgtEl>
                                                <p:sldTgt/>
                                              </p:tgtEl>
                                            </p:cond>
                                          </p:endCondLst>
                                        </p:cTn>
                                        <p:tgtEl>
                                          <p:sndTgt r:embed="rId3" name="Kamera"/>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49170"/>
                                        </p:tgtEl>
                                        <p:attrNameLst>
                                          <p:attrName>style.visibility</p:attrName>
                                        </p:attrNameLst>
                                      </p:cBhvr>
                                      <p:to>
                                        <p:strVal val="visible"/>
                                      </p:to>
                                    </p:set>
                                    <p:animEffect transition="in" filter="box(out)">
                                      <p:cBhvr>
                                        <p:cTn id="54" dur="500"/>
                                        <p:tgtEl>
                                          <p:spTgt spid="49170"/>
                                        </p:tgtEl>
                                      </p:cBhvr>
                                    </p:animEffect>
                                  </p:childTnLst>
                                  <p:subTnLst>
                                    <p:audio>
                                      <p:cMediaNode>
                                        <p:cTn display="0" masterRel="sameClick">
                                          <p:stCondLst>
                                            <p:cond evt="begin" delay="0">
                                              <p:tn val="52"/>
                                            </p:cond>
                                          </p:stCondLst>
                                          <p:endCondLst>
                                            <p:cond evt="onStopAudio" delay="0">
                                              <p:tgtEl>
                                                <p:sldTgt/>
                                              </p:tgtEl>
                                            </p:cond>
                                          </p:endCondLst>
                                        </p:cTn>
                                        <p:tgtEl>
                                          <p:sndTgt r:embed="rId3" name="Kamera"/>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32" fill="hold" grpId="0" nodeType="clickEffect">
                                  <p:stCondLst>
                                    <p:cond delay="0"/>
                                  </p:stCondLst>
                                  <p:childTnLst>
                                    <p:set>
                                      <p:cBhvr>
                                        <p:cTn id="58" dur="1" fill="hold">
                                          <p:stCondLst>
                                            <p:cond delay="0"/>
                                          </p:stCondLst>
                                        </p:cTn>
                                        <p:tgtEl>
                                          <p:spTgt spid="49171"/>
                                        </p:tgtEl>
                                        <p:attrNameLst>
                                          <p:attrName>style.visibility</p:attrName>
                                        </p:attrNameLst>
                                      </p:cBhvr>
                                      <p:to>
                                        <p:strVal val="visible"/>
                                      </p:to>
                                    </p:set>
                                    <p:animEffect transition="in" filter="box(out)">
                                      <p:cBhvr>
                                        <p:cTn id="59" dur="500"/>
                                        <p:tgtEl>
                                          <p:spTgt spid="49171"/>
                                        </p:tgtEl>
                                      </p:cBhvr>
                                    </p:animEffect>
                                  </p:childTnLst>
                                  <p:subTnLst>
                                    <p:audio>
                                      <p:cMediaNode>
                                        <p:cTn display="0" masterRel="sameClick">
                                          <p:stCondLst>
                                            <p:cond evt="begin" delay="0">
                                              <p:tn val="57"/>
                                            </p:cond>
                                          </p:stCondLst>
                                          <p:endCondLst>
                                            <p:cond evt="onStopAudio" delay="0">
                                              <p:tgtEl>
                                                <p:sldTgt/>
                                              </p:tgtEl>
                                            </p:cond>
                                          </p:endCondLst>
                                        </p:cTn>
                                        <p:tgtEl>
                                          <p:sndTgt r:embed="rId3" name="Kamera"/>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iterate type="lt">
                                    <p:tmPct val="100000"/>
                                  </p:iterate>
                                  <p:childTnLst>
                                    <p:set>
                                      <p:cBhvr>
                                        <p:cTn id="63" dur="1" fill="hold">
                                          <p:stCondLst>
                                            <p:cond delay="0"/>
                                          </p:stCondLst>
                                        </p:cTn>
                                        <p:tgtEl>
                                          <p:spTgt spid="49172">
                                            <p:txEl>
                                              <p:pRg st="0" end="0"/>
                                            </p:txEl>
                                          </p:spTgt>
                                        </p:tgtEl>
                                        <p:attrNameLst>
                                          <p:attrName>style.visibility</p:attrName>
                                        </p:attrNameLst>
                                      </p:cBhvr>
                                      <p:to>
                                        <p:strVal val="visible"/>
                                      </p:to>
                                    </p:set>
                                    <p:animEffect transition="in" filter="wipe(up)">
                                      <p:cBhvr>
                                        <p:cTn id="64" dur="75"/>
                                        <p:tgtEl>
                                          <p:spTgt spid="49172">
                                            <p:txEl>
                                              <p:pRg st="0" end="0"/>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5"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autoUpdateAnimBg="0"/>
      <p:bldP spid="49154" grpId="0" autoUpdateAnimBg="0"/>
      <p:bldP spid="49155" grpId="0" build="p" autoUpdateAnimBg="0"/>
      <p:bldP spid="49156" grpId="0" animBg="1"/>
      <p:bldP spid="49157" grpId="0" animBg="1"/>
      <p:bldP spid="49158" grpId="0" animBg="1"/>
      <p:bldP spid="49159" grpId="0" autoUpdateAnimBg="0"/>
      <p:bldP spid="49169" grpId="0" autoUpdateAnimBg="0"/>
      <p:bldP spid="49170" grpId="0" autoUpdateAnimBg="0"/>
      <p:bldP spid="49171" grpId="0" autoUpdateAnimBg="0"/>
      <p:bldP spid="49172"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Form 50176">
            <a:extLst>
              <a:ext uri="{FF2B5EF4-FFF2-40B4-BE49-F238E27FC236}">
                <a16:creationId xmlns:a16="http://schemas.microsoft.com/office/drawing/2014/main" id="{E35297EA-E082-48B5-8487-05376FFBB5B5}"/>
              </a:ext>
            </a:extLst>
          </p:cNvPr>
          <p:cNvSpPr>
            <a:spLocks noGrp="1" noChangeArrowheads="1"/>
          </p:cNvSpPr>
          <p:nvPr>
            <p:ph type="title"/>
          </p:nvPr>
        </p:nvSpPr>
        <p:spPr>
          <a:xfrm>
            <a:off x="685800" y="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Was ist ein Resonanzfall ?</a:t>
            </a:r>
          </a:p>
        </p:txBody>
      </p:sp>
      <p:sp>
        <p:nvSpPr>
          <p:cNvPr id="50178" name="Rechteck 50177">
            <a:extLst>
              <a:ext uri="{FF2B5EF4-FFF2-40B4-BE49-F238E27FC236}">
                <a16:creationId xmlns:a16="http://schemas.microsoft.com/office/drawing/2014/main" id="{0B966ED8-D074-4733-AADC-E66DF3EAB410}"/>
              </a:ext>
            </a:extLst>
          </p:cNvPr>
          <p:cNvSpPr>
            <a:spLocks noChangeArrowheads="1"/>
          </p:cNvSpPr>
          <p:nvPr/>
        </p:nvSpPr>
        <p:spPr bwMode="auto">
          <a:xfrm>
            <a:off x="0" y="762000"/>
            <a:ext cx="914241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Der  Resonanzfall ist eine erzwungene Schwingung, wenn Erregerfrequenz gleich der eigenen Frequenz des schwingenden Systems  ist.</a:t>
            </a:r>
          </a:p>
          <a:p>
            <a:pPr>
              <a:spcBef>
                <a:spcPct val="50000"/>
              </a:spcBef>
            </a:pPr>
            <a:r>
              <a:rPr lang="de-DE" altLang="de-DE">
                <a:latin typeface="Times New Roman" panose="02020603050405020304" pitchFamily="18" charset="0"/>
              </a:rPr>
              <a:t>Der Resonanzfall ist ein Sonderfall der erzwungenen Schwingung. Hierbei ist die Erregerschwingung gleich der erzwungenen Schwingung. (gefährlich bei Brücken ! )</a:t>
            </a:r>
          </a:p>
          <a:p>
            <a:pPr>
              <a:spcBef>
                <a:spcPct val="50000"/>
              </a:spcBef>
            </a:pPr>
            <a:r>
              <a:rPr lang="de-DE" altLang="de-DE">
                <a:latin typeface="Times New Roman" panose="02020603050405020304" pitchFamily="18" charset="0"/>
              </a:rPr>
              <a:t>Das Dämpfen der erzwungenen Schwingung in einer Flüssigkeit wird beim Auto durch Stoßdämpfer erreicht. (sonst hüpft es auf der Straße).</a:t>
            </a:r>
          </a:p>
        </p:txBody>
      </p:sp>
      <p:pic>
        <p:nvPicPr>
          <p:cNvPr id="50179" name="Rechteck 50178">
            <a:extLst>
              <a:ext uri="{FF2B5EF4-FFF2-40B4-BE49-F238E27FC236}">
                <a16:creationId xmlns:a16="http://schemas.microsoft.com/office/drawing/2014/main" id="{925EEE32-263B-4128-B85A-D262A6D6910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25" y="2133600"/>
            <a:ext cx="644842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0177">
                                            <p:txEl>
                                              <p:pRg st="0" end="0"/>
                                            </p:txEl>
                                          </p:spTgt>
                                        </p:tgtEl>
                                        <p:attrNameLst>
                                          <p:attrName>style.visibility</p:attrName>
                                        </p:attrNameLst>
                                      </p:cBhvr>
                                      <p:to>
                                        <p:strVal val="visible"/>
                                      </p:to>
                                    </p:set>
                                    <p:animEffect transition="in" filter="wipe(up)">
                                      <p:cBhvr>
                                        <p:cTn id="7" dur="75"/>
                                        <p:tgtEl>
                                          <p:spTgt spid="5017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0178">
                                            <p:txEl>
                                              <p:pRg st="0" end="0"/>
                                            </p:txEl>
                                          </p:spTgt>
                                        </p:tgtEl>
                                        <p:attrNameLst>
                                          <p:attrName>style.visibility</p:attrName>
                                        </p:attrNameLst>
                                      </p:cBhvr>
                                      <p:to>
                                        <p:strVal val="visible"/>
                                      </p:to>
                                    </p:set>
                                    <p:anim calcmode="lin" valueType="num">
                                      <p:cBhvr additive="base">
                                        <p:cTn id="12" dur="500" fill="hold"/>
                                        <p:tgtEl>
                                          <p:spTgt spid="5017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01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Quietschende Brems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0178">
                                            <p:txEl>
                                              <p:pRg st="1" end="1"/>
                                            </p:txEl>
                                          </p:spTgt>
                                        </p:tgtEl>
                                        <p:attrNameLst>
                                          <p:attrName>style.visibility</p:attrName>
                                        </p:attrNameLst>
                                      </p:cBhvr>
                                      <p:to>
                                        <p:strVal val="visible"/>
                                      </p:to>
                                    </p:set>
                                    <p:anim calcmode="lin" valueType="num">
                                      <p:cBhvr additive="base">
                                        <p:cTn id="18" dur="500" fill="hold"/>
                                        <p:tgtEl>
                                          <p:spTgt spid="50178">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501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Quietschende Bremsen"/>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0178">
                                            <p:txEl>
                                              <p:pRg st="2" end="2"/>
                                            </p:txEl>
                                          </p:spTgt>
                                        </p:tgtEl>
                                        <p:attrNameLst>
                                          <p:attrName>style.visibility</p:attrName>
                                        </p:attrNameLst>
                                      </p:cBhvr>
                                      <p:to>
                                        <p:strVal val="visible"/>
                                      </p:to>
                                    </p:set>
                                    <p:anim calcmode="lin" valueType="num">
                                      <p:cBhvr additive="base">
                                        <p:cTn id="24" dur="500" fill="hold"/>
                                        <p:tgtEl>
                                          <p:spTgt spid="50178">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017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Quietschende Bremse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50179"/>
                                        </p:tgtEl>
                                        <p:attrNameLst>
                                          <p:attrName>style.visibility</p:attrName>
                                        </p:attrNameLst>
                                      </p:cBhvr>
                                      <p:to>
                                        <p:strVal val="visible"/>
                                      </p:to>
                                    </p:set>
                                    <p:animEffect transition="in" filter="box(out)">
                                      <p:cBhvr>
                                        <p:cTn id="30" dur="500"/>
                                        <p:tgtEl>
                                          <p:spTgt spid="50179"/>
                                        </p:tgtEl>
                                      </p:cBhvr>
                                    </p:animEffect>
                                  </p:childTnLst>
                                  <p:subTnLst>
                                    <p:audio>
                                      <p:cMediaNode>
                                        <p:cTn display="0" masterRel="sameClick">
                                          <p:stCondLst>
                                            <p:cond evt="begin" delay="0">
                                              <p:tn val="28"/>
                                            </p:cond>
                                          </p:stCondLst>
                                          <p:endCondLst>
                                            <p:cond evt="onStopAudio" delay="0">
                                              <p:tgtEl>
                                                <p:sldTgt/>
                                              </p:tgtEl>
                                            </p:cond>
                                          </p:endCondLst>
                                        </p:cTn>
                                        <p:tgtEl>
                                          <p:sndTgt r:embed="rId4"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build="p" autoUpdateAnimBg="0"/>
      <p:bldP spid="5017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Form 51200">
            <a:extLst>
              <a:ext uri="{FF2B5EF4-FFF2-40B4-BE49-F238E27FC236}">
                <a16:creationId xmlns:a16="http://schemas.microsoft.com/office/drawing/2014/main" id="{069ECEBD-209D-4070-B1E1-B95D6CD257CE}"/>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Schwebung</a:t>
            </a:r>
          </a:p>
        </p:txBody>
      </p:sp>
      <p:sp>
        <p:nvSpPr>
          <p:cNvPr id="51202" name="Form 51201">
            <a:extLst>
              <a:ext uri="{FF2B5EF4-FFF2-40B4-BE49-F238E27FC236}">
                <a16:creationId xmlns:a16="http://schemas.microsoft.com/office/drawing/2014/main" id="{04BD3F27-4660-4AC4-A603-CAB872E771D9}"/>
              </a:ext>
            </a:extLst>
          </p:cNvPr>
          <p:cNvSpPr>
            <a:spLocks noGrp="1" noChangeArrowheads="1"/>
          </p:cNvSpPr>
          <p:nvPr>
            <p:ph type="body" sz="half" idx="1"/>
          </p:nvPr>
        </p:nvSpPr>
        <p:spPr>
          <a:noFill/>
        </p:spPr>
        <p:txBody>
          <a:bodyPr/>
          <a:lstStyle/>
          <a:p>
            <a:pPr defTabSz="914400"/>
            <a:r>
              <a:rPr lang="de-DE" altLang="de-DE" sz="2000">
                <a:latin typeface="Times New Roman" panose="02020603050405020304" pitchFamily="18" charset="0"/>
                <a:cs typeface="Arial" panose="020B0604020202020204" pitchFamily="34" charset="0"/>
              </a:rPr>
              <a:t>Durch parallele Überlagerung von 2 sinusförmigen Teil-schwingungen gleicher Fre-quenz, entsteht wieder  eine sinusförmige Schwingung gleicher Frequenz. Ihre Ampli-tude hängt von den Amplituden der Teilschwingungen und von der differenz ihrer Nullphasen-winkel</a:t>
            </a:r>
            <a:r>
              <a:rPr lang="de-DE" altLang="de-DE" sz="2800">
                <a:latin typeface="Times New Roman" panose="02020603050405020304" pitchFamily="18" charset="0"/>
                <a:cs typeface="Arial" panose="020B0604020202020204" pitchFamily="34" charset="0"/>
              </a:rPr>
              <a:t> </a:t>
            </a:r>
            <a:r>
              <a:rPr lang="de-DE" altLang="de-DE" sz="2000">
                <a:latin typeface="Times New Roman" panose="02020603050405020304" pitchFamily="18" charset="0"/>
                <a:cs typeface="Arial" panose="020B0604020202020204" pitchFamily="34" charset="0"/>
              </a:rPr>
              <a:t>ab. (Einstimmen der Orchester !)</a:t>
            </a:r>
          </a:p>
          <a:p>
            <a:pPr defTabSz="914400"/>
            <a:r>
              <a:rPr lang="de-DE" altLang="de-DE" sz="2000">
                <a:latin typeface="Symbol" panose="05050102010706020507" pitchFamily="18" charset="2"/>
                <a:cs typeface="Arial" panose="020B0604020202020204" pitchFamily="34" charset="0"/>
              </a:rPr>
              <a:t>l</a:t>
            </a:r>
            <a:r>
              <a:rPr lang="de-DE" altLang="de-DE" sz="2000">
                <a:latin typeface="Times New Roman" panose="02020603050405020304" pitchFamily="18" charset="0"/>
                <a:cs typeface="Arial" panose="020B0604020202020204" pitchFamily="34" charset="0"/>
              </a:rPr>
              <a:t>/4 = Phasenverschiebung um </a:t>
            </a:r>
            <a:r>
              <a:rPr lang="de-DE" altLang="de-DE" sz="2000">
                <a:latin typeface="Symbol" panose="05050102010706020507" pitchFamily="18" charset="2"/>
                <a:cs typeface="Arial" panose="020B0604020202020204" pitchFamily="34" charset="0"/>
              </a:rPr>
              <a:t>p/2</a:t>
            </a:r>
          </a:p>
        </p:txBody>
      </p:sp>
      <p:graphicFrame>
        <p:nvGraphicFramePr>
          <p:cNvPr id="51203" name="Object 3">
            <a:extLst>
              <a:ext uri="{FF2B5EF4-FFF2-40B4-BE49-F238E27FC236}">
                <a16:creationId xmlns:a16="http://schemas.microsoft.com/office/drawing/2014/main" id="{65231A56-C5F9-4B9A-9CE9-B6830A49747B}"/>
              </a:ext>
            </a:extLst>
          </p:cNvPr>
          <p:cNvGraphicFramePr>
            <a:graphicFrameLocks/>
          </p:cNvGraphicFramePr>
          <p:nvPr>
            <p:ph type="clipArt" sz="half" idx="2"/>
          </p:nvPr>
        </p:nvGraphicFramePr>
        <p:xfrm>
          <a:off x="4648200" y="2644775"/>
          <a:ext cx="3790950" cy="2768600"/>
        </p:xfrm>
        <a:graphic>
          <a:graphicData uri="http://schemas.openxmlformats.org/presentationml/2006/ole">
            <mc:AlternateContent xmlns:mc="http://schemas.openxmlformats.org/markup-compatibility/2006">
              <mc:Choice xmlns:v="urn:schemas-microsoft-com:vml" Requires="v">
                <p:oleObj spid="_x0000_s5124" name="ClipArt" r:id="rId5" imgW="3657240" imgH="2673000" progId="MS_ClipArt_Gallery.2">
                  <p:embed/>
                </p:oleObj>
              </mc:Choice>
              <mc:Fallback>
                <p:oleObj name="ClipArt" r:id="rId5" imgW="3657240" imgH="2673000" progId="MS_ClipArt_Gallery.2">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644775"/>
                        <a:ext cx="3790950" cy="276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1201">
                                            <p:txEl>
                                              <p:pRg st="0" end="0"/>
                                            </p:txEl>
                                          </p:spTgt>
                                        </p:tgtEl>
                                        <p:attrNameLst>
                                          <p:attrName>style.visibility</p:attrName>
                                        </p:attrNameLst>
                                      </p:cBhvr>
                                      <p:to>
                                        <p:strVal val="visible"/>
                                      </p:to>
                                    </p:set>
                                    <p:animEffect transition="in" filter="wipe(up)">
                                      <p:cBhvr>
                                        <p:cTn id="7" dur="75"/>
                                        <p:tgtEl>
                                          <p:spTgt spid="5120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Schreibmaschine"/>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51202">
                                            <p:txEl>
                                              <p:pRg st="0" end="0"/>
                                            </p:txEl>
                                          </p:spTgt>
                                        </p:tgtEl>
                                        <p:attrNameLst>
                                          <p:attrName>style.visibility</p:attrName>
                                        </p:attrNameLst>
                                      </p:cBhvr>
                                      <p:to>
                                        <p:strVal val="visible"/>
                                      </p:to>
                                    </p:set>
                                    <p:anim calcmode="lin" valueType="num">
                                      <p:cBhvr additive="base">
                                        <p:cTn id="12" dur="3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512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iterate type="wd">
                                    <p:tmPct val="100000"/>
                                  </p:iterate>
                                  <p:childTnLst>
                                    <p:set>
                                      <p:cBhvr>
                                        <p:cTn id="17" dur="1" fill="hold">
                                          <p:stCondLst>
                                            <p:cond delay="0"/>
                                          </p:stCondLst>
                                        </p:cTn>
                                        <p:tgtEl>
                                          <p:spTgt spid="51202">
                                            <p:txEl>
                                              <p:pRg st="1" end="1"/>
                                            </p:txEl>
                                          </p:spTgt>
                                        </p:tgtEl>
                                        <p:attrNameLst>
                                          <p:attrName>style.visibility</p:attrName>
                                        </p:attrNameLst>
                                      </p:cBhvr>
                                      <p:to>
                                        <p:strVal val="visible"/>
                                      </p:to>
                                    </p:set>
                                    <p:anim calcmode="lin" valueType="num">
                                      <p:cBhvr additive="base">
                                        <p:cTn id="18" dur="3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9" dur="300" fill="hold"/>
                                        <p:tgtEl>
                                          <p:spTgt spid="5120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1203"/>
                                        </p:tgtEl>
                                        <p:attrNameLst>
                                          <p:attrName>style.visibility</p:attrName>
                                        </p:attrNameLst>
                                      </p:cBhvr>
                                      <p:to>
                                        <p:strVal val="visible"/>
                                      </p:to>
                                    </p:set>
                                    <p:animEffect transition="in" filter="blinds(horizontal)">
                                      <p:cBhvr>
                                        <p:cTn id="24" dur="500"/>
                                        <p:tgtEl>
                                          <p:spTgt spid="51203"/>
                                        </p:tgtEl>
                                      </p:cBhvr>
                                    </p:animEffect>
                                  </p:childTnLst>
                                  <p:subTnLst>
                                    <p:audio>
                                      <p:cMediaNode>
                                        <p:cTn display="0" masterRel="sameClick">
                                          <p:stCondLst>
                                            <p:cond evt="begin" delay="0">
                                              <p:tn val="22"/>
                                            </p:cond>
                                          </p:stCondLst>
                                          <p:endCondLst>
                                            <p:cond evt="onStopAudio" delay="0">
                                              <p:tgtEl>
                                                <p:sldTgt/>
                                              </p:tgtEl>
                                            </p:cond>
                                          </p:endCondLst>
                                        </p:cTn>
                                        <p:tgtEl>
                                          <p:sndTgt r:embed="rId4" name="Wishyo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build="p" autoUpdateAnimBg="0"/>
      <p:bldP spid="51202"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Form 52224">
            <a:extLst>
              <a:ext uri="{FF2B5EF4-FFF2-40B4-BE49-F238E27FC236}">
                <a16:creationId xmlns:a16="http://schemas.microsoft.com/office/drawing/2014/main" id="{021E00D1-4B9C-468A-8740-8D5EB93EDBD8}"/>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Wellenlehre</a:t>
            </a:r>
          </a:p>
        </p:txBody>
      </p:sp>
      <p:sp>
        <p:nvSpPr>
          <p:cNvPr id="52226" name="Rechteck 52225">
            <a:extLst>
              <a:ext uri="{FF2B5EF4-FFF2-40B4-BE49-F238E27FC236}">
                <a16:creationId xmlns:a16="http://schemas.microsoft.com/office/drawing/2014/main" id="{20410C53-A618-457D-AAB4-63EDBBF4DFC9}"/>
              </a:ext>
            </a:extLst>
          </p:cNvPr>
          <p:cNvSpPr>
            <a:spLocks noChangeArrowheads="1"/>
          </p:cNvSpPr>
          <p:nvPr/>
        </p:nvSpPr>
        <p:spPr bwMode="auto">
          <a:xfrm>
            <a:off x="381000" y="1676400"/>
            <a:ext cx="87614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ist eine Querwelle ?</a:t>
            </a:r>
          </a:p>
          <a:p>
            <a:pPr>
              <a:spcBef>
                <a:spcPct val="50000"/>
              </a:spcBef>
            </a:pPr>
            <a:r>
              <a:rPr lang="de-DE" altLang="de-DE">
                <a:latin typeface="Times New Roman" panose="02020603050405020304" pitchFamily="18" charset="0"/>
              </a:rPr>
              <a:t>Transversalwelle</a:t>
            </a:r>
          </a:p>
          <a:p>
            <a:pPr>
              <a:spcBef>
                <a:spcPct val="50000"/>
              </a:spcBef>
            </a:pPr>
            <a:r>
              <a:rPr lang="de-DE" altLang="de-DE">
                <a:latin typeface="Times New Roman" panose="02020603050405020304" pitchFamily="18" charset="0"/>
              </a:rPr>
              <a:t>die schwingungsfähigen Gebilde schwingen senkrecht zur Ausbreitungsrichtung z.B. Seilwelle, Wasserwelle, Lichtwelle</a:t>
            </a:r>
          </a:p>
        </p:txBody>
      </p:sp>
      <p:sp>
        <p:nvSpPr>
          <p:cNvPr id="52227" name="Rechteck 52226">
            <a:extLst>
              <a:ext uri="{FF2B5EF4-FFF2-40B4-BE49-F238E27FC236}">
                <a16:creationId xmlns:a16="http://schemas.microsoft.com/office/drawing/2014/main" id="{973A402F-F2C9-4C70-80F7-48819193E05D}"/>
              </a:ext>
            </a:extLst>
          </p:cNvPr>
          <p:cNvSpPr>
            <a:spLocks noChangeArrowheads="1"/>
          </p:cNvSpPr>
          <p:nvPr/>
        </p:nvSpPr>
        <p:spPr bwMode="auto">
          <a:xfrm>
            <a:off x="304800" y="2971800"/>
            <a:ext cx="8305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Was ist eine Längswelle ?</a:t>
            </a:r>
          </a:p>
          <a:p>
            <a:pPr>
              <a:spcBef>
                <a:spcPct val="50000"/>
              </a:spcBef>
            </a:pPr>
            <a:r>
              <a:rPr lang="de-DE" altLang="de-DE">
                <a:latin typeface="Times New Roman" panose="02020603050405020304" pitchFamily="18" charset="0"/>
              </a:rPr>
              <a:t>Longitudinalwelle</a:t>
            </a:r>
          </a:p>
          <a:p>
            <a:pPr>
              <a:spcBef>
                <a:spcPct val="50000"/>
              </a:spcBef>
            </a:pPr>
            <a:r>
              <a:rPr lang="de-DE" altLang="de-DE">
                <a:latin typeface="Times New Roman" panose="02020603050405020304" pitchFamily="18" charset="0"/>
              </a:rPr>
              <a:t>die schwingungsfähigen Gebilde schwingen parallel zur ausbildungsrichtung z. B. Feder, Schallwelle</a:t>
            </a:r>
          </a:p>
        </p:txBody>
      </p:sp>
      <p:sp>
        <p:nvSpPr>
          <p:cNvPr id="52228" name="Rechteck 52227">
            <a:extLst>
              <a:ext uri="{FF2B5EF4-FFF2-40B4-BE49-F238E27FC236}">
                <a16:creationId xmlns:a16="http://schemas.microsoft.com/office/drawing/2014/main" id="{89A6E44F-EFE0-45C1-BF3E-9E3F6E8CBA10}"/>
              </a:ext>
            </a:extLst>
          </p:cNvPr>
          <p:cNvSpPr>
            <a:spLocks noChangeArrowheads="1"/>
          </p:cNvSpPr>
          <p:nvPr/>
        </p:nvSpPr>
        <p:spPr bwMode="auto">
          <a:xfrm>
            <a:off x="304800" y="4191000"/>
            <a:ext cx="88376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entsteht ein Laser ?</a:t>
            </a:r>
          </a:p>
          <a:p>
            <a:pPr>
              <a:spcBef>
                <a:spcPct val="50000"/>
              </a:spcBef>
            </a:pPr>
            <a:r>
              <a:rPr lang="de-DE" altLang="de-DE">
                <a:latin typeface="Times New Roman" panose="02020603050405020304" pitchFamily="18" charset="0"/>
              </a:rPr>
              <a:t>Der Laser  ist bei  der ausbreitungsrichtung von wellen eine ausnahme, denn die Ausbreitungsrichtung ist nur nach vorne.</a:t>
            </a:r>
          </a:p>
        </p:txBody>
      </p:sp>
      <p:sp>
        <p:nvSpPr>
          <p:cNvPr id="52229" name="Rechteck 52228">
            <a:extLst>
              <a:ext uri="{FF2B5EF4-FFF2-40B4-BE49-F238E27FC236}">
                <a16:creationId xmlns:a16="http://schemas.microsoft.com/office/drawing/2014/main" id="{6AC4D2A8-AB05-436E-A283-487F071BD707}"/>
              </a:ext>
            </a:extLst>
          </p:cNvPr>
          <p:cNvSpPr>
            <a:spLocks noChangeArrowheads="1"/>
          </p:cNvSpPr>
          <p:nvPr/>
        </p:nvSpPr>
        <p:spPr bwMode="auto">
          <a:xfrm>
            <a:off x="381000" y="5105400"/>
            <a:ext cx="8153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Wie entsteht eine Welle ?</a:t>
            </a:r>
          </a:p>
          <a:p>
            <a:pPr>
              <a:spcBef>
                <a:spcPct val="50000"/>
              </a:spcBef>
            </a:pPr>
            <a:r>
              <a:rPr lang="de-DE" altLang="de-DE">
                <a:latin typeface="Times New Roman" panose="02020603050405020304" pitchFamily="18" charset="0"/>
              </a:rPr>
              <a:t>Man regt eine schwingungsfähiges Gebilde an. Die Welle überträgt nur Energie und transportiert kleine Teilchen. Teilchen (Materie) wird nicht transportiert.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additive="base">
                                        <p:cTn id="7" dur="500" fill="hold"/>
                                        <p:tgtEl>
                                          <p:spTgt spid="52225"/>
                                        </p:tgtEl>
                                        <p:attrNameLst>
                                          <p:attrName>ppt_x</p:attrName>
                                        </p:attrNameLst>
                                      </p:cBhvr>
                                      <p:tavLst>
                                        <p:tav tm="0">
                                          <p:val>
                                            <p:strVal val="0-#ppt_w/2"/>
                                          </p:val>
                                        </p:tav>
                                        <p:tav tm="100000">
                                          <p:val>
                                            <p:strVal val="#ppt_x"/>
                                          </p:val>
                                        </p:tav>
                                      </p:tavLst>
                                    </p:anim>
                                    <p:anim calcmode="lin" valueType="num">
                                      <p:cBhvr additive="base">
                                        <p:cTn id="8" dur="500" fill="hold"/>
                                        <p:tgtEl>
                                          <p:spTgt spid="52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_SWIM1.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2226">
                                            <p:txEl>
                                              <p:pRg st="0" end="0"/>
                                            </p:txEl>
                                          </p:spTgt>
                                        </p:tgtEl>
                                        <p:attrNameLst>
                                          <p:attrName>style.visibility</p:attrName>
                                        </p:attrNameLst>
                                      </p:cBhvr>
                                      <p:to>
                                        <p:strVal val="visible"/>
                                      </p:to>
                                    </p:set>
                                    <p:anim calcmode="lin" valueType="num">
                                      <p:cBhvr additive="base">
                                        <p:cTn id="13"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J_SWIM1.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2226">
                                            <p:txEl>
                                              <p:pRg st="1" end="1"/>
                                            </p:txEl>
                                          </p:spTgt>
                                        </p:tgtEl>
                                        <p:attrNameLst>
                                          <p:attrName>style.visibility</p:attrName>
                                        </p:attrNameLst>
                                      </p:cBhvr>
                                      <p:to>
                                        <p:strVal val="visible"/>
                                      </p:to>
                                    </p:set>
                                    <p:anim calcmode="lin" valueType="num">
                                      <p:cBhvr additive="base">
                                        <p:cTn id="19"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_SWIM1.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2226">
                                            <p:txEl>
                                              <p:pRg st="2" end="2"/>
                                            </p:txEl>
                                          </p:spTgt>
                                        </p:tgtEl>
                                        <p:attrNameLst>
                                          <p:attrName>style.visibility</p:attrName>
                                        </p:attrNameLst>
                                      </p:cBhvr>
                                      <p:to>
                                        <p:strVal val="visible"/>
                                      </p:to>
                                    </p:set>
                                    <p:anim calcmode="lin" valueType="num">
                                      <p:cBhvr additive="base">
                                        <p:cTn id="25"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6">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J_SWIM1.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2228">
                                            <p:txEl>
                                              <p:pRg st="0" end="0"/>
                                            </p:txEl>
                                          </p:spTgt>
                                        </p:tgtEl>
                                        <p:attrNameLst>
                                          <p:attrName>style.visibility</p:attrName>
                                        </p:attrNameLst>
                                      </p:cBhvr>
                                      <p:to>
                                        <p:strVal val="visible"/>
                                      </p:to>
                                    </p:set>
                                    <p:anim calcmode="lin" valueType="num">
                                      <p:cBhvr additive="base">
                                        <p:cTn id="31" dur="500" fill="hold"/>
                                        <p:tgtEl>
                                          <p:spTgt spid="5222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22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Laser"/>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2228">
                                            <p:txEl>
                                              <p:pRg st="1" end="1"/>
                                            </p:txEl>
                                          </p:spTgt>
                                        </p:tgtEl>
                                        <p:attrNameLst>
                                          <p:attrName>style.visibility</p:attrName>
                                        </p:attrNameLst>
                                      </p:cBhvr>
                                      <p:to>
                                        <p:strVal val="visible"/>
                                      </p:to>
                                    </p:set>
                                    <p:anim calcmode="lin" valueType="num">
                                      <p:cBhvr additive="base">
                                        <p:cTn id="37" dur="500" fill="hold"/>
                                        <p:tgtEl>
                                          <p:spTgt spid="52228">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222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2229">
                                            <p:txEl>
                                              <p:pRg st="0" end="0"/>
                                            </p:txEl>
                                          </p:spTgt>
                                        </p:tgtEl>
                                        <p:attrNameLst>
                                          <p:attrName>style.visibility</p:attrName>
                                        </p:attrNameLst>
                                      </p:cBhvr>
                                      <p:to>
                                        <p:strVal val="visible"/>
                                      </p:to>
                                    </p:set>
                                    <p:anim calcmode="lin" valueType="num">
                                      <p:cBhvr additive="base">
                                        <p:cTn id="43" dur="5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222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J_SWIM1.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2229">
                                            <p:txEl>
                                              <p:pRg st="1" end="1"/>
                                            </p:txEl>
                                          </p:spTgt>
                                        </p:tgtEl>
                                        <p:attrNameLst>
                                          <p:attrName>style.visibility</p:attrName>
                                        </p:attrNameLst>
                                      </p:cBhvr>
                                      <p:to>
                                        <p:strVal val="visible"/>
                                      </p:to>
                                    </p:set>
                                    <p:anim calcmode="lin" valueType="num">
                                      <p:cBhvr additive="base">
                                        <p:cTn id="49" dur="500" fill="hold"/>
                                        <p:tgtEl>
                                          <p:spTgt spid="5222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2229">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J_SWIM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autoUpdateAnimBg="0"/>
      <p:bldP spid="52226" grpId="0" build="p" autoUpdateAnimBg="0"/>
      <p:bldP spid="52228" grpId="0" build="p" autoUpdateAnimBg="0"/>
      <p:bldP spid="5222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hteck 7168">
            <a:extLst>
              <a:ext uri="{FF2B5EF4-FFF2-40B4-BE49-F238E27FC236}">
                <a16:creationId xmlns:a16="http://schemas.microsoft.com/office/drawing/2014/main" id="{F54ACB9A-492F-4E0A-B93A-F38E0FDF422C}"/>
              </a:ext>
            </a:extLst>
          </p:cNvPr>
          <p:cNvSpPr>
            <a:spLocks noChangeArrowheads="1"/>
          </p:cNvSpPr>
          <p:nvPr/>
        </p:nvSpPr>
        <p:spPr bwMode="auto">
          <a:xfrm>
            <a:off x="152400" y="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Drehmoment und Kraftübertragung auf verschiedenen  parallelen Achsen</a:t>
            </a:r>
          </a:p>
        </p:txBody>
      </p:sp>
      <p:grpSp>
        <p:nvGrpSpPr>
          <p:cNvPr id="7013" name="Group 5">
            <a:extLst>
              <a:ext uri="{FF2B5EF4-FFF2-40B4-BE49-F238E27FC236}">
                <a16:creationId xmlns:a16="http://schemas.microsoft.com/office/drawing/2014/main" id="{79773773-030D-43DF-8C93-29BDDF8E79C8}"/>
              </a:ext>
            </a:extLst>
          </p:cNvPr>
          <p:cNvGrpSpPr>
            <a:grpSpLocks/>
          </p:cNvGrpSpPr>
          <p:nvPr/>
        </p:nvGrpSpPr>
        <p:grpSpPr bwMode="auto">
          <a:xfrm>
            <a:off x="387350" y="311150"/>
            <a:ext cx="1358900" cy="825500"/>
            <a:chOff x="244" y="196"/>
            <a:chExt cx="856" cy="520"/>
          </a:xfrm>
        </p:grpSpPr>
        <p:sp>
          <p:nvSpPr>
            <p:cNvPr id="10278" name="Ellipse 7169">
              <a:extLst>
                <a:ext uri="{FF2B5EF4-FFF2-40B4-BE49-F238E27FC236}">
                  <a16:creationId xmlns:a16="http://schemas.microsoft.com/office/drawing/2014/main" id="{D45B3297-1596-4352-BA5E-285C6AEAEB7F}"/>
                </a:ext>
              </a:extLst>
            </p:cNvPr>
            <p:cNvSpPr>
              <a:spLocks noChangeArrowheads="1"/>
            </p:cNvSpPr>
            <p:nvPr/>
          </p:nvSpPr>
          <p:spPr bwMode="auto">
            <a:xfrm>
              <a:off x="244" y="196"/>
              <a:ext cx="520" cy="52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9" name="Ellipse 7170">
              <a:extLst>
                <a:ext uri="{FF2B5EF4-FFF2-40B4-BE49-F238E27FC236}">
                  <a16:creationId xmlns:a16="http://schemas.microsoft.com/office/drawing/2014/main" id="{1F5AFA13-FA85-4DE3-9908-7A2108C1CEB8}"/>
                </a:ext>
              </a:extLst>
            </p:cNvPr>
            <p:cNvSpPr>
              <a:spLocks noChangeArrowheads="1"/>
            </p:cNvSpPr>
            <p:nvPr/>
          </p:nvSpPr>
          <p:spPr bwMode="auto">
            <a:xfrm>
              <a:off x="772" y="340"/>
              <a:ext cx="328"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80" name="Gerade Verbindung 7171">
              <a:extLst>
                <a:ext uri="{FF2B5EF4-FFF2-40B4-BE49-F238E27FC236}">
                  <a16:creationId xmlns:a16="http://schemas.microsoft.com/office/drawing/2014/main" id="{C1402F60-8125-4FDE-B7CB-9BC7E8B546B5}"/>
                </a:ext>
              </a:extLst>
            </p:cNvPr>
            <p:cNvSpPr>
              <a:spLocks noChangeShapeType="1"/>
            </p:cNvSpPr>
            <p:nvPr/>
          </p:nvSpPr>
          <p:spPr bwMode="auto">
            <a:xfrm>
              <a:off x="528" y="480"/>
              <a:ext cx="43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7174" name="Rechteck 7173">
            <a:extLst>
              <a:ext uri="{FF2B5EF4-FFF2-40B4-BE49-F238E27FC236}">
                <a16:creationId xmlns:a16="http://schemas.microsoft.com/office/drawing/2014/main" id="{C9C4ED37-8856-4DAD-B899-AC2F21398711}"/>
              </a:ext>
            </a:extLst>
          </p:cNvPr>
          <p:cNvSpPr>
            <a:spLocks noChangeArrowheads="1"/>
          </p:cNvSpPr>
          <p:nvPr/>
        </p:nvSpPr>
        <p:spPr bwMode="auto">
          <a:xfrm>
            <a:off x="1905000" y="373063"/>
            <a:ext cx="6934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M1 =  r1 x F1</a:t>
            </a:r>
          </a:p>
          <a:p>
            <a:pPr>
              <a:spcBef>
                <a:spcPct val="50000"/>
              </a:spcBef>
            </a:pPr>
            <a:r>
              <a:rPr lang="de-DE" altLang="de-DE" sz="1200">
                <a:latin typeface="Times New Roman" panose="02020603050405020304" pitchFamily="18" charset="0"/>
              </a:rPr>
              <a:t>M2 = r2 x F2</a:t>
            </a:r>
          </a:p>
          <a:p>
            <a:pPr>
              <a:spcBef>
                <a:spcPct val="50000"/>
              </a:spcBef>
            </a:pPr>
            <a:r>
              <a:rPr lang="de-DE" altLang="de-DE" sz="1200">
                <a:latin typeface="Times New Roman" panose="02020603050405020304" pitchFamily="18" charset="0"/>
              </a:rPr>
              <a:t>r und F stehen im rechten Winkel zueinander</a:t>
            </a:r>
          </a:p>
          <a:p>
            <a:pPr>
              <a:spcBef>
                <a:spcPct val="50000"/>
              </a:spcBef>
            </a:pPr>
            <a:r>
              <a:rPr lang="de-DE" altLang="de-DE" sz="1200">
                <a:latin typeface="Times New Roman" panose="02020603050405020304" pitchFamily="18" charset="0"/>
              </a:rPr>
              <a:t>M1 d</a:t>
            </a:r>
            <a:r>
              <a:rPr lang="de-DE" altLang="de-DE" sz="1200">
                <a:latin typeface="Symbol" panose="05050102010706020507" pitchFamily="18" charset="2"/>
              </a:rPr>
              <a:t>f</a:t>
            </a:r>
            <a:r>
              <a:rPr lang="de-DE" altLang="de-DE" sz="1200">
                <a:latin typeface="Times New Roman" panose="02020603050405020304" pitchFamily="18" charset="0"/>
              </a:rPr>
              <a:t> = M2 d</a:t>
            </a:r>
            <a:r>
              <a:rPr lang="de-DE" altLang="de-DE" sz="1200">
                <a:latin typeface="Symbol" panose="05050102010706020507" pitchFamily="18" charset="2"/>
              </a:rPr>
              <a:t>f</a:t>
            </a:r>
            <a:r>
              <a:rPr lang="de-DE" altLang="de-DE" sz="1200">
                <a:latin typeface="Times New Roman" panose="02020603050405020304" pitchFamily="18" charset="0"/>
              </a:rPr>
              <a:t> =&gt; volle Energieerhaltung, da reibung  fast 0!</a:t>
            </a:r>
          </a:p>
          <a:p>
            <a:pPr>
              <a:spcBef>
                <a:spcPct val="50000"/>
              </a:spcBef>
            </a:pPr>
            <a:r>
              <a:rPr lang="de-DE" altLang="de-DE" sz="1200">
                <a:latin typeface="Times New Roman" panose="02020603050405020304" pitchFamily="18" charset="0"/>
              </a:rPr>
              <a:t>M1/M2= d</a:t>
            </a:r>
            <a:r>
              <a:rPr lang="de-DE" altLang="de-DE" sz="1200">
                <a:latin typeface="Symbol" panose="05050102010706020507" pitchFamily="18" charset="2"/>
              </a:rPr>
              <a:t>f</a:t>
            </a:r>
            <a:r>
              <a:rPr lang="de-DE" altLang="de-DE" sz="1200">
                <a:latin typeface="Times New Roman" panose="02020603050405020304" pitchFamily="18" charset="0"/>
              </a:rPr>
              <a:t>2 / d</a:t>
            </a:r>
            <a:r>
              <a:rPr lang="de-DE" altLang="de-DE" sz="1200">
                <a:latin typeface="Symbol" panose="05050102010706020507" pitchFamily="18" charset="2"/>
              </a:rPr>
              <a:t>f</a:t>
            </a:r>
            <a:r>
              <a:rPr lang="de-DE" altLang="de-DE" sz="1200">
                <a:latin typeface="Times New Roman" panose="02020603050405020304" pitchFamily="18" charset="0"/>
              </a:rPr>
              <a:t>1 = </a:t>
            </a:r>
            <a:r>
              <a:rPr lang="de-DE" altLang="de-DE" sz="1200">
                <a:latin typeface="Symbol" panose="05050102010706020507" pitchFamily="18" charset="2"/>
              </a:rPr>
              <a:t>w</a:t>
            </a:r>
            <a:r>
              <a:rPr lang="de-DE" altLang="de-DE" sz="1200">
                <a:latin typeface="Times New Roman" panose="02020603050405020304" pitchFamily="18" charset="0"/>
              </a:rPr>
              <a:t>2 / </a:t>
            </a:r>
            <a:r>
              <a:rPr lang="de-DE" altLang="de-DE" sz="1200">
                <a:latin typeface="Symbol" panose="05050102010706020507" pitchFamily="18" charset="2"/>
              </a:rPr>
              <a:t>w</a:t>
            </a:r>
            <a:r>
              <a:rPr lang="de-DE" altLang="de-DE" sz="1200">
                <a:latin typeface="Times New Roman" panose="02020603050405020304" pitchFamily="18" charset="0"/>
              </a:rPr>
              <a:t>1 = 2</a:t>
            </a:r>
            <a:r>
              <a:rPr lang="de-DE" altLang="de-DE" sz="1200">
                <a:latin typeface="Symbol" panose="05050102010706020507" pitchFamily="18" charset="2"/>
              </a:rPr>
              <a:t>p </a:t>
            </a:r>
            <a:r>
              <a:rPr lang="de-DE" altLang="de-DE" sz="1200">
                <a:latin typeface="Times New Roman" panose="02020603050405020304" pitchFamily="18" charset="0"/>
              </a:rPr>
              <a:t>f2 / 2</a:t>
            </a:r>
            <a:r>
              <a:rPr lang="de-DE" altLang="de-DE" sz="1200">
                <a:latin typeface="Symbol" panose="05050102010706020507" pitchFamily="18" charset="2"/>
              </a:rPr>
              <a:t>p</a:t>
            </a:r>
            <a:r>
              <a:rPr lang="de-DE" altLang="de-DE" sz="1200">
                <a:latin typeface="Times New Roman" panose="02020603050405020304" pitchFamily="18" charset="0"/>
              </a:rPr>
              <a:t> f1 = r1F1 / r2F2 = Übersetzungsverhältnis i</a:t>
            </a:r>
          </a:p>
        </p:txBody>
      </p:sp>
      <p:sp>
        <p:nvSpPr>
          <p:cNvPr id="7175" name="Rechteck 7174">
            <a:extLst>
              <a:ext uri="{FF2B5EF4-FFF2-40B4-BE49-F238E27FC236}">
                <a16:creationId xmlns:a16="http://schemas.microsoft.com/office/drawing/2014/main" id="{5435F6D2-1BF8-4DBE-A11A-37D8E87C34F4}"/>
              </a:ext>
            </a:extLst>
          </p:cNvPr>
          <p:cNvSpPr>
            <a:spLocks noChangeArrowheads="1"/>
          </p:cNvSpPr>
          <p:nvPr/>
        </p:nvSpPr>
        <p:spPr bwMode="auto">
          <a:xfrm>
            <a:off x="152400" y="1752600"/>
            <a:ext cx="845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Drehmoment und kräfteübertragung auf der gleichen Achse</a:t>
            </a:r>
          </a:p>
        </p:txBody>
      </p:sp>
      <p:grpSp>
        <p:nvGrpSpPr>
          <p:cNvPr id="7466" name="Group 16">
            <a:extLst>
              <a:ext uri="{FF2B5EF4-FFF2-40B4-BE49-F238E27FC236}">
                <a16:creationId xmlns:a16="http://schemas.microsoft.com/office/drawing/2014/main" id="{8672CE49-209C-455F-BAFE-97E55068BB8A}"/>
              </a:ext>
            </a:extLst>
          </p:cNvPr>
          <p:cNvGrpSpPr>
            <a:grpSpLocks/>
          </p:cNvGrpSpPr>
          <p:nvPr/>
        </p:nvGrpSpPr>
        <p:grpSpPr bwMode="auto">
          <a:xfrm>
            <a:off x="228600" y="2133600"/>
            <a:ext cx="1822450" cy="1593850"/>
            <a:chOff x="144" y="1344"/>
            <a:chExt cx="1148" cy="1004"/>
          </a:xfrm>
        </p:grpSpPr>
        <p:sp>
          <p:nvSpPr>
            <p:cNvPr id="10270" name="Ellipse 7175">
              <a:extLst>
                <a:ext uri="{FF2B5EF4-FFF2-40B4-BE49-F238E27FC236}">
                  <a16:creationId xmlns:a16="http://schemas.microsoft.com/office/drawing/2014/main" id="{DD644BC9-9BB0-429F-9113-AF1CF3F72669}"/>
                </a:ext>
              </a:extLst>
            </p:cNvPr>
            <p:cNvSpPr>
              <a:spLocks noChangeArrowheads="1"/>
            </p:cNvSpPr>
            <p:nvPr/>
          </p:nvSpPr>
          <p:spPr bwMode="auto">
            <a:xfrm>
              <a:off x="244" y="1396"/>
              <a:ext cx="520" cy="52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1" name="Ellipse 7176">
              <a:extLst>
                <a:ext uri="{FF2B5EF4-FFF2-40B4-BE49-F238E27FC236}">
                  <a16:creationId xmlns:a16="http://schemas.microsoft.com/office/drawing/2014/main" id="{EF657F01-B28F-48C6-B47A-0BB598A5A73C}"/>
                </a:ext>
              </a:extLst>
            </p:cNvPr>
            <p:cNvSpPr>
              <a:spLocks noChangeArrowheads="1"/>
            </p:cNvSpPr>
            <p:nvPr/>
          </p:nvSpPr>
          <p:spPr bwMode="auto">
            <a:xfrm>
              <a:off x="964" y="2020"/>
              <a:ext cx="328" cy="32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2" name="Gerade Verbindung 7177">
              <a:extLst>
                <a:ext uri="{FF2B5EF4-FFF2-40B4-BE49-F238E27FC236}">
                  <a16:creationId xmlns:a16="http://schemas.microsoft.com/office/drawing/2014/main" id="{041F818D-C56F-4243-99FE-C72DF7B8AA2B}"/>
                </a:ext>
              </a:extLst>
            </p:cNvPr>
            <p:cNvSpPr>
              <a:spLocks noChangeShapeType="1"/>
            </p:cNvSpPr>
            <p:nvPr/>
          </p:nvSpPr>
          <p:spPr bwMode="auto">
            <a:xfrm>
              <a:off x="480" y="1632"/>
              <a:ext cx="528" cy="4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73" name="Gerade Verbindung 7178">
              <a:extLst>
                <a:ext uri="{FF2B5EF4-FFF2-40B4-BE49-F238E27FC236}">
                  <a16:creationId xmlns:a16="http://schemas.microsoft.com/office/drawing/2014/main" id="{AB3199A0-6CC3-479C-9AA6-A9C708932BDE}"/>
                </a:ext>
              </a:extLst>
            </p:cNvPr>
            <p:cNvSpPr>
              <a:spLocks noChangeShapeType="1"/>
            </p:cNvSpPr>
            <p:nvPr/>
          </p:nvSpPr>
          <p:spPr bwMode="auto">
            <a:xfrm>
              <a:off x="1152" y="2208"/>
              <a:ext cx="96"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74" name="Gerade Verbindung 7179">
              <a:extLst>
                <a:ext uri="{FF2B5EF4-FFF2-40B4-BE49-F238E27FC236}">
                  <a16:creationId xmlns:a16="http://schemas.microsoft.com/office/drawing/2014/main" id="{EA3A58DD-2DBA-4679-B57A-DB312AA2B5DD}"/>
                </a:ext>
              </a:extLst>
            </p:cNvPr>
            <p:cNvSpPr>
              <a:spLocks noChangeShapeType="1"/>
            </p:cNvSpPr>
            <p:nvPr/>
          </p:nvSpPr>
          <p:spPr bwMode="auto">
            <a:xfrm flipH="1" flipV="1">
              <a:off x="144" y="1344"/>
              <a:ext cx="144"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75" name="Gerade Verbindung 7180">
              <a:extLst>
                <a:ext uri="{FF2B5EF4-FFF2-40B4-BE49-F238E27FC236}">
                  <a16:creationId xmlns:a16="http://schemas.microsoft.com/office/drawing/2014/main" id="{7FC95795-0BC2-4537-9D03-5A11345F03C9}"/>
                </a:ext>
              </a:extLst>
            </p:cNvPr>
            <p:cNvSpPr>
              <a:spLocks noChangeShapeType="1"/>
            </p:cNvSpPr>
            <p:nvPr/>
          </p:nvSpPr>
          <p:spPr bwMode="auto">
            <a:xfrm flipV="1">
              <a:off x="480" y="1344"/>
              <a:ext cx="0" cy="288"/>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76" name="Gerade Verbindung 7181">
              <a:extLst>
                <a:ext uri="{FF2B5EF4-FFF2-40B4-BE49-F238E27FC236}">
                  <a16:creationId xmlns:a16="http://schemas.microsoft.com/office/drawing/2014/main" id="{A0233EC5-7D1F-46BC-B272-90F6299F9832}"/>
                </a:ext>
              </a:extLst>
            </p:cNvPr>
            <p:cNvSpPr>
              <a:spLocks noChangeShapeType="1"/>
            </p:cNvSpPr>
            <p:nvPr/>
          </p:nvSpPr>
          <p:spPr bwMode="auto">
            <a:xfrm flipV="1">
              <a:off x="1152" y="2064"/>
              <a:ext cx="0" cy="144"/>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77" name="Gerade Verbindung 7182">
              <a:extLst>
                <a:ext uri="{FF2B5EF4-FFF2-40B4-BE49-F238E27FC236}">
                  <a16:creationId xmlns:a16="http://schemas.microsoft.com/office/drawing/2014/main" id="{BBB2846E-2B0E-44A1-BEDF-4D02B576E8AE}"/>
                </a:ext>
              </a:extLst>
            </p:cNvPr>
            <p:cNvSpPr>
              <a:spLocks noChangeShapeType="1"/>
            </p:cNvSpPr>
            <p:nvPr/>
          </p:nvSpPr>
          <p:spPr bwMode="auto">
            <a:xfrm flipH="1">
              <a:off x="768" y="2208"/>
              <a:ext cx="38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7185" name="Rechteck 7184">
            <a:extLst>
              <a:ext uri="{FF2B5EF4-FFF2-40B4-BE49-F238E27FC236}">
                <a16:creationId xmlns:a16="http://schemas.microsoft.com/office/drawing/2014/main" id="{EEB3E4A6-0633-4CE1-BA36-6F7AD5EBAB5A}"/>
              </a:ext>
            </a:extLst>
          </p:cNvPr>
          <p:cNvSpPr>
            <a:spLocks noChangeArrowheads="1"/>
          </p:cNvSpPr>
          <p:nvPr/>
        </p:nvSpPr>
        <p:spPr bwMode="auto">
          <a:xfrm>
            <a:off x="1524000" y="3276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F2   r2</a:t>
            </a:r>
          </a:p>
        </p:txBody>
      </p:sp>
      <p:sp>
        <p:nvSpPr>
          <p:cNvPr id="7186" name="Rechteck 7185">
            <a:extLst>
              <a:ext uri="{FF2B5EF4-FFF2-40B4-BE49-F238E27FC236}">
                <a16:creationId xmlns:a16="http://schemas.microsoft.com/office/drawing/2014/main" id="{8A3321B5-DEE7-43BD-BB84-43C8F36FAA95}"/>
              </a:ext>
            </a:extLst>
          </p:cNvPr>
          <p:cNvSpPr>
            <a:spLocks noChangeArrowheads="1"/>
          </p:cNvSpPr>
          <p:nvPr/>
        </p:nvSpPr>
        <p:spPr bwMode="auto">
          <a:xfrm>
            <a:off x="2057400" y="1981200"/>
            <a:ext cx="670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M1 = r1 F1           r1 /  r2 =F2 / F1 = i</a:t>
            </a:r>
          </a:p>
          <a:p>
            <a:pPr>
              <a:spcBef>
                <a:spcPct val="50000"/>
              </a:spcBef>
            </a:pPr>
            <a:r>
              <a:rPr lang="de-DE" altLang="de-DE" sz="1200">
                <a:latin typeface="Times New Roman" panose="02020603050405020304" pitchFamily="18" charset="0"/>
              </a:rPr>
              <a:t>M2 =r2F2    		M1d</a:t>
            </a:r>
            <a:r>
              <a:rPr lang="de-DE" altLang="de-DE" sz="1200">
                <a:latin typeface="Symbol" panose="05050102010706020507" pitchFamily="18" charset="2"/>
              </a:rPr>
              <a:t>f</a:t>
            </a:r>
            <a:r>
              <a:rPr lang="de-DE" altLang="de-DE" sz="1200">
                <a:latin typeface="Times New Roman" panose="02020603050405020304" pitchFamily="18" charset="0"/>
              </a:rPr>
              <a:t> 1 = M2 d</a:t>
            </a:r>
            <a:r>
              <a:rPr lang="de-DE" altLang="de-DE" sz="1200">
                <a:latin typeface="Symbol" panose="05050102010706020507" pitchFamily="18" charset="2"/>
              </a:rPr>
              <a:t>f</a:t>
            </a:r>
            <a:r>
              <a:rPr lang="de-DE" altLang="de-DE" sz="1200">
                <a:latin typeface="Times New Roman" panose="02020603050405020304" pitchFamily="18" charset="0"/>
              </a:rPr>
              <a:t>2</a:t>
            </a:r>
          </a:p>
          <a:p>
            <a:pPr>
              <a:spcBef>
                <a:spcPct val="50000"/>
              </a:spcBef>
            </a:pPr>
            <a:r>
              <a:rPr lang="de-DE" altLang="de-DE" sz="1200">
                <a:latin typeface="Times New Roman" panose="02020603050405020304" pitchFamily="18" charset="0"/>
              </a:rPr>
              <a:t> M1= M2   auf der gleichen Achse!</a:t>
            </a:r>
          </a:p>
        </p:txBody>
      </p:sp>
      <p:sp>
        <p:nvSpPr>
          <p:cNvPr id="7187" name="Rechteck 7186">
            <a:extLst>
              <a:ext uri="{FF2B5EF4-FFF2-40B4-BE49-F238E27FC236}">
                <a16:creationId xmlns:a16="http://schemas.microsoft.com/office/drawing/2014/main" id="{60499AF3-BFB9-4554-BC6A-DCDBEA48E572}"/>
              </a:ext>
            </a:extLst>
          </p:cNvPr>
          <p:cNvSpPr>
            <a:spLocks noChangeArrowheads="1"/>
          </p:cNvSpPr>
          <p:nvPr/>
        </p:nvSpPr>
        <p:spPr bwMode="auto">
          <a:xfrm>
            <a:off x="152400" y="3886200"/>
            <a:ext cx="822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Funktion einer  Reibungsbremse</a:t>
            </a:r>
          </a:p>
        </p:txBody>
      </p:sp>
      <p:grpSp>
        <p:nvGrpSpPr>
          <p:cNvPr id="5895" name="Group 34">
            <a:extLst>
              <a:ext uri="{FF2B5EF4-FFF2-40B4-BE49-F238E27FC236}">
                <a16:creationId xmlns:a16="http://schemas.microsoft.com/office/drawing/2014/main" id="{C40087E9-ED72-42FB-B5C2-18E722447746}"/>
              </a:ext>
            </a:extLst>
          </p:cNvPr>
          <p:cNvGrpSpPr>
            <a:grpSpLocks/>
          </p:cNvGrpSpPr>
          <p:nvPr/>
        </p:nvGrpSpPr>
        <p:grpSpPr bwMode="auto">
          <a:xfrm>
            <a:off x="457200" y="4191000"/>
            <a:ext cx="1600200" cy="990600"/>
            <a:chOff x="288" y="2640"/>
            <a:chExt cx="1008" cy="624"/>
          </a:xfrm>
        </p:grpSpPr>
        <p:sp>
          <p:nvSpPr>
            <p:cNvPr id="10256" name="Gerade Verbindung 7187">
              <a:extLst>
                <a:ext uri="{FF2B5EF4-FFF2-40B4-BE49-F238E27FC236}">
                  <a16:creationId xmlns:a16="http://schemas.microsoft.com/office/drawing/2014/main" id="{A114B676-4476-45C6-BA8F-0E27A9CABD7E}"/>
                </a:ext>
              </a:extLst>
            </p:cNvPr>
            <p:cNvSpPr>
              <a:spLocks noChangeShapeType="1"/>
            </p:cNvSpPr>
            <p:nvPr/>
          </p:nvSpPr>
          <p:spPr bwMode="auto">
            <a:xfrm>
              <a:off x="288" y="2880"/>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57" name="Form 7188">
              <a:extLst>
                <a:ext uri="{FF2B5EF4-FFF2-40B4-BE49-F238E27FC236}">
                  <a16:creationId xmlns:a16="http://schemas.microsoft.com/office/drawing/2014/main" id="{C2EA9E40-4F16-40C5-A19F-0E9804C42C9B}"/>
                </a:ext>
              </a:extLst>
            </p:cNvPr>
            <p:cNvSpPr>
              <a:spLocks/>
            </p:cNvSpPr>
            <p:nvPr/>
          </p:nvSpPr>
          <p:spPr bwMode="auto">
            <a:xfrm>
              <a:off x="528" y="2736"/>
              <a:ext cx="192" cy="144"/>
            </a:xfrm>
            <a:custGeom>
              <a:avLst/>
              <a:gdLst>
                <a:gd name="T0" fmla="*/ 0 w 21600"/>
                <a:gd name="T1" fmla="*/ 144 h 21600"/>
                <a:gd name="T2" fmla="*/ 191 w 21600"/>
                <a:gd name="T3" fmla="*/ 0 h 21600"/>
                <a:gd name="T4" fmla="*/ 192 w 21600"/>
                <a:gd name="T5" fmla="*/ 144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58" name="Form 7189">
              <a:extLst>
                <a:ext uri="{FF2B5EF4-FFF2-40B4-BE49-F238E27FC236}">
                  <a16:creationId xmlns:a16="http://schemas.microsoft.com/office/drawing/2014/main" id="{5FCB5C47-3D3D-4224-9296-CAB39F4EA079}"/>
                </a:ext>
              </a:extLst>
            </p:cNvPr>
            <p:cNvSpPr>
              <a:spLocks/>
            </p:cNvSpPr>
            <p:nvPr/>
          </p:nvSpPr>
          <p:spPr bwMode="auto">
            <a:xfrm>
              <a:off x="720" y="2736"/>
              <a:ext cx="190" cy="192"/>
            </a:xfrm>
            <a:custGeom>
              <a:avLst/>
              <a:gdLst>
                <a:gd name="T0" fmla="*/ 0 w 21347"/>
                <a:gd name="T1" fmla="*/ 0 h 21600"/>
                <a:gd name="T2" fmla="*/ 190 w 21347"/>
                <a:gd name="T3" fmla="*/ 157 h 21600"/>
                <a:gd name="T4" fmla="*/ 1 w 21347"/>
                <a:gd name="T5" fmla="*/ 192 h 21600"/>
                <a:gd name="T6" fmla="*/ 0 60000 65536"/>
                <a:gd name="T7" fmla="*/ 0 60000 65536"/>
                <a:gd name="T8" fmla="*/ 0 60000 65536"/>
                <a:gd name="T9" fmla="*/ 0 w 21347"/>
                <a:gd name="T10" fmla="*/ 0 h 21600"/>
                <a:gd name="T11" fmla="*/ 0 w 21347"/>
                <a:gd name="T12" fmla="*/ 0 h 21600"/>
              </a:gdLst>
              <a:ahLst/>
              <a:cxnLst>
                <a:cxn ang="T6">
                  <a:pos x="T0" y="T1"/>
                </a:cxn>
                <a:cxn ang="T7">
                  <a:pos x="T2" y="T3"/>
                </a:cxn>
                <a:cxn ang="T8">
                  <a:pos x="T4" y="T5"/>
                </a:cxn>
              </a:cxnLst>
              <a:rect l="T9" t="T10" r="T11" b="T12"/>
              <a:pathLst>
                <a:path w="21347" h="21600" fill="none" extrusionOk="0">
                  <a:moveTo>
                    <a:pt x="0" y="0"/>
                  </a:moveTo>
                  <a:cubicBezTo>
                    <a:pt x="37" y="0"/>
                    <a:pt x="74" y="-1"/>
                    <a:pt x="112" y="0"/>
                  </a:cubicBezTo>
                  <a:cubicBezTo>
                    <a:pt x="10516" y="0"/>
                    <a:pt x="19442" y="7417"/>
                    <a:pt x="21347" y="17646"/>
                  </a:cubicBezTo>
                </a:path>
                <a:path w="21347" h="21600" stroke="0" extrusionOk="0">
                  <a:moveTo>
                    <a:pt x="0" y="0"/>
                  </a:moveTo>
                  <a:cubicBezTo>
                    <a:pt x="37" y="0"/>
                    <a:pt x="74" y="-1"/>
                    <a:pt x="112" y="0"/>
                  </a:cubicBezTo>
                  <a:cubicBezTo>
                    <a:pt x="10516" y="0"/>
                    <a:pt x="19442" y="7417"/>
                    <a:pt x="21347" y="17646"/>
                  </a:cubicBezTo>
                  <a:lnTo>
                    <a:pt x="112"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59" name="Gerade Verbindung 7190">
              <a:extLst>
                <a:ext uri="{FF2B5EF4-FFF2-40B4-BE49-F238E27FC236}">
                  <a16:creationId xmlns:a16="http://schemas.microsoft.com/office/drawing/2014/main" id="{192DDB32-3F80-48CF-BF12-AA3DFC6E94AF}"/>
                </a:ext>
              </a:extLst>
            </p:cNvPr>
            <p:cNvSpPr>
              <a:spLocks noChangeShapeType="1"/>
            </p:cNvSpPr>
            <p:nvPr/>
          </p:nvSpPr>
          <p:spPr bwMode="auto">
            <a:xfrm>
              <a:off x="912" y="2880"/>
              <a:ext cx="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0" name="Gerade Verbindung 7191">
              <a:extLst>
                <a:ext uri="{FF2B5EF4-FFF2-40B4-BE49-F238E27FC236}">
                  <a16:creationId xmlns:a16="http://schemas.microsoft.com/office/drawing/2014/main" id="{941EAC32-5EA1-4F79-9FA7-BC418C423310}"/>
                </a:ext>
              </a:extLst>
            </p:cNvPr>
            <p:cNvSpPr>
              <a:spLocks noChangeShapeType="1"/>
            </p:cNvSpPr>
            <p:nvPr/>
          </p:nvSpPr>
          <p:spPr bwMode="auto">
            <a:xfrm>
              <a:off x="288" y="2976"/>
              <a:ext cx="24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1" name="Form 7192">
              <a:extLst>
                <a:ext uri="{FF2B5EF4-FFF2-40B4-BE49-F238E27FC236}">
                  <a16:creationId xmlns:a16="http://schemas.microsoft.com/office/drawing/2014/main" id="{8012D135-D6B7-4A6B-9488-082FC5B7CF09}"/>
                </a:ext>
              </a:extLst>
            </p:cNvPr>
            <p:cNvSpPr>
              <a:spLocks/>
            </p:cNvSpPr>
            <p:nvPr/>
          </p:nvSpPr>
          <p:spPr bwMode="auto">
            <a:xfrm>
              <a:off x="528" y="2976"/>
              <a:ext cx="192" cy="144"/>
            </a:xfrm>
            <a:custGeom>
              <a:avLst/>
              <a:gdLst>
                <a:gd name="T0" fmla="*/ 192 w 21600"/>
                <a:gd name="T1" fmla="*/ 144 h 21600"/>
                <a:gd name="T2" fmla="*/ 0 w 21600"/>
                <a:gd name="T3" fmla="*/ 0 h 21600"/>
                <a:gd name="T4" fmla="*/ 192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2" name="Form 7193">
              <a:extLst>
                <a:ext uri="{FF2B5EF4-FFF2-40B4-BE49-F238E27FC236}">
                  <a16:creationId xmlns:a16="http://schemas.microsoft.com/office/drawing/2014/main" id="{12982148-89A7-46FA-8932-4F7D2FBF43B9}"/>
                </a:ext>
              </a:extLst>
            </p:cNvPr>
            <p:cNvSpPr>
              <a:spLocks/>
            </p:cNvSpPr>
            <p:nvPr/>
          </p:nvSpPr>
          <p:spPr bwMode="auto">
            <a:xfrm>
              <a:off x="720" y="2976"/>
              <a:ext cx="192" cy="144"/>
            </a:xfrm>
            <a:custGeom>
              <a:avLst/>
              <a:gdLst>
                <a:gd name="T0" fmla="*/ 192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3" name="Gerade Verbindung 7194">
              <a:extLst>
                <a:ext uri="{FF2B5EF4-FFF2-40B4-BE49-F238E27FC236}">
                  <a16:creationId xmlns:a16="http://schemas.microsoft.com/office/drawing/2014/main" id="{8A093870-6E3D-4204-8E47-E15D3863D1D4}"/>
                </a:ext>
              </a:extLst>
            </p:cNvPr>
            <p:cNvSpPr>
              <a:spLocks noChangeShapeType="1"/>
            </p:cNvSpPr>
            <p:nvPr/>
          </p:nvSpPr>
          <p:spPr bwMode="auto">
            <a:xfrm>
              <a:off x="912" y="2976"/>
              <a:ext cx="38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4" name="Ellipse 7195">
              <a:extLst>
                <a:ext uri="{FF2B5EF4-FFF2-40B4-BE49-F238E27FC236}">
                  <a16:creationId xmlns:a16="http://schemas.microsoft.com/office/drawing/2014/main" id="{88286D71-C590-4778-85D8-FC8ACFA8FCE1}"/>
                </a:ext>
              </a:extLst>
            </p:cNvPr>
            <p:cNvSpPr>
              <a:spLocks noChangeArrowheads="1"/>
            </p:cNvSpPr>
            <p:nvPr/>
          </p:nvSpPr>
          <p:spPr bwMode="auto">
            <a:xfrm>
              <a:off x="580" y="2836"/>
              <a:ext cx="232" cy="232"/>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5" name="Form 7196">
              <a:extLst>
                <a:ext uri="{FF2B5EF4-FFF2-40B4-BE49-F238E27FC236}">
                  <a16:creationId xmlns:a16="http://schemas.microsoft.com/office/drawing/2014/main" id="{EB50DDC6-6F6E-4DE4-9865-2DB12C35A574}"/>
                </a:ext>
              </a:extLst>
            </p:cNvPr>
            <p:cNvSpPr>
              <a:spLocks/>
            </p:cNvSpPr>
            <p:nvPr/>
          </p:nvSpPr>
          <p:spPr bwMode="auto">
            <a:xfrm>
              <a:off x="624" y="2928"/>
              <a:ext cx="96" cy="96"/>
            </a:xfrm>
            <a:custGeom>
              <a:avLst/>
              <a:gdLst>
                <a:gd name="T0" fmla="*/ 96 w 21600"/>
                <a:gd name="T1" fmla="*/ 96 h 21600"/>
                <a:gd name="T2" fmla="*/ 0 w 21600"/>
                <a:gd name="T3" fmla="*/ 0 h 21600"/>
                <a:gd name="T4" fmla="*/ 96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lgn="ctr">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66" name="Gerade Verbindung 7197">
              <a:extLst>
                <a:ext uri="{FF2B5EF4-FFF2-40B4-BE49-F238E27FC236}">
                  <a16:creationId xmlns:a16="http://schemas.microsoft.com/office/drawing/2014/main" id="{450743FD-8E00-424E-8830-05476E42FC82}"/>
                </a:ext>
              </a:extLst>
            </p:cNvPr>
            <p:cNvSpPr>
              <a:spLocks noChangeShapeType="1"/>
            </p:cNvSpPr>
            <p:nvPr/>
          </p:nvSpPr>
          <p:spPr bwMode="auto">
            <a:xfrm flipV="1">
              <a:off x="720" y="2880"/>
              <a:ext cx="0" cy="9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7" name="Gerade Verbindung 7198">
              <a:extLst>
                <a:ext uri="{FF2B5EF4-FFF2-40B4-BE49-F238E27FC236}">
                  <a16:creationId xmlns:a16="http://schemas.microsoft.com/office/drawing/2014/main" id="{9C66BB4C-0D69-4937-834B-46819F14D03E}"/>
                </a:ext>
              </a:extLst>
            </p:cNvPr>
            <p:cNvSpPr>
              <a:spLocks noChangeShapeType="1"/>
            </p:cNvSpPr>
            <p:nvPr/>
          </p:nvSpPr>
          <p:spPr bwMode="auto">
            <a:xfrm>
              <a:off x="672" y="2928"/>
              <a:ext cx="96"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0268" name="Gerade Verbindung 7199">
              <a:extLst>
                <a:ext uri="{FF2B5EF4-FFF2-40B4-BE49-F238E27FC236}">
                  <a16:creationId xmlns:a16="http://schemas.microsoft.com/office/drawing/2014/main" id="{2B52B7F3-A33B-46C3-91B0-18A133371B5D}"/>
                </a:ext>
              </a:extLst>
            </p:cNvPr>
            <p:cNvSpPr>
              <a:spLocks noChangeShapeType="1"/>
            </p:cNvSpPr>
            <p:nvPr/>
          </p:nvSpPr>
          <p:spPr bwMode="auto">
            <a:xfrm>
              <a:off x="432" y="2640"/>
              <a:ext cx="0" cy="24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0269" name="Gerade Verbindung 7200">
              <a:extLst>
                <a:ext uri="{FF2B5EF4-FFF2-40B4-BE49-F238E27FC236}">
                  <a16:creationId xmlns:a16="http://schemas.microsoft.com/office/drawing/2014/main" id="{707A0B8C-27EE-47E3-8096-6235CB5D59C5}"/>
                </a:ext>
              </a:extLst>
            </p:cNvPr>
            <p:cNvSpPr>
              <a:spLocks noChangeShapeType="1"/>
            </p:cNvSpPr>
            <p:nvPr/>
          </p:nvSpPr>
          <p:spPr bwMode="auto">
            <a:xfrm flipV="1">
              <a:off x="432" y="3024"/>
              <a:ext cx="0" cy="240"/>
            </a:xfrm>
            <a:prstGeom prst="line">
              <a:avLst/>
            </a:prstGeom>
            <a:noFill/>
            <a:ln w="508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7203" name="Rechteck 7202">
            <a:extLst>
              <a:ext uri="{FF2B5EF4-FFF2-40B4-BE49-F238E27FC236}">
                <a16:creationId xmlns:a16="http://schemas.microsoft.com/office/drawing/2014/main" id="{20E3951F-AEA1-4C36-ABB3-9F6377F0D458}"/>
              </a:ext>
            </a:extLst>
          </p:cNvPr>
          <p:cNvSpPr>
            <a:spLocks noChangeArrowheads="1"/>
          </p:cNvSpPr>
          <p:nvPr/>
        </p:nvSpPr>
        <p:spPr bwMode="auto">
          <a:xfrm>
            <a:off x="76200" y="4419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a:latin typeface="Times New Roman" panose="02020603050405020304" pitchFamily="18" charset="0"/>
              </a:rPr>
              <a:t>F</a:t>
            </a:r>
          </a:p>
        </p:txBody>
      </p:sp>
      <p:sp>
        <p:nvSpPr>
          <p:cNvPr id="7204" name="Gerade Verbindung 7203">
            <a:extLst>
              <a:ext uri="{FF2B5EF4-FFF2-40B4-BE49-F238E27FC236}">
                <a16:creationId xmlns:a16="http://schemas.microsoft.com/office/drawing/2014/main" id="{39769732-E44F-48D7-AE33-2A1303D78356}"/>
              </a:ext>
            </a:extLst>
          </p:cNvPr>
          <p:cNvSpPr>
            <a:spLocks noChangeShapeType="1"/>
          </p:cNvSpPr>
          <p:nvPr/>
        </p:nvSpPr>
        <p:spPr bwMode="auto">
          <a:xfrm>
            <a:off x="152400" y="4419600"/>
            <a:ext cx="22860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205" name="Rechteck 7204">
            <a:extLst>
              <a:ext uri="{FF2B5EF4-FFF2-40B4-BE49-F238E27FC236}">
                <a16:creationId xmlns:a16="http://schemas.microsoft.com/office/drawing/2014/main" id="{A87B5871-6EAA-495D-BC30-180515067819}"/>
              </a:ext>
            </a:extLst>
          </p:cNvPr>
          <p:cNvSpPr>
            <a:spLocks noChangeArrowheads="1"/>
          </p:cNvSpPr>
          <p:nvPr/>
        </p:nvSpPr>
        <p:spPr bwMode="auto">
          <a:xfrm>
            <a:off x="1600200" y="4191000"/>
            <a:ext cx="472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Drehenergie wird in Reibungswärme  umgewandelt</a:t>
            </a:r>
          </a:p>
        </p:txBody>
      </p:sp>
      <p:sp>
        <p:nvSpPr>
          <p:cNvPr id="7206" name="Rechteck 7205">
            <a:extLst>
              <a:ext uri="{FF2B5EF4-FFF2-40B4-BE49-F238E27FC236}">
                <a16:creationId xmlns:a16="http://schemas.microsoft.com/office/drawing/2014/main" id="{BC1E50EC-0BA1-4C95-8977-0110EF885730}"/>
              </a:ext>
            </a:extLst>
          </p:cNvPr>
          <p:cNvSpPr>
            <a:spLocks noChangeArrowheads="1"/>
          </p:cNvSpPr>
          <p:nvPr/>
        </p:nvSpPr>
        <p:spPr bwMode="auto">
          <a:xfrm>
            <a:off x="1752600" y="48768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Kühlung durch Luft oder Wasser durch starke Erwärmung, hervorgerufen durch die Reibung</a:t>
            </a:r>
          </a:p>
        </p:txBody>
      </p:sp>
      <p:sp>
        <p:nvSpPr>
          <p:cNvPr id="7207" name="Gerade Verbindung 7206">
            <a:extLst>
              <a:ext uri="{FF2B5EF4-FFF2-40B4-BE49-F238E27FC236}">
                <a16:creationId xmlns:a16="http://schemas.microsoft.com/office/drawing/2014/main" id="{F86EEC40-387C-475C-8B6C-E7A670D7156D}"/>
              </a:ext>
            </a:extLst>
          </p:cNvPr>
          <p:cNvSpPr>
            <a:spLocks noChangeShapeType="1"/>
          </p:cNvSpPr>
          <p:nvPr/>
        </p:nvSpPr>
        <p:spPr bwMode="auto">
          <a:xfrm flipH="1" flipV="1">
            <a:off x="1371600" y="4953000"/>
            <a:ext cx="304800" cy="7620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7208" name="Rechteck 7207">
            <a:extLst>
              <a:ext uri="{FF2B5EF4-FFF2-40B4-BE49-F238E27FC236}">
                <a16:creationId xmlns:a16="http://schemas.microsoft.com/office/drawing/2014/main" id="{43CA5DF2-EF40-470A-8253-94DE5BFCAE5B}"/>
              </a:ext>
            </a:extLst>
          </p:cNvPr>
          <p:cNvSpPr>
            <a:spLocks noChangeArrowheads="1"/>
          </p:cNvSpPr>
          <p:nvPr/>
        </p:nvSpPr>
        <p:spPr bwMode="auto">
          <a:xfrm>
            <a:off x="304800" y="55626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Durch die Reibungsbremse wird  ein sich drehender Körper durch Druck mit kraft am Weiterdrehen gehindert.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ppt_x"/>
                                          </p:val>
                                        </p:tav>
                                        <p:tav tm="100000">
                                          <p:val>
                                            <p:strVal val="#ppt_x"/>
                                          </p:val>
                                        </p:tav>
                                      </p:tavLst>
                                    </p:anim>
                                    <p:anim calcmode="lin" valueType="num">
                                      <p:cBhvr additive="base">
                                        <p:cTn id="8" dur="500" fill="hold"/>
                                        <p:tgtEl>
                                          <p:spTgt spid="7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7013"/>
                                        </p:tgtEl>
                                        <p:attrNameLst>
                                          <p:attrName>style.visibility</p:attrName>
                                        </p:attrNameLst>
                                      </p:cBhvr>
                                      <p:to>
                                        <p:strVal val="visible"/>
                                      </p:to>
                                    </p:set>
                                    <p:animEffect transition="in" filter="wipe(up)">
                                      <p:cBhvr>
                                        <p:cTn id="13" dur="500"/>
                                        <p:tgtEl>
                                          <p:spTgt spid="7013"/>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74">
                                            <p:txEl>
                                              <p:pRg st="0" end="0"/>
                                            </p:txEl>
                                          </p:spTgt>
                                        </p:tgtEl>
                                        <p:attrNameLst>
                                          <p:attrName>style.visibility</p:attrName>
                                        </p:attrNameLst>
                                      </p:cBhvr>
                                      <p:to>
                                        <p:strVal val="visible"/>
                                      </p:to>
                                    </p:set>
                                    <p:anim calcmode="lin" valueType="num">
                                      <p:cBhvr additive="base">
                                        <p:cTn id="18" dur="500" fill="hold"/>
                                        <p:tgtEl>
                                          <p:spTgt spid="717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Basspluc.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74">
                                            <p:txEl>
                                              <p:pRg st="1" end="1"/>
                                            </p:txEl>
                                          </p:spTgt>
                                        </p:tgtEl>
                                        <p:attrNameLst>
                                          <p:attrName>style.visibility</p:attrName>
                                        </p:attrNameLst>
                                      </p:cBhvr>
                                      <p:to>
                                        <p:strVal val="visible"/>
                                      </p:to>
                                    </p:set>
                                    <p:anim calcmode="lin" valueType="num">
                                      <p:cBhvr additive="base">
                                        <p:cTn id="24" dur="500" fill="hold"/>
                                        <p:tgtEl>
                                          <p:spTgt spid="717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Basspluc.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74">
                                            <p:txEl>
                                              <p:pRg st="2" end="2"/>
                                            </p:txEl>
                                          </p:spTgt>
                                        </p:tgtEl>
                                        <p:attrNameLst>
                                          <p:attrName>style.visibility</p:attrName>
                                        </p:attrNameLst>
                                      </p:cBhvr>
                                      <p:to>
                                        <p:strVal val="visible"/>
                                      </p:to>
                                    </p:set>
                                    <p:anim calcmode="lin" valueType="num">
                                      <p:cBhvr additive="base">
                                        <p:cTn id="30" dur="500" fill="hold"/>
                                        <p:tgtEl>
                                          <p:spTgt spid="717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asspluc.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74">
                                            <p:txEl>
                                              <p:pRg st="3" end="3"/>
                                            </p:txEl>
                                          </p:spTgt>
                                        </p:tgtEl>
                                        <p:attrNameLst>
                                          <p:attrName>style.visibility</p:attrName>
                                        </p:attrNameLst>
                                      </p:cBhvr>
                                      <p:to>
                                        <p:strVal val="visible"/>
                                      </p:to>
                                    </p:set>
                                    <p:anim calcmode="lin" valueType="num">
                                      <p:cBhvr additive="base">
                                        <p:cTn id="36" dur="500" fill="hold"/>
                                        <p:tgtEl>
                                          <p:spTgt spid="717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Basspluc.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74">
                                            <p:txEl>
                                              <p:pRg st="4" end="4"/>
                                            </p:txEl>
                                          </p:spTgt>
                                        </p:tgtEl>
                                        <p:attrNameLst>
                                          <p:attrName>style.visibility</p:attrName>
                                        </p:attrNameLst>
                                      </p:cBhvr>
                                      <p:to>
                                        <p:strVal val="visible"/>
                                      </p:to>
                                    </p:set>
                                    <p:anim calcmode="lin" valueType="num">
                                      <p:cBhvr additive="base">
                                        <p:cTn id="42" dur="500" fill="hold"/>
                                        <p:tgtEl>
                                          <p:spTgt spid="717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Basspluc.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175"/>
                                        </p:tgtEl>
                                        <p:attrNameLst>
                                          <p:attrName>style.visibility</p:attrName>
                                        </p:attrNameLst>
                                      </p:cBhvr>
                                      <p:to>
                                        <p:strVal val="visible"/>
                                      </p:to>
                                    </p:set>
                                    <p:animEffect transition="in" filter="blinds(horizontal)">
                                      <p:cBhvr>
                                        <p:cTn id="48" dur="500"/>
                                        <p:tgtEl>
                                          <p:spTgt spid="7175"/>
                                        </p:tgtEl>
                                      </p:cBhvr>
                                    </p:animEffect>
                                  </p:childTnLst>
                                  <p:subTnLst>
                                    <p:audio>
                                      <p:cMediaNode>
                                        <p:cTn display="0" masterRel="sameClick">
                                          <p:stCondLst>
                                            <p:cond evt="begin" delay="0">
                                              <p:tn val="46"/>
                                            </p:cond>
                                          </p:stCondLst>
                                          <p:endCondLst>
                                            <p:cond evt="onStopAudio" delay="0">
                                              <p:tgtEl>
                                                <p:sldTgt/>
                                              </p:tgtEl>
                                            </p:cond>
                                          </p:endCondLst>
                                        </p:cTn>
                                        <p:tgtEl>
                                          <p:sndTgt r:embed="rId4" name="Basspluc.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7466"/>
                                        </p:tgtEl>
                                        <p:attrNameLst>
                                          <p:attrName>style.visibility</p:attrName>
                                        </p:attrNameLst>
                                      </p:cBhvr>
                                      <p:to>
                                        <p:strVal val="visible"/>
                                      </p:to>
                                    </p:set>
                                    <p:animEffect transition="in" filter="blinds(horizontal)">
                                      <p:cBhvr>
                                        <p:cTn id="53" dur="500"/>
                                        <p:tgtEl>
                                          <p:spTgt spid="7466"/>
                                        </p:tgtEl>
                                      </p:cBhvr>
                                    </p:animEffect>
                                  </p:childTnLst>
                                  <p:subTnLst>
                                    <p:audio>
                                      <p:cMediaNode>
                                        <p:cTn display="0" masterRel="sameClick">
                                          <p:stCondLst>
                                            <p:cond evt="begin" delay="0">
                                              <p:tn val="51"/>
                                            </p:cond>
                                          </p:stCondLst>
                                          <p:endCondLst>
                                            <p:cond evt="onStopAudio" delay="0">
                                              <p:tgtEl>
                                                <p:sldTgt/>
                                              </p:tgtEl>
                                            </p:cond>
                                          </p:endCondLst>
                                        </p:cTn>
                                        <p:tgtEl>
                                          <p:sndTgt r:embed="rId5" name="kickstan.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185">
                                            <p:txEl>
                                              <p:pRg st="0" end="0"/>
                                            </p:txEl>
                                          </p:spTgt>
                                        </p:tgtEl>
                                        <p:attrNameLst>
                                          <p:attrName>style.visibility</p:attrName>
                                        </p:attrNameLst>
                                      </p:cBhvr>
                                      <p:to>
                                        <p:strVal val="visible"/>
                                      </p:to>
                                    </p:set>
                                    <p:anim calcmode="lin" valueType="num">
                                      <p:cBhvr additive="base">
                                        <p:cTn id="58" dur="500" fill="hold"/>
                                        <p:tgtEl>
                                          <p:spTgt spid="718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1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Kamera"/>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7187"/>
                                        </p:tgtEl>
                                        <p:attrNameLst>
                                          <p:attrName>style.visibility</p:attrName>
                                        </p:attrNameLst>
                                      </p:cBhvr>
                                      <p:to>
                                        <p:strVal val="visible"/>
                                      </p:to>
                                    </p:set>
                                    <p:anim calcmode="lin" valueType="num">
                                      <p:cBhvr additive="base">
                                        <p:cTn id="64" dur="500" fill="hold"/>
                                        <p:tgtEl>
                                          <p:spTgt spid="7187"/>
                                        </p:tgtEl>
                                        <p:attrNameLst>
                                          <p:attrName>ppt_x</p:attrName>
                                        </p:attrNameLst>
                                      </p:cBhvr>
                                      <p:tavLst>
                                        <p:tav tm="0">
                                          <p:val>
                                            <p:strVal val="#ppt_x"/>
                                          </p:val>
                                        </p:tav>
                                        <p:tav tm="100000">
                                          <p:val>
                                            <p:strVal val="#ppt_x"/>
                                          </p:val>
                                        </p:tav>
                                      </p:tavLst>
                                    </p:anim>
                                    <p:anim calcmode="lin" valueType="num">
                                      <p:cBhvr additive="base">
                                        <p:cTn id="65" dur="500" fill="hold"/>
                                        <p:tgtEl>
                                          <p:spTgt spid="718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7" name="gitsolo.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nodeType="clickEffect">
                                  <p:stCondLst>
                                    <p:cond delay="0"/>
                                  </p:stCondLst>
                                  <p:childTnLst>
                                    <p:set>
                                      <p:cBhvr>
                                        <p:cTn id="69" dur="1" fill="hold">
                                          <p:stCondLst>
                                            <p:cond delay="0"/>
                                          </p:stCondLst>
                                        </p:cTn>
                                        <p:tgtEl>
                                          <p:spTgt spid="5895"/>
                                        </p:tgtEl>
                                        <p:attrNameLst>
                                          <p:attrName>style.visibility</p:attrName>
                                        </p:attrNameLst>
                                      </p:cBhvr>
                                      <p:to>
                                        <p:strVal val="visible"/>
                                      </p:to>
                                    </p:set>
                                    <p:anim calcmode="lin" valueType="num">
                                      <p:cBhvr additive="base">
                                        <p:cTn id="70" dur="500" fill="hold"/>
                                        <p:tgtEl>
                                          <p:spTgt spid="5895"/>
                                        </p:tgtEl>
                                        <p:attrNameLst>
                                          <p:attrName>ppt_x</p:attrName>
                                        </p:attrNameLst>
                                      </p:cBhvr>
                                      <p:tavLst>
                                        <p:tav tm="0">
                                          <p:val>
                                            <p:strVal val="0-#ppt_w/2"/>
                                          </p:val>
                                        </p:tav>
                                        <p:tav tm="100000">
                                          <p:val>
                                            <p:strVal val="#ppt_x"/>
                                          </p:val>
                                        </p:tav>
                                      </p:tavLst>
                                    </p:anim>
                                    <p:anim calcmode="lin" valueType="num">
                                      <p:cBhvr additive="base">
                                        <p:cTn id="71" dur="500" fill="hold"/>
                                        <p:tgtEl>
                                          <p:spTgt spid="58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7" name="gitsolo.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5" fill="hold" grpId="0" nodeType="clickEffect">
                                  <p:stCondLst>
                                    <p:cond delay="0"/>
                                  </p:stCondLst>
                                  <p:childTnLst>
                                    <p:set>
                                      <p:cBhvr>
                                        <p:cTn id="75" dur="1" fill="hold">
                                          <p:stCondLst>
                                            <p:cond delay="0"/>
                                          </p:stCondLst>
                                        </p:cTn>
                                        <p:tgtEl>
                                          <p:spTgt spid="7203"/>
                                        </p:tgtEl>
                                        <p:attrNameLst>
                                          <p:attrName>style.visibility</p:attrName>
                                        </p:attrNameLst>
                                      </p:cBhvr>
                                      <p:to>
                                        <p:strVal val="visible"/>
                                      </p:to>
                                    </p:set>
                                    <p:animEffect transition="in" filter="blinds(vertical)">
                                      <p:cBhvr>
                                        <p:cTn id="76" dur="500"/>
                                        <p:tgtEl>
                                          <p:spTgt spid="7203"/>
                                        </p:tgtEl>
                                      </p:cBhvr>
                                    </p:animEffect>
                                  </p:childTnLst>
                                  <p:subTnLst>
                                    <p:audio>
                                      <p:cMediaNode>
                                        <p:cTn display="0" masterRel="sameClick">
                                          <p:stCondLst>
                                            <p:cond evt="begin" delay="0">
                                              <p:tn val="74"/>
                                            </p:cond>
                                          </p:stCondLst>
                                          <p:endCondLst>
                                            <p:cond evt="onStopAudio" delay="0">
                                              <p:tgtEl>
                                                <p:sldTgt/>
                                              </p:tgtEl>
                                            </p:cond>
                                          </p:endCondLst>
                                        </p:cTn>
                                        <p:tgtEl>
                                          <p:sndTgt r:embed="rId8" name="Gewehrschuß"/>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nodeType="clickEffect">
                                  <p:stCondLst>
                                    <p:cond delay="0"/>
                                  </p:stCondLst>
                                  <p:childTnLst>
                                    <p:set>
                                      <p:cBhvr>
                                        <p:cTn id="80" dur="1" fill="hold">
                                          <p:stCondLst>
                                            <p:cond delay="0"/>
                                          </p:stCondLst>
                                        </p:cTn>
                                        <p:tgtEl>
                                          <p:spTgt spid="7204"/>
                                        </p:tgtEl>
                                        <p:attrNameLst>
                                          <p:attrName>style.visibility</p:attrName>
                                        </p:attrNameLst>
                                      </p:cBhvr>
                                      <p:to>
                                        <p:strVal val="visible"/>
                                      </p:to>
                                    </p:set>
                                    <p:anim calcmode="lin" valueType="num">
                                      <p:cBhvr additive="base">
                                        <p:cTn id="81" dur="500" fill="hold"/>
                                        <p:tgtEl>
                                          <p:spTgt spid="7204"/>
                                        </p:tgtEl>
                                        <p:attrNameLst>
                                          <p:attrName>ppt_x</p:attrName>
                                        </p:attrNameLst>
                                      </p:cBhvr>
                                      <p:tavLst>
                                        <p:tav tm="0">
                                          <p:val>
                                            <p:strVal val="0-#ppt_w/2"/>
                                          </p:val>
                                        </p:tav>
                                        <p:tav tm="100000">
                                          <p:val>
                                            <p:strVal val="#ppt_x"/>
                                          </p:val>
                                        </p:tav>
                                      </p:tavLst>
                                    </p:anim>
                                    <p:anim calcmode="lin" valueType="num">
                                      <p:cBhvr additive="base">
                                        <p:cTn id="82" dur="500" fill="hold"/>
                                        <p:tgtEl>
                                          <p:spTgt spid="72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9" name="Quietschende Bremsen"/>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7205">
                                            <p:txEl>
                                              <p:pRg st="0" end="0"/>
                                            </p:txEl>
                                          </p:spTgt>
                                        </p:tgtEl>
                                        <p:attrNameLst>
                                          <p:attrName>style.visibility</p:attrName>
                                        </p:attrNameLst>
                                      </p:cBhvr>
                                      <p:to>
                                        <p:strVal val="visible"/>
                                      </p:to>
                                    </p:set>
                                    <p:anim calcmode="lin" valueType="num">
                                      <p:cBhvr additive="base">
                                        <p:cTn id="87" dur="500" fill="hold"/>
                                        <p:tgtEl>
                                          <p:spTgt spid="7205">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20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10" name="Freaknat.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7206">
                                            <p:txEl>
                                              <p:pRg st="0" end="0"/>
                                            </p:txEl>
                                          </p:spTgt>
                                        </p:tgtEl>
                                        <p:attrNameLst>
                                          <p:attrName>style.visibility</p:attrName>
                                        </p:attrNameLst>
                                      </p:cBhvr>
                                      <p:to>
                                        <p:strVal val="visible"/>
                                      </p:to>
                                    </p:set>
                                    <p:animEffect transition="in" filter="blinds(horizontal)">
                                      <p:cBhvr>
                                        <p:cTn id="93" dur="500"/>
                                        <p:tgtEl>
                                          <p:spTgt spid="7206">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11" name="Zischen"/>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6" fill="hold" nodeType="clickEffect">
                                  <p:stCondLst>
                                    <p:cond delay="0"/>
                                  </p:stCondLst>
                                  <p:childTnLst>
                                    <p:set>
                                      <p:cBhvr>
                                        <p:cTn id="97" dur="1" fill="hold">
                                          <p:stCondLst>
                                            <p:cond delay="0"/>
                                          </p:stCondLst>
                                        </p:cTn>
                                        <p:tgtEl>
                                          <p:spTgt spid="7207"/>
                                        </p:tgtEl>
                                        <p:attrNameLst>
                                          <p:attrName>style.visibility</p:attrName>
                                        </p:attrNameLst>
                                      </p:cBhvr>
                                      <p:to>
                                        <p:strVal val="visible"/>
                                      </p:to>
                                    </p:set>
                                    <p:anim calcmode="lin" valueType="num">
                                      <p:cBhvr additive="base">
                                        <p:cTn id="98" dur="500" fill="hold"/>
                                        <p:tgtEl>
                                          <p:spTgt spid="7207"/>
                                        </p:tgtEl>
                                        <p:attrNameLst>
                                          <p:attrName>ppt_x</p:attrName>
                                        </p:attrNameLst>
                                      </p:cBhvr>
                                      <p:tavLst>
                                        <p:tav tm="0">
                                          <p:val>
                                            <p:strVal val="1+#ppt_w/2"/>
                                          </p:val>
                                        </p:tav>
                                        <p:tav tm="100000">
                                          <p:val>
                                            <p:strVal val="#ppt_x"/>
                                          </p:val>
                                        </p:tav>
                                      </p:tavLst>
                                    </p:anim>
                                    <p:anim calcmode="lin" valueType="num">
                                      <p:cBhvr additive="base">
                                        <p:cTn id="99" dur="500" fill="hold"/>
                                        <p:tgtEl>
                                          <p:spTgt spid="72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12" name="Laser"/>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7208">
                                            <p:txEl>
                                              <p:pRg st="0" end="0"/>
                                            </p:txEl>
                                          </p:spTgt>
                                        </p:tgtEl>
                                        <p:attrNameLst>
                                          <p:attrName>style.visibility</p:attrName>
                                        </p:attrNameLst>
                                      </p:cBhvr>
                                      <p:to>
                                        <p:strVal val="visible"/>
                                      </p:to>
                                    </p:set>
                                    <p:anim calcmode="lin" valueType="num">
                                      <p:cBhvr additive="base">
                                        <p:cTn id="104" dur="500" fill="hold"/>
                                        <p:tgtEl>
                                          <p:spTgt spid="7208">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72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13" name="Fa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utoUpdateAnimBg="0"/>
      <p:bldP spid="7174" grpId="0" build="p" autoUpdateAnimBg="0"/>
      <p:bldP spid="7175" grpId="0" autoUpdateAnimBg="0"/>
      <p:bldP spid="7185" grpId="0" build="p" autoUpdateAnimBg="0"/>
      <p:bldP spid="7187" grpId="0" autoUpdateAnimBg="0"/>
      <p:bldP spid="7203" grpId="0" autoUpdateAnimBg="0"/>
      <p:bldP spid="7205" grpId="0" build="p" autoUpdateAnimBg="0"/>
      <p:bldP spid="7206" grpId="0" build="p" autoUpdateAnimBg="0"/>
      <p:bldP spid="7208"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hteck 53248">
            <a:extLst>
              <a:ext uri="{FF2B5EF4-FFF2-40B4-BE49-F238E27FC236}">
                <a16:creationId xmlns:a16="http://schemas.microsoft.com/office/drawing/2014/main" id="{84642944-B462-4A57-B515-ED27BA7D93F5}"/>
              </a:ext>
            </a:extLst>
          </p:cNvPr>
          <p:cNvSpPr>
            <a:spLocks noChangeArrowheads="1"/>
          </p:cNvSpPr>
          <p:nvPr/>
        </p:nvSpPr>
        <p:spPr bwMode="auto">
          <a:xfrm>
            <a:off x="152400" y="3048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latin typeface="Times New Roman" panose="02020603050405020304" pitchFamily="18" charset="0"/>
              </a:rPr>
              <a:t>Formeln:</a:t>
            </a:r>
          </a:p>
        </p:txBody>
      </p:sp>
      <p:sp>
        <p:nvSpPr>
          <p:cNvPr id="53250" name="Rechteck 53249">
            <a:extLst>
              <a:ext uri="{FF2B5EF4-FFF2-40B4-BE49-F238E27FC236}">
                <a16:creationId xmlns:a16="http://schemas.microsoft.com/office/drawing/2014/main" id="{2B01DE46-891F-4174-B264-51937F3C15F9}"/>
              </a:ext>
            </a:extLst>
          </p:cNvPr>
          <p:cNvSpPr>
            <a:spLocks noChangeArrowheads="1"/>
          </p:cNvSpPr>
          <p:nvPr/>
        </p:nvSpPr>
        <p:spPr bwMode="auto">
          <a:xfrm>
            <a:off x="228600" y="838200"/>
            <a:ext cx="89138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Ausbreitungsgeschwindigkeit :		c = </a:t>
            </a:r>
            <a:r>
              <a:rPr lang="de-DE" altLang="de-DE">
                <a:latin typeface="Symbol" panose="05050102010706020507" pitchFamily="18" charset="2"/>
              </a:rPr>
              <a:t>l</a:t>
            </a:r>
            <a:r>
              <a:rPr lang="de-DE" altLang="de-DE">
                <a:latin typeface="Times New Roman" panose="02020603050405020304" pitchFamily="18" charset="0"/>
              </a:rPr>
              <a:t> * f = </a:t>
            </a:r>
            <a:r>
              <a:rPr lang="de-DE" altLang="de-DE">
                <a:latin typeface="Symbol" panose="05050102010706020507" pitchFamily="18" charset="2"/>
              </a:rPr>
              <a:t>l</a:t>
            </a:r>
            <a:r>
              <a:rPr lang="de-DE" altLang="de-DE">
                <a:latin typeface="Times New Roman" panose="02020603050405020304" pitchFamily="18" charset="0"/>
              </a:rPr>
              <a:t> / T	f = Frequenz									T = Schwingungsdauer								</a:t>
            </a:r>
            <a:r>
              <a:rPr lang="de-DE" altLang="de-DE">
                <a:latin typeface="Symbol" panose="05050102010706020507" pitchFamily="18" charset="2"/>
              </a:rPr>
              <a:t>l</a:t>
            </a:r>
            <a:r>
              <a:rPr lang="de-DE" altLang="de-DE">
                <a:latin typeface="Times New Roman" panose="02020603050405020304" pitchFamily="18" charset="0"/>
              </a:rPr>
              <a:t> = Wellenlänge</a:t>
            </a:r>
          </a:p>
          <a:p>
            <a:pPr>
              <a:spcBef>
                <a:spcPct val="50000"/>
              </a:spcBef>
            </a:pPr>
            <a:r>
              <a:rPr lang="de-DE" altLang="de-DE">
                <a:latin typeface="Times New Roman" panose="02020603050405020304" pitchFamily="18" charset="0"/>
              </a:rPr>
              <a:t>Interferenz : sin </a:t>
            </a:r>
            <a:r>
              <a:rPr lang="de-DE" altLang="de-DE">
                <a:latin typeface="Symbol" panose="05050102010706020507" pitchFamily="18" charset="2"/>
              </a:rPr>
              <a:t>a</a:t>
            </a:r>
            <a:r>
              <a:rPr lang="de-DE" altLang="de-DE">
                <a:latin typeface="Times New Roman" panose="02020603050405020304" pitchFamily="18" charset="0"/>
              </a:rPr>
              <a:t> = (2k -1) * </a:t>
            </a:r>
            <a:r>
              <a:rPr lang="de-DE" altLang="de-DE">
                <a:latin typeface="Symbol" panose="05050102010706020507" pitchFamily="18" charset="2"/>
              </a:rPr>
              <a:t>l</a:t>
            </a:r>
            <a:r>
              <a:rPr lang="de-DE" altLang="de-DE">
                <a:latin typeface="Times New Roman" panose="02020603050405020304" pitchFamily="18" charset="0"/>
              </a:rPr>
              <a:t> / B	Minimum	Auslöschung	B = Entfernung der Punkterreger		sin </a:t>
            </a:r>
            <a:r>
              <a:rPr lang="de-DE" altLang="de-DE">
                <a:latin typeface="Symbol" panose="05050102010706020507" pitchFamily="18" charset="2"/>
              </a:rPr>
              <a:t>a</a:t>
            </a:r>
            <a:r>
              <a:rPr lang="de-DE" altLang="de-DE">
                <a:latin typeface="Times New Roman" panose="02020603050405020304" pitchFamily="18" charset="0"/>
              </a:rPr>
              <a:t> = k * </a:t>
            </a:r>
            <a:r>
              <a:rPr lang="de-DE" altLang="de-DE">
                <a:latin typeface="Symbol" panose="05050102010706020507" pitchFamily="18" charset="2"/>
              </a:rPr>
              <a:t>l</a:t>
            </a:r>
            <a:r>
              <a:rPr lang="de-DE" altLang="de-DE">
                <a:latin typeface="Times New Roman" panose="02020603050405020304" pitchFamily="18" charset="0"/>
              </a:rPr>
              <a:t> / B	Maximum	Verstärkung		k = 0, 1, 2, 3, ..... , n</a:t>
            </a:r>
          </a:p>
          <a:p>
            <a:pPr>
              <a:spcBef>
                <a:spcPct val="50000"/>
              </a:spcBef>
            </a:pPr>
            <a:r>
              <a:rPr lang="de-DE" altLang="de-DE">
                <a:latin typeface="Times New Roman" panose="02020603050405020304" pitchFamily="18" charset="0"/>
              </a:rPr>
              <a:t>Beugung am Spalt:	sin </a:t>
            </a:r>
            <a:r>
              <a:rPr lang="de-DE" altLang="de-DE">
                <a:latin typeface="Symbol" panose="05050102010706020507" pitchFamily="18" charset="2"/>
              </a:rPr>
              <a:t>a </a:t>
            </a:r>
            <a:r>
              <a:rPr lang="de-DE" altLang="de-DE">
                <a:latin typeface="Times New Roman" panose="02020603050405020304" pitchFamily="18" charset="0"/>
              </a:rPr>
              <a:t> = (2k-1) *</a:t>
            </a:r>
            <a:r>
              <a:rPr lang="de-DE" altLang="de-DE">
                <a:latin typeface="Symbol" panose="05050102010706020507" pitchFamily="18" charset="2"/>
              </a:rPr>
              <a:t> l </a:t>
            </a:r>
            <a:r>
              <a:rPr lang="de-DE" altLang="de-DE">
                <a:latin typeface="Times New Roman" panose="02020603050405020304" pitchFamily="18" charset="0"/>
              </a:rPr>
              <a:t>/ B	Maximum		k = 1, 2, 3, ..... , n				sin </a:t>
            </a:r>
            <a:r>
              <a:rPr lang="de-DE" altLang="de-DE">
                <a:latin typeface="Symbol" panose="05050102010706020507" pitchFamily="18" charset="2"/>
              </a:rPr>
              <a:t>a = k * l </a:t>
            </a:r>
            <a:r>
              <a:rPr lang="de-DE" altLang="de-DE">
                <a:latin typeface="Times New Roman" panose="02020603050405020304" pitchFamily="18" charset="0"/>
              </a:rPr>
              <a:t> / B	Minimum		k = 1, 2, 3, ..... , n</a:t>
            </a:r>
          </a:p>
        </p:txBody>
      </p:sp>
      <p:sp>
        <p:nvSpPr>
          <p:cNvPr id="53251" name="Rechteck 53250">
            <a:extLst>
              <a:ext uri="{FF2B5EF4-FFF2-40B4-BE49-F238E27FC236}">
                <a16:creationId xmlns:a16="http://schemas.microsoft.com/office/drawing/2014/main" id="{E9E3A051-4CFA-43D4-8843-D45A69BE1DC0}"/>
              </a:ext>
            </a:extLst>
          </p:cNvPr>
          <p:cNvSpPr>
            <a:spLocks noChangeArrowheads="1"/>
          </p:cNvSpPr>
          <p:nvPr/>
        </p:nvSpPr>
        <p:spPr bwMode="auto">
          <a:xfrm>
            <a:off x="381000" y="3048000"/>
            <a:ext cx="838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u="sng">
                <a:latin typeface="Times New Roman" panose="02020603050405020304" pitchFamily="18" charset="0"/>
              </a:rPr>
              <a:t>Interferenz 						Beugung					</a:t>
            </a:r>
          </a:p>
        </p:txBody>
      </p:sp>
      <p:grpSp>
        <p:nvGrpSpPr>
          <p:cNvPr id="28296" name="Group 22">
            <a:extLst>
              <a:ext uri="{FF2B5EF4-FFF2-40B4-BE49-F238E27FC236}">
                <a16:creationId xmlns:a16="http://schemas.microsoft.com/office/drawing/2014/main" id="{BAE64AA2-79B1-4504-BA0B-DB2A36B2A249}"/>
              </a:ext>
            </a:extLst>
          </p:cNvPr>
          <p:cNvGrpSpPr>
            <a:grpSpLocks/>
          </p:cNvGrpSpPr>
          <p:nvPr/>
        </p:nvGrpSpPr>
        <p:grpSpPr bwMode="auto">
          <a:xfrm>
            <a:off x="5943600" y="3505200"/>
            <a:ext cx="1447800" cy="1295400"/>
            <a:chOff x="3744" y="2208"/>
            <a:chExt cx="912" cy="816"/>
          </a:xfrm>
        </p:grpSpPr>
        <p:sp>
          <p:nvSpPr>
            <p:cNvPr id="52240" name="Gerade Verbindung 53251">
              <a:extLst>
                <a:ext uri="{FF2B5EF4-FFF2-40B4-BE49-F238E27FC236}">
                  <a16:creationId xmlns:a16="http://schemas.microsoft.com/office/drawing/2014/main" id="{A11F298C-CD2D-42CD-A86F-49D2071FB07F}"/>
                </a:ext>
              </a:extLst>
            </p:cNvPr>
            <p:cNvSpPr>
              <a:spLocks noChangeShapeType="1"/>
            </p:cNvSpPr>
            <p:nvPr/>
          </p:nvSpPr>
          <p:spPr bwMode="auto">
            <a:xfrm>
              <a:off x="3744" y="2256"/>
              <a:ext cx="0" cy="576"/>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41" name="Gerade Verbindung 53252">
              <a:extLst>
                <a:ext uri="{FF2B5EF4-FFF2-40B4-BE49-F238E27FC236}">
                  <a16:creationId xmlns:a16="http://schemas.microsoft.com/office/drawing/2014/main" id="{3BE1A159-5AAD-48FA-A462-C7563AE84794}"/>
                </a:ext>
              </a:extLst>
            </p:cNvPr>
            <p:cNvSpPr>
              <a:spLocks noChangeShapeType="1"/>
            </p:cNvSpPr>
            <p:nvPr/>
          </p:nvSpPr>
          <p:spPr bwMode="auto">
            <a:xfrm>
              <a:off x="3888" y="2256"/>
              <a:ext cx="0" cy="576"/>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42" name="Gerade Verbindung 53253">
              <a:extLst>
                <a:ext uri="{FF2B5EF4-FFF2-40B4-BE49-F238E27FC236}">
                  <a16:creationId xmlns:a16="http://schemas.microsoft.com/office/drawing/2014/main" id="{5463AAAB-4D85-4399-9133-22961A28D5E4}"/>
                </a:ext>
              </a:extLst>
            </p:cNvPr>
            <p:cNvSpPr>
              <a:spLocks noChangeShapeType="1"/>
            </p:cNvSpPr>
            <p:nvPr/>
          </p:nvSpPr>
          <p:spPr bwMode="auto">
            <a:xfrm>
              <a:off x="4032" y="2256"/>
              <a:ext cx="0" cy="624"/>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55" name="Rechteck 53254">
              <a:extLst>
                <a:ext uri="{FF2B5EF4-FFF2-40B4-BE49-F238E27FC236}">
                  <a16:creationId xmlns:a16="http://schemas.microsoft.com/office/drawing/2014/main" id="{FE4E7B2B-A965-4863-A0F6-A092080E758F}"/>
                </a:ext>
              </a:extLst>
            </p:cNvPr>
            <p:cNvSpPr>
              <a:spLocks noChangeArrowheads="1"/>
            </p:cNvSpPr>
            <p:nvPr/>
          </p:nvSpPr>
          <p:spPr bwMode="auto">
            <a:xfrm>
              <a:off x="4180" y="2260"/>
              <a:ext cx="88" cy="232"/>
            </a:xfrm>
            <a:prstGeom prst="rect">
              <a:avLst/>
            </a:prstGeom>
            <a:gradFill rotWithShape="0">
              <a:gsLst>
                <a:gs pos="0">
                  <a:srgbClr val="008E6B"/>
                </a:gs>
                <a:gs pos="50000">
                  <a:schemeClr val="accent1"/>
                </a:gs>
                <a:gs pos="100000">
                  <a:srgbClr val="008E6B"/>
                </a:gs>
              </a:gsLst>
              <a:lin ang="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56" name="Rechteck 53255">
              <a:extLst>
                <a:ext uri="{FF2B5EF4-FFF2-40B4-BE49-F238E27FC236}">
                  <a16:creationId xmlns:a16="http://schemas.microsoft.com/office/drawing/2014/main" id="{497DE2CF-393E-45C4-A712-294D5E9C18EE}"/>
                </a:ext>
              </a:extLst>
            </p:cNvPr>
            <p:cNvSpPr>
              <a:spLocks noChangeArrowheads="1"/>
            </p:cNvSpPr>
            <p:nvPr/>
          </p:nvSpPr>
          <p:spPr bwMode="auto">
            <a:xfrm>
              <a:off x="4180" y="2596"/>
              <a:ext cx="88" cy="232"/>
            </a:xfrm>
            <a:prstGeom prst="rect">
              <a:avLst/>
            </a:prstGeom>
            <a:gradFill rotWithShape="0">
              <a:gsLst>
                <a:gs pos="0">
                  <a:srgbClr val="008E6B"/>
                </a:gs>
                <a:gs pos="50000">
                  <a:schemeClr val="accent1"/>
                </a:gs>
                <a:gs pos="100000">
                  <a:srgbClr val="008E6B"/>
                </a:gs>
              </a:gsLst>
              <a:lin ang="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45" name="Gerade Verbindung 53256">
              <a:extLst>
                <a:ext uri="{FF2B5EF4-FFF2-40B4-BE49-F238E27FC236}">
                  <a16:creationId xmlns:a16="http://schemas.microsoft.com/office/drawing/2014/main" id="{1F43A51B-D951-4B31-B425-5DD884F163B5}"/>
                </a:ext>
              </a:extLst>
            </p:cNvPr>
            <p:cNvSpPr>
              <a:spLocks noChangeShapeType="1"/>
            </p:cNvSpPr>
            <p:nvPr/>
          </p:nvSpPr>
          <p:spPr bwMode="auto">
            <a:xfrm>
              <a:off x="4176" y="2496"/>
              <a:ext cx="0" cy="96"/>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46" name="Gerade Verbindung 53257">
              <a:extLst>
                <a:ext uri="{FF2B5EF4-FFF2-40B4-BE49-F238E27FC236}">
                  <a16:creationId xmlns:a16="http://schemas.microsoft.com/office/drawing/2014/main" id="{62C4192F-0429-4E5E-9B76-A2B476D5708F}"/>
                </a:ext>
              </a:extLst>
            </p:cNvPr>
            <p:cNvSpPr>
              <a:spLocks noChangeShapeType="1"/>
            </p:cNvSpPr>
            <p:nvPr/>
          </p:nvSpPr>
          <p:spPr bwMode="auto">
            <a:xfrm>
              <a:off x="4272" y="2496"/>
              <a:ext cx="0" cy="96"/>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47" name="Gerade Verbindung 53258">
              <a:extLst>
                <a:ext uri="{FF2B5EF4-FFF2-40B4-BE49-F238E27FC236}">
                  <a16:creationId xmlns:a16="http://schemas.microsoft.com/office/drawing/2014/main" id="{0E8D7001-81BC-4172-972B-9242F76F39A7}"/>
                </a:ext>
              </a:extLst>
            </p:cNvPr>
            <p:cNvSpPr>
              <a:spLocks noChangeShapeType="1"/>
            </p:cNvSpPr>
            <p:nvPr/>
          </p:nvSpPr>
          <p:spPr bwMode="auto">
            <a:xfrm>
              <a:off x="4368" y="2496"/>
              <a:ext cx="0" cy="96"/>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48" name="Gerade Verbindung 53259">
              <a:extLst>
                <a:ext uri="{FF2B5EF4-FFF2-40B4-BE49-F238E27FC236}">
                  <a16:creationId xmlns:a16="http://schemas.microsoft.com/office/drawing/2014/main" id="{C945F39E-8B41-42FB-8D60-0C9EA98CF2CA}"/>
                </a:ext>
              </a:extLst>
            </p:cNvPr>
            <p:cNvSpPr>
              <a:spLocks noChangeShapeType="1"/>
            </p:cNvSpPr>
            <p:nvPr/>
          </p:nvSpPr>
          <p:spPr bwMode="auto">
            <a:xfrm>
              <a:off x="4512" y="2496"/>
              <a:ext cx="0" cy="96"/>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49" name="Gerade Verbindung 53260">
              <a:extLst>
                <a:ext uri="{FF2B5EF4-FFF2-40B4-BE49-F238E27FC236}">
                  <a16:creationId xmlns:a16="http://schemas.microsoft.com/office/drawing/2014/main" id="{5CB6FA77-661E-4405-9731-53F9B8D4B814}"/>
                </a:ext>
              </a:extLst>
            </p:cNvPr>
            <p:cNvSpPr>
              <a:spLocks noChangeShapeType="1"/>
            </p:cNvSpPr>
            <p:nvPr/>
          </p:nvSpPr>
          <p:spPr bwMode="auto">
            <a:xfrm>
              <a:off x="4656" y="2496"/>
              <a:ext cx="0" cy="144"/>
            </a:xfrm>
            <a:prstGeom prst="line">
              <a:avLst/>
            </a:prstGeom>
            <a:noFill/>
            <a:ln w="12700" algn="ctr">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50" name="Form 53261">
              <a:extLst>
                <a:ext uri="{FF2B5EF4-FFF2-40B4-BE49-F238E27FC236}">
                  <a16:creationId xmlns:a16="http://schemas.microsoft.com/office/drawing/2014/main" id="{BE18DD06-8417-47A8-965A-62E8DF48AC46}"/>
                </a:ext>
              </a:extLst>
            </p:cNvPr>
            <p:cNvSpPr>
              <a:spLocks/>
            </p:cNvSpPr>
            <p:nvPr/>
          </p:nvSpPr>
          <p:spPr bwMode="auto">
            <a:xfrm>
              <a:off x="4319" y="2352"/>
              <a:ext cx="49" cy="144"/>
            </a:xfrm>
            <a:custGeom>
              <a:avLst/>
              <a:gdLst>
                <a:gd name="T0" fmla="*/ 0 w 22050"/>
                <a:gd name="T1" fmla="*/ 0 h 21600"/>
                <a:gd name="T2" fmla="*/ 49 w 22050"/>
                <a:gd name="T3" fmla="*/ 144 h 21600"/>
                <a:gd name="T4" fmla="*/ 1 w 22050"/>
                <a:gd name="T5" fmla="*/ 144 h 21600"/>
                <a:gd name="T6" fmla="*/ 0 60000 65536"/>
                <a:gd name="T7" fmla="*/ 0 60000 65536"/>
                <a:gd name="T8" fmla="*/ 0 60000 65536"/>
                <a:gd name="T9" fmla="*/ 0 w 22050"/>
                <a:gd name="T10" fmla="*/ 0 h 21600"/>
                <a:gd name="T11" fmla="*/ 0 w 22050"/>
                <a:gd name="T12" fmla="*/ 0 h 21600"/>
              </a:gdLst>
              <a:ahLst/>
              <a:cxnLst>
                <a:cxn ang="T6">
                  <a:pos x="T0" y="T1"/>
                </a:cxn>
                <a:cxn ang="T7">
                  <a:pos x="T2" y="T3"/>
                </a:cxn>
                <a:cxn ang="T8">
                  <a:pos x="T4" y="T5"/>
                </a:cxn>
              </a:cxnLst>
              <a:rect l="T9" t="T10" r="T11" b="T12"/>
              <a:pathLst>
                <a:path w="22050" h="21600" fill="none" extrusionOk="0">
                  <a:moveTo>
                    <a:pt x="-1" y="4"/>
                  </a:moveTo>
                  <a:cubicBezTo>
                    <a:pt x="149" y="1"/>
                    <a:pt x="299" y="-1"/>
                    <a:pt x="450" y="0"/>
                  </a:cubicBezTo>
                  <a:cubicBezTo>
                    <a:pt x="12379" y="0"/>
                    <a:pt x="22050" y="9670"/>
                    <a:pt x="22050" y="21600"/>
                  </a:cubicBezTo>
                </a:path>
                <a:path w="22050" h="21600" stroke="0" extrusionOk="0">
                  <a:moveTo>
                    <a:pt x="-1" y="4"/>
                  </a:moveTo>
                  <a:cubicBezTo>
                    <a:pt x="149" y="1"/>
                    <a:pt x="299" y="-1"/>
                    <a:pt x="450" y="0"/>
                  </a:cubicBezTo>
                  <a:cubicBezTo>
                    <a:pt x="12379" y="0"/>
                    <a:pt x="22050" y="9670"/>
                    <a:pt x="22050" y="21600"/>
                  </a:cubicBezTo>
                  <a:lnTo>
                    <a:pt x="45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51" name="Form 53262">
              <a:extLst>
                <a:ext uri="{FF2B5EF4-FFF2-40B4-BE49-F238E27FC236}">
                  <a16:creationId xmlns:a16="http://schemas.microsoft.com/office/drawing/2014/main" id="{00EB9DB1-AB7F-4CAC-8111-4C5FC9F436B5}"/>
                </a:ext>
              </a:extLst>
            </p:cNvPr>
            <p:cNvSpPr>
              <a:spLocks/>
            </p:cNvSpPr>
            <p:nvPr/>
          </p:nvSpPr>
          <p:spPr bwMode="auto">
            <a:xfrm>
              <a:off x="4415" y="2304"/>
              <a:ext cx="97" cy="192"/>
            </a:xfrm>
            <a:custGeom>
              <a:avLst/>
              <a:gdLst>
                <a:gd name="T0" fmla="*/ 0 w 21825"/>
                <a:gd name="T1" fmla="*/ 0 h 21600"/>
                <a:gd name="T2" fmla="*/ 97 w 21825"/>
                <a:gd name="T3" fmla="*/ 192 h 21600"/>
                <a:gd name="T4" fmla="*/ 1 w 21825"/>
                <a:gd name="T5" fmla="*/ 192 h 21600"/>
                <a:gd name="T6" fmla="*/ 0 60000 65536"/>
                <a:gd name="T7" fmla="*/ 0 60000 65536"/>
                <a:gd name="T8" fmla="*/ 0 60000 65536"/>
                <a:gd name="T9" fmla="*/ 0 w 21825"/>
                <a:gd name="T10" fmla="*/ 0 h 21600"/>
                <a:gd name="T11" fmla="*/ 0 w 21825"/>
                <a:gd name="T12" fmla="*/ 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52" name="Gerade Verbindung 53263">
              <a:extLst>
                <a:ext uri="{FF2B5EF4-FFF2-40B4-BE49-F238E27FC236}">
                  <a16:creationId xmlns:a16="http://schemas.microsoft.com/office/drawing/2014/main" id="{71792044-940C-4CB9-852B-F22F7AEDB155}"/>
                </a:ext>
              </a:extLst>
            </p:cNvPr>
            <p:cNvSpPr>
              <a:spLocks noChangeShapeType="1"/>
            </p:cNvSpPr>
            <p:nvPr/>
          </p:nvSpPr>
          <p:spPr bwMode="auto">
            <a:xfrm flipV="1">
              <a:off x="4272" y="2208"/>
              <a:ext cx="336"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53" name="Form 53264">
              <a:extLst>
                <a:ext uri="{FF2B5EF4-FFF2-40B4-BE49-F238E27FC236}">
                  <a16:creationId xmlns:a16="http://schemas.microsoft.com/office/drawing/2014/main" id="{69280C23-7A06-43B1-A13A-387D5D05CDC5}"/>
                </a:ext>
              </a:extLst>
            </p:cNvPr>
            <p:cNvSpPr>
              <a:spLocks/>
            </p:cNvSpPr>
            <p:nvPr/>
          </p:nvSpPr>
          <p:spPr bwMode="auto">
            <a:xfrm>
              <a:off x="4559" y="2257"/>
              <a:ext cx="97" cy="240"/>
            </a:xfrm>
            <a:custGeom>
              <a:avLst/>
              <a:gdLst>
                <a:gd name="T0" fmla="*/ 0 w 21825"/>
                <a:gd name="T1" fmla="*/ 0 h 21600"/>
                <a:gd name="T2" fmla="*/ 97 w 21825"/>
                <a:gd name="T3" fmla="*/ 240 h 21600"/>
                <a:gd name="T4" fmla="*/ 1 w 21825"/>
                <a:gd name="T5" fmla="*/ 240 h 21600"/>
                <a:gd name="T6" fmla="*/ 0 60000 65536"/>
                <a:gd name="T7" fmla="*/ 0 60000 65536"/>
                <a:gd name="T8" fmla="*/ 0 60000 65536"/>
                <a:gd name="T9" fmla="*/ 0 w 21825"/>
                <a:gd name="T10" fmla="*/ 0 h 21600"/>
                <a:gd name="T11" fmla="*/ 0 w 21825"/>
                <a:gd name="T12" fmla="*/ 0 h 21600"/>
              </a:gdLst>
              <a:ahLst/>
              <a:cxnLst>
                <a:cxn ang="T6">
                  <a:pos x="T0" y="T1"/>
                </a:cxn>
                <a:cxn ang="T7">
                  <a:pos x="T2" y="T3"/>
                </a:cxn>
                <a:cxn ang="T8">
                  <a:pos x="T4" y="T5"/>
                </a:cxn>
              </a:cxnLst>
              <a:rect l="T9" t="T10" r="T11" b="T12"/>
              <a:pathLst>
                <a:path w="21825" h="21600" fill="none" extrusionOk="0">
                  <a:moveTo>
                    <a:pt x="0" y="1"/>
                  </a:moveTo>
                  <a:cubicBezTo>
                    <a:pt x="74" y="0"/>
                    <a:pt x="149" y="-1"/>
                    <a:pt x="225" y="0"/>
                  </a:cubicBezTo>
                  <a:cubicBezTo>
                    <a:pt x="12154" y="0"/>
                    <a:pt x="21825" y="9670"/>
                    <a:pt x="21825" y="21600"/>
                  </a:cubicBezTo>
                </a:path>
                <a:path w="21825" h="21600" stroke="0" extrusionOk="0">
                  <a:moveTo>
                    <a:pt x="0" y="1"/>
                  </a:moveTo>
                  <a:cubicBezTo>
                    <a:pt x="74" y="0"/>
                    <a:pt x="149" y="-1"/>
                    <a:pt x="225" y="0"/>
                  </a:cubicBezTo>
                  <a:cubicBezTo>
                    <a:pt x="12154" y="0"/>
                    <a:pt x="21825" y="9670"/>
                    <a:pt x="21825" y="21600"/>
                  </a:cubicBezTo>
                  <a:lnTo>
                    <a:pt x="225"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54" name="Form 53265">
              <a:extLst>
                <a:ext uri="{FF2B5EF4-FFF2-40B4-BE49-F238E27FC236}">
                  <a16:creationId xmlns:a16="http://schemas.microsoft.com/office/drawing/2014/main" id="{0A17AA68-A513-48ED-9990-5752A3A3038E}"/>
                </a:ext>
              </a:extLst>
            </p:cNvPr>
            <p:cNvSpPr>
              <a:spLocks/>
            </p:cNvSpPr>
            <p:nvPr/>
          </p:nvSpPr>
          <p:spPr bwMode="auto">
            <a:xfrm>
              <a:off x="4320" y="2640"/>
              <a:ext cx="48" cy="96"/>
            </a:xfrm>
            <a:custGeom>
              <a:avLst/>
              <a:gdLst>
                <a:gd name="T0" fmla="*/ 48 w 21600"/>
                <a:gd name="T1" fmla="*/ 0 h 21600"/>
                <a:gd name="T2" fmla="*/ 0 w 21600"/>
                <a:gd name="T3" fmla="*/ 96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55" name="Form 53266">
              <a:extLst>
                <a:ext uri="{FF2B5EF4-FFF2-40B4-BE49-F238E27FC236}">
                  <a16:creationId xmlns:a16="http://schemas.microsoft.com/office/drawing/2014/main" id="{1DB1B16F-CFCD-4E63-80CE-9F24D0E48B52}"/>
                </a:ext>
              </a:extLst>
            </p:cNvPr>
            <p:cNvSpPr>
              <a:spLocks/>
            </p:cNvSpPr>
            <p:nvPr/>
          </p:nvSpPr>
          <p:spPr bwMode="auto">
            <a:xfrm>
              <a:off x="4416" y="2640"/>
              <a:ext cx="96" cy="240"/>
            </a:xfrm>
            <a:custGeom>
              <a:avLst/>
              <a:gdLst>
                <a:gd name="T0" fmla="*/ 96 w 21600"/>
                <a:gd name="T1" fmla="*/ 0 h 21600"/>
                <a:gd name="T2" fmla="*/ 0 w 21600"/>
                <a:gd name="T3" fmla="*/ 240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56" name="Gerade Verbindung 53267">
              <a:extLst>
                <a:ext uri="{FF2B5EF4-FFF2-40B4-BE49-F238E27FC236}">
                  <a16:creationId xmlns:a16="http://schemas.microsoft.com/office/drawing/2014/main" id="{0707C30E-3D68-4383-81C3-FE305C2ABC04}"/>
                </a:ext>
              </a:extLst>
            </p:cNvPr>
            <p:cNvSpPr>
              <a:spLocks noChangeShapeType="1"/>
            </p:cNvSpPr>
            <p:nvPr/>
          </p:nvSpPr>
          <p:spPr bwMode="auto">
            <a:xfrm>
              <a:off x="4272" y="2736"/>
              <a:ext cx="384"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57" name="Form 53268">
              <a:extLst>
                <a:ext uri="{FF2B5EF4-FFF2-40B4-BE49-F238E27FC236}">
                  <a16:creationId xmlns:a16="http://schemas.microsoft.com/office/drawing/2014/main" id="{74794DE8-561A-4AE7-83D1-0C1BF66EB8EE}"/>
                </a:ext>
              </a:extLst>
            </p:cNvPr>
            <p:cNvSpPr>
              <a:spLocks/>
            </p:cNvSpPr>
            <p:nvPr/>
          </p:nvSpPr>
          <p:spPr bwMode="auto">
            <a:xfrm>
              <a:off x="4560" y="2640"/>
              <a:ext cx="96" cy="288"/>
            </a:xfrm>
            <a:custGeom>
              <a:avLst/>
              <a:gdLst>
                <a:gd name="T0" fmla="*/ 96 w 21600"/>
                <a:gd name="T1" fmla="*/ 0 h 21600"/>
                <a:gd name="T2" fmla="*/ 0 w 21600"/>
                <a:gd name="T3" fmla="*/ 288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0040" name="Group 30">
            <a:extLst>
              <a:ext uri="{FF2B5EF4-FFF2-40B4-BE49-F238E27FC236}">
                <a16:creationId xmlns:a16="http://schemas.microsoft.com/office/drawing/2014/main" id="{E5CBB0E3-D7C3-4B65-BF11-B67670212E04}"/>
              </a:ext>
            </a:extLst>
          </p:cNvPr>
          <p:cNvGrpSpPr>
            <a:grpSpLocks/>
          </p:cNvGrpSpPr>
          <p:nvPr/>
        </p:nvGrpSpPr>
        <p:grpSpPr bwMode="auto">
          <a:xfrm>
            <a:off x="381000" y="3048000"/>
            <a:ext cx="2895600" cy="1219200"/>
            <a:chOff x="240" y="1920"/>
            <a:chExt cx="1824" cy="768"/>
          </a:xfrm>
        </p:grpSpPr>
        <p:sp>
          <p:nvSpPr>
            <p:cNvPr id="52233" name="Gerade Verbindung 53270">
              <a:extLst>
                <a:ext uri="{FF2B5EF4-FFF2-40B4-BE49-F238E27FC236}">
                  <a16:creationId xmlns:a16="http://schemas.microsoft.com/office/drawing/2014/main" id="{BE0D20B1-53D5-4024-BE80-FB74492FC86B}"/>
                </a:ext>
              </a:extLst>
            </p:cNvPr>
            <p:cNvSpPr>
              <a:spLocks noChangeShapeType="1"/>
            </p:cNvSpPr>
            <p:nvPr/>
          </p:nvSpPr>
          <p:spPr bwMode="auto">
            <a:xfrm>
              <a:off x="240" y="2208"/>
              <a:ext cx="0" cy="48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34" name="Gerade Verbindung 53271">
              <a:extLst>
                <a:ext uri="{FF2B5EF4-FFF2-40B4-BE49-F238E27FC236}">
                  <a16:creationId xmlns:a16="http://schemas.microsoft.com/office/drawing/2014/main" id="{DF95781D-0BF3-43C3-9122-DD6AB5C020C1}"/>
                </a:ext>
              </a:extLst>
            </p:cNvPr>
            <p:cNvSpPr>
              <a:spLocks noChangeShapeType="1"/>
            </p:cNvSpPr>
            <p:nvPr/>
          </p:nvSpPr>
          <p:spPr bwMode="auto">
            <a:xfrm flipV="1">
              <a:off x="240" y="1920"/>
              <a:ext cx="1824"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35" name="Gerade Verbindung 53272">
              <a:extLst>
                <a:ext uri="{FF2B5EF4-FFF2-40B4-BE49-F238E27FC236}">
                  <a16:creationId xmlns:a16="http://schemas.microsoft.com/office/drawing/2014/main" id="{5510CA78-A192-4827-96C5-769957016098}"/>
                </a:ext>
              </a:extLst>
            </p:cNvPr>
            <p:cNvSpPr>
              <a:spLocks noChangeShapeType="1"/>
            </p:cNvSpPr>
            <p:nvPr/>
          </p:nvSpPr>
          <p:spPr bwMode="auto">
            <a:xfrm flipV="1">
              <a:off x="240" y="1920"/>
              <a:ext cx="1824" cy="76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36" name="Gerade Verbindung 53273">
              <a:extLst>
                <a:ext uri="{FF2B5EF4-FFF2-40B4-BE49-F238E27FC236}">
                  <a16:creationId xmlns:a16="http://schemas.microsoft.com/office/drawing/2014/main" id="{7B5950C7-A7E7-43C3-B273-49DAC654E2D5}"/>
                </a:ext>
              </a:extLst>
            </p:cNvPr>
            <p:cNvSpPr>
              <a:spLocks noChangeShapeType="1"/>
            </p:cNvSpPr>
            <p:nvPr/>
          </p:nvSpPr>
          <p:spPr bwMode="auto">
            <a:xfrm flipH="1" flipV="1">
              <a:off x="240" y="2208"/>
              <a:ext cx="240"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37" name="Gerade Verbindung 53274">
              <a:extLst>
                <a:ext uri="{FF2B5EF4-FFF2-40B4-BE49-F238E27FC236}">
                  <a16:creationId xmlns:a16="http://schemas.microsoft.com/office/drawing/2014/main" id="{A19E2B20-2596-407D-9F31-D6DF5B1470AF}"/>
                </a:ext>
              </a:extLst>
            </p:cNvPr>
            <p:cNvSpPr>
              <a:spLocks noChangeShapeType="1"/>
            </p:cNvSpPr>
            <p:nvPr/>
          </p:nvSpPr>
          <p:spPr bwMode="auto">
            <a:xfrm flipV="1">
              <a:off x="336" y="1920"/>
              <a:ext cx="1728" cy="48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2238" name="Form 53275">
              <a:extLst>
                <a:ext uri="{FF2B5EF4-FFF2-40B4-BE49-F238E27FC236}">
                  <a16:creationId xmlns:a16="http://schemas.microsoft.com/office/drawing/2014/main" id="{4E08F021-6381-42AB-9CB4-17D7A88CE8AC}"/>
                </a:ext>
              </a:extLst>
            </p:cNvPr>
            <p:cNvSpPr>
              <a:spLocks/>
            </p:cNvSpPr>
            <p:nvPr/>
          </p:nvSpPr>
          <p:spPr bwMode="auto">
            <a:xfrm>
              <a:off x="432" y="2496"/>
              <a:ext cx="193" cy="48"/>
            </a:xfrm>
            <a:custGeom>
              <a:avLst/>
              <a:gdLst>
                <a:gd name="T0" fmla="*/ 0 w 21712"/>
                <a:gd name="T1" fmla="*/ 0 h 21600"/>
                <a:gd name="T2" fmla="*/ 193 w 21712"/>
                <a:gd name="T3" fmla="*/ 48 h 21600"/>
                <a:gd name="T4" fmla="*/ 1 w 21712"/>
                <a:gd name="T5" fmla="*/ 48 h 21600"/>
                <a:gd name="T6" fmla="*/ 0 60000 65536"/>
                <a:gd name="T7" fmla="*/ 0 60000 65536"/>
                <a:gd name="T8" fmla="*/ 0 60000 65536"/>
                <a:gd name="T9" fmla="*/ 0 w 21712"/>
                <a:gd name="T10" fmla="*/ 0 h 21600"/>
                <a:gd name="T11" fmla="*/ 0 w 21712"/>
                <a:gd name="T12" fmla="*/ 0 h 21600"/>
              </a:gdLst>
              <a:ahLst/>
              <a:cxnLst>
                <a:cxn ang="T6">
                  <a:pos x="T0" y="T1"/>
                </a:cxn>
                <a:cxn ang="T7">
                  <a:pos x="T2" y="T3"/>
                </a:cxn>
                <a:cxn ang="T8">
                  <a:pos x="T4" y="T5"/>
                </a:cxn>
              </a:cxnLst>
              <a:rect l="T9" t="T10" r="T11" b="T12"/>
              <a:pathLst>
                <a:path w="21712" h="21600" fill="none" extrusionOk="0">
                  <a:moveTo>
                    <a:pt x="0" y="0"/>
                  </a:moveTo>
                  <a:cubicBezTo>
                    <a:pt x="37" y="0"/>
                    <a:pt x="74" y="-1"/>
                    <a:pt x="112" y="0"/>
                  </a:cubicBezTo>
                  <a:cubicBezTo>
                    <a:pt x="12041" y="0"/>
                    <a:pt x="21712" y="9670"/>
                    <a:pt x="21712" y="21600"/>
                  </a:cubicBezTo>
                </a:path>
                <a:path w="21712" h="21600" stroke="0" extrusionOk="0">
                  <a:moveTo>
                    <a:pt x="0" y="0"/>
                  </a:moveTo>
                  <a:cubicBezTo>
                    <a:pt x="37" y="0"/>
                    <a:pt x="74" y="-1"/>
                    <a:pt x="112" y="0"/>
                  </a:cubicBezTo>
                  <a:cubicBezTo>
                    <a:pt x="12041" y="0"/>
                    <a:pt x="21712" y="9670"/>
                    <a:pt x="21712" y="21600"/>
                  </a:cubicBezTo>
                  <a:lnTo>
                    <a:pt x="112"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2239" name="Form 53276">
              <a:extLst>
                <a:ext uri="{FF2B5EF4-FFF2-40B4-BE49-F238E27FC236}">
                  <a16:creationId xmlns:a16="http://schemas.microsoft.com/office/drawing/2014/main" id="{8B0D3D90-6E40-499F-9687-F960F3CD6D3B}"/>
                </a:ext>
              </a:extLst>
            </p:cNvPr>
            <p:cNvSpPr>
              <a:spLocks/>
            </p:cNvSpPr>
            <p:nvPr/>
          </p:nvSpPr>
          <p:spPr bwMode="auto">
            <a:xfrm>
              <a:off x="489" y="2527"/>
              <a:ext cx="40" cy="26"/>
            </a:xfrm>
            <a:custGeom>
              <a:avLst/>
              <a:gdLst>
                <a:gd name="T0" fmla="*/ 39 w 40"/>
                <a:gd name="T1" fmla="*/ 17 h 26"/>
                <a:gd name="T2" fmla="*/ 0 w 40"/>
                <a:gd name="T3" fmla="*/ 0 h 26"/>
                <a:gd name="T4" fmla="*/ 0 w 40"/>
                <a:gd name="T5" fmla="*/ 25 h 26"/>
                <a:gd name="T6" fmla="*/ 39 w 40"/>
                <a:gd name="T7" fmla="*/ 17 h 26"/>
                <a:gd name="T8" fmla="*/ 39 w 40"/>
                <a:gd name="T9" fmla="*/ 17 h 26"/>
                <a:gd name="T10" fmla="*/ 0 60000 65536"/>
                <a:gd name="T11" fmla="*/ 0 60000 65536"/>
                <a:gd name="T12" fmla="*/ 0 60000 65536"/>
                <a:gd name="T13" fmla="*/ 0 60000 65536"/>
                <a:gd name="T14" fmla="*/ 0 60000 65536"/>
                <a:gd name="T15" fmla="*/ 0 w 40"/>
                <a:gd name="T16" fmla="*/ 0 h 26"/>
                <a:gd name="T17" fmla="*/ 0 w 40"/>
                <a:gd name="T18" fmla="*/ 0 h 26"/>
              </a:gdLst>
              <a:ahLst/>
              <a:cxnLst>
                <a:cxn ang="T10">
                  <a:pos x="T0" y="T1"/>
                </a:cxn>
                <a:cxn ang="T11">
                  <a:pos x="T2" y="T3"/>
                </a:cxn>
                <a:cxn ang="T12">
                  <a:pos x="T4" y="T5"/>
                </a:cxn>
                <a:cxn ang="T13">
                  <a:pos x="T6" y="T7"/>
                </a:cxn>
                <a:cxn ang="T14">
                  <a:pos x="T8" y="T9"/>
                </a:cxn>
              </a:cxnLst>
              <a:rect l="T15" t="T16" r="T17" b="T18"/>
              <a:pathLst>
                <a:path w="40" h="26">
                  <a:moveTo>
                    <a:pt x="39" y="17"/>
                  </a:moveTo>
                  <a:lnTo>
                    <a:pt x="0" y="0"/>
                  </a:lnTo>
                  <a:lnTo>
                    <a:pt x="0" y="25"/>
                  </a:lnTo>
                  <a:lnTo>
                    <a:pt x="39" y="17"/>
                  </a:lnTo>
                </a:path>
              </a:pathLst>
            </a:custGeom>
            <a:solidFill>
              <a:schemeClr val="accent1"/>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53279" name="Rechteck 53278">
            <a:extLst>
              <a:ext uri="{FF2B5EF4-FFF2-40B4-BE49-F238E27FC236}">
                <a16:creationId xmlns:a16="http://schemas.microsoft.com/office/drawing/2014/main" id="{496E5DCE-3F88-41DE-83D4-39B4D351394A}"/>
              </a:ext>
            </a:extLst>
          </p:cNvPr>
          <p:cNvSpPr>
            <a:spLocks noChangeArrowheads="1"/>
          </p:cNvSpPr>
          <p:nvPr/>
        </p:nvSpPr>
        <p:spPr bwMode="auto">
          <a:xfrm>
            <a:off x="381000" y="4267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s</a:t>
            </a:r>
          </a:p>
        </p:txBody>
      </p:sp>
      <p:sp>
        <p:nvSpPr>
          <p:cNvPr id="53280" name="Rechteck 53279">
            <a:extLst>
              <a:ext uri="{FF2B5EF4-FFF2-40B4-BE49-F238E27FC236}">
                <a16:creationId xmlns:a16="http://schemas.microsoft.com/office/drawing/2014/main" id="{C127839E-B361-4A0E-9048-D705EEFA79A2}"/>
              </a:ext>
            </a:extLst>
          </p:cNvPr>
          <p:cNvSpPr>
            <a:spLocks noChangeArrowheads="1"/>
          </p:cNvSpPr>
          <p:nvPr/>
        </p:nvSpPr>
        <p:spPr bwMode="auto">
          <a:xfrm>
            <a:off x="304800" y="48006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Symbol" panose="05050102010706020507" pitchFamily="18" charset="2"/>
              </a:rPr>
              <a:t>D</a:t>
            </a:r>
            <a:r>
              <a:rPr lang="de-DE" altLang="de-DE">
                <a:latin typeface="Times New Roman" panose="02020603050405020304" pitchFamily="18" charset="0"/>
              </a:rPr>
              <a:t> s = Gangunterschied</a:t>
            </a:r>
          </a:p>
        </p:txBody>
      </p:sp>
      <p:sp>
        <p:nvSpPr>
          <p:cNvPr id="53281" name="Rechteck 53280">
            <a:extLst>
              <a:ext uri="{FF2B5EF4-FFF2-40B4-BE49-F238E27FC236}">
                <a16:creationId xmlns:a16="http://schemas.microsoft.com/office/drawing/2014/main" id="{3BF144F7-E280-4189-BBBE-CA280AE04DAA}"/>
              </a:ext>
            </a:extLst>
          </p:cNvPr>
          <p:cNvSpPr>
            <a:spLocks noChangeArrowheads="1"/>
          </p:cNvSpPr>
          <p:nvPr/>
        </p:nvSpPr>
        <p:spPr bwMode="auto">
          <a:xfrm>
            <a:off x="0" y="5181600"/>
            <a:ext cx="9142413"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u="sng">
                <a:latin typeface="Times New Roman" panose="02020603050405020304" pitchFamily="18" charset="0"/>
              </a:rPr>
              <a:t>Huygen ‘ sches Prinzip</a:t>
            </a:r>
          </a:p>
          <a:p>
            <a:pPr>
              <a:spcBef>
                <a:spcPct val="50000"/>
              </a:spcBef>
            </a:pPr>
            <a:r>
              <a:rPr lang="de-DE" altLang="de-DE">
                <a:latin typeface="Times New Roman" panose="02020603050405020304" pitchFamily="18" charset="0"/>
              </a:rPr>
              <a:t>Jeder Punkt einer Wellenfront kann als Ausgangspunkt einer neuen sogenannten Elementarwelle angesehen werden. eine wellenfront ist die Einhüllende von vielen Elementarwellen . Die Einhüllende (alle elementarwellen einer Wellenfront) stellt die neue Elementarwelle dar.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box(out)">
                                      <p:cBhvr>
                                        <p:cTn id="7" dur="500"/>
                                        <p:tgtEl>
                                          <p:spTgt spid="5324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0">
                                            <p:txEl>
                                              <p:pRg st="0" end="0"/>
                                            </p:txEl>
                                          </p:spTgt>
                                        </p:tgtEl>
                                        <p:attrNameLst>
                                          <p:attrName>style.visibility</p:attrName>
                                        </p:attrNameLst>
                                      </p:cBhvr>
                                      <p:to>
                                        <p:strVal val="visible"/>
                                      </p:to>
                                    </p:set>
                                    <p:anim calcmode="lin" valueType="num">
                                      <p:cBhvr additive="base">
                                        <p:cTn id="12" dur="500" fill="hold"/>
                                        <p:tgtEl>
                                          <p:spTgt spid="5325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32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Basspluc.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0">
                                            <p:txEl>
                                              <p:pRg st="1" end="1"/>
                                            </p:txEl>
                                          </p:spTgt>
                                        </p:tgtEl>
                                        <p:attrNameLst>
                                          <p:attrName>style.visibility</p:attrName>
                                        </p:attrNameLst>
                                      </p:cBhvr>
                                      <p:to>
                                        <p:strVal val="visible"/>
                                      </p:to>
                                    </p:set>
                                    <p:anim calcmode="lin" valueType="num">
                                      <p:cBhvr additive="base">
                                        <p:cTn id="18" dur="500" fill="hold"/>
                                        <p:tgtEl>
                                          <p:spTgt spid="5325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25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Basspluc.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3250">
                                            <p:txEl>
                                              <p:pRg st="2" end="2"/>
                                            </p:txEl>
                                          </p:spTgt>
                                        </p:tgtEl>
                                        <p:attrNameLst>
                                          <p:attrName>style.visibility</p:attrName>
                                        </p:attrNameLst>
                                      </p:cBhvr>
                                      <p:to>
                                        <p:strVal val="visible"/>
                                      </p:to>
                                    </p:set>
                                    <p:anim calcmode="lin" valueType="num">
                                      <p:cBhvr additive="base">
                                        <p:cTn id="24" dur="500" fill="hold"/>
                                        <p:tgtEl>
                                          <p:spTgt spid="5325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325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Basspluc.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30" dur="500"/>
                                        <p:tgtEl>
                                          <p:spTgt spid="53251">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Explosion"/>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8296"/>
                                        </p:tgtEl>
                                        <p:attrNameLst>
                                          <p:attrName>style.visibility</p:attrName>
                                        </p:attrNameLst>
                                      </p:cBhvr>
                                      <p:to>
                                        <p:strVal val="visible"/>
                                      </p:to>
                                    </p:set>
                                    <p:animEffect transition="in" filter="dissolve">
                                      <p:cBhvr>
                                        <p:cTn id="35" dur="500"/>
                                        <p:tgtEl>
                                          <p:spTgt spid="28296"/>
                                        </p:tgtEl>
                                      </p:cBhvr>
                                    </p:animEffect>
                                  </p:childTnLst>
                                  <p:subTnLst>
                                    <p:audio>
                                      <p:cMediaNode>
                                        <p:cTn display="0" masterRel="sameClick">
                                          <p:stCondLst>
                                            <p:cond evt="begin" delay="0">
                                              <p:tn val="33"/>
                                            </p:cond>
                                          </p:stCondLst>
                                          <p:endCondLst>
                                            <p:cond evt="onStopAudio" delay="0">
                                              <p:tgtEl>
                                                <p:sldTgt/>
                                              </p:tgtEl>
                                            </p:cond>
                                          </p:endCondLst>
                                        </p:cTn>
                                        <p:tgtEl>
                                          <p:sndTgt r:embed="rId2" name="Kamera"/>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nodeType="clickEffect">
                                  <p:stCondLst>
                                    <p:cond delay="0"/>
                                  </p:stCondLst>
                                  <p:childTnLst>
                                    <p:set>
                                      <p:cBhvr>
                                        <p:cTn id="39" dur="1" fill="hold">
                                          <p:stCondLst>
                                            <p:cond delay="0"/>
                                          </p:stCondLst>
                                        </p:cTn>
                                        <p:tgtEl>
                                          <p:spTgt spid="10040"/>
                                        </p:tgtEl>
                                        <p:attrNameLst>
                                          <p:attrName>style.visibility</p:attrName>
                                        </p:attrNameLst>
                                      </p:cBhvr>
                                      <p:to>
                                        <p:strVal val="visible"/>
                                      </p:to>
                                    </p:set>
                                    <p:animEffect transition="in" filter="box(out)">
                                      <p:cBhvr>
                                        <p:cTn id="40" dur="500"/>
                                        <p:tgtEl>
                                          <p:spTgt spid="10040"/>
                                        </p:tgtEl>
                                      </p:cBhvr>
                                    </p:animEffect>
                                  </p:childTnLst>
                                  <p:subTnLst>
                                    <p:audio>
                                      <p:cMediaNode>
                                        <p:cTn display="0" masterRel="sameClick">
                                          <p:stCondLst>
                                            <p:cond evt="begin" delay="0">
                                              <p:tn val="38"/>
                                            </p:cond>
                                          </p:stCondLst>
                                          <p:endCondLst>
                                            <p:cond evt="onStopAudio" delay="0">
                                              <p:tgtEl>
                                                <p:sldTgt/>
                                              </p:tgtEl>
                                            </p:cond>
                                          </p:endCondLst>
                                        </p:cTn>
                                        <p:tgtEl>
                                          <p:sndTgt r:embed="rId2" name="Kamera"/>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iterate type="lt">
                                    <p:tmPct val="100000"/>
                                  </p:iterate>
                                  <p:childTnLst>
                                    <p:set>
                                      <p:cBhvr>
                                        <p:cTn id="44" dur="1" fill="hold">
                                          <p:stCondLst>
                                            <p:cond delay="0"/>
                                          </p:stCondLst>
                                        </p:cTn>
                                        <p:tgtEl>
                                          <p:spTgt spid="53279">
                                            <p:txEl>
                                              <p:pRg st="0" end="0"/>
                                            </p:txEl>
                                          </p:spTgt>
                                        </p:tgtEl>
                                        <p:attrNameLst>
                                          <p:attrName>style.visibility</p:attrName>
                                        </p:attrNameLst>
                                      </p:cBhvr>
                                      <p:to>
                                        <p:strVal val="visible"/>
                                      </p:to>
                                    </p:set>
                                    <p:animEffect transition="in" filter="wipe(up)">
                                      <p:cBhvr>
                                        <p:cTn id="45" dur="75"/>
                                        <p:tgtEl>
                                          <p:spTgt spid="53279">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5" name="Schreibmaschin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autoUpdateAnimBg="0"/>
      <p:bldP spid="53250" grpId="0" build="p" autoUpdateAnimBg="0"/>
      <p:bldP spid="53251" grpId="0" build="p" autoUpdateAnimBg="0"/>
      <p:bldP spid="5327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Form 54272">
            <a:extLst>
              <a:ext uri="{FF2B5EF4-FFF2-40B4-BE49-F238E27FC236}">
                <a16:creationId xmlns:a16="http://schemas.microsoft.com/office/drawing/2014/main" id="{8D779A0D-9D66-4A55-9A80-DB81AE7241AC}"/>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Milikan - Versuch</a:t>
            </a:r>
          </a:p>
        </p:txBody>
      </p:sp>
      <p:grpSp>
        <p:nvGrpSpPr>
          <p:cNvPr id="875" name="Group 25">
            <a:extLst>
              <a:ext uri="{FF2B5EF4-FFF2-40B4-BE49-F238E27FC236}">
                <a16:creationId xmlns:a16="http://schemas.microsoft.com/office/drawing/2014/main" id="{213A9BB6-5FB3-4026-804D-C03EB659E6D6}"/>
              </a:ext>
            </a:extLst>
          </p:cNvPr>
          <p:cNvGrpSpPr>
            <a:grpSpLocks/>
          </p:cNvGrpSpPr>
          <p:nvPr/>
        </p:nvGrpSpPr>
        <p:grpSpPr bwMode="auto">
          <a:xfrm>
            <a:off x="2216150" y="2057400"/>
            <a:ext cx="6235700" cy="2743200"/>
            <a:chOff x="1396" y="1296"/>
            <a:chExt cx="3928" cy="1728"/>
          </a:xfrm>
        </p:grpSpPr>
        <p:sp>
          <p:nvSpPr>
            <p:cNvPr id="54274" name="Rechteck 54273">
              <a:extLst>
                <a:ext uri="{FF2B5EF4-FFF2-40B4-BE49-F238E27FC236}">
                  <a16:creationId xmlns:a16="http://schemas.microsoft.com/office/drawing/2014/main" id="{045785E9-338F-4D04-BA9F-C2B86224FF21}"/>
                </a:ext>
              </a:extLst>
            </p:cNvPr>
            <p:cNvSpPr>
              <a:spLocks noChangeArrowheads="1"/>
            </p:cNvSpPr>
            <p:nvPr/>
          </p:nvSpPr>
          <p:spPr bwMode="auto">
            <a:xfrm>
              <a:off x="1396" y="2020"/>
              <a:ext cx="952" cy="88"/>
            </a:xfrm>
            <a:prstGeom prst="rect">
              <a:avLst/>
            </a:prstGeom>
            <a:gradFill rotWithShape="0">
              <a:gsLst>
                <a:gs pos="0">
                  <a:srgbClr val="008E6B"/>
                </a:gs>
                <a:gs pos="50000">
                  <a:schemeClr val="accent1"/>
                </a:gs>
                <a:gs pos="100000">
                  <a:srgbClr val="008E6B"/>
                </a:gs>
              </a:gsLst>
              <a:lin ang="54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275" name="Rechteck 54274">
              <a:extLst>
                <a:ext uri="{FF2B5EF4-FFF2-40B4-BE49-F238E27FC236}">
                  <a16:creationId xmlns:a16="http://schemas.microsoft.com/office/drawing/2014/main" id="{DEA08683-3872-4122-A9D9-71E4323D5BB7}"/>
                </a:ext>
              </a:extLst>
            </p:cNvPr>
            <p:cNvSpPr>
              <a:spLocks noChangeArrowheads="1"/>
            </p:cNvSpPr>
            <p:nvPr/>
          </p:nvSpPr>
          <p:spPr bwMode="auto">
            <a:xfrm>
              <a:off x="1396" y="2500"/>
              <a:ext cx="952" cy="88"/>
            </a:xfrm>
            <a:prstGeom prst="rect">
              <a:avLst/>
            </a:prstGeom>
            <a:gradFill rotWithShape="0">
              <a:gsLst>
                <a:gs pos="0">
                  <a:srgbClr val="008E6B"/>
                </a:gs>
                <a:gs pos="50000">
                  <a:schemeClr val="accent1"/>
                </a:gs>
                <a:gs pos="100000">
                  <a:srgbClr val="008E6B"/>
                </a:gs>
              </a:gsLst>
              <a:lin ang="54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8" name="Gerade Verbindung 54275">
              <a:extLst>
                <a:ext uri="{FF2B5EF4-FFF2-40B4-BE49-F238E27FC236}">
                  <a16:creationId xmlns:a16="http://schemas.microsoft.com/office/drawing/2014/main" id="{9F368D24-E435-4ABA-BA1C-5DCA6D3195C9}"/>
                </a:ext>
              </a:extLst>
            </p:cNvPr>
            <p:cNvSpPr>
              <a:spLocks noChangeShapeType="1"/>
            </p:cNvSpPr>
            <p:nvPr/>
          </p:nvSpPr>
          <p:spPr bwMode="auto">
            <a:xfrm flipV="1">
              <a:off x="1872" y="1296"/>
              <a:ext cx="0" cy="72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9" name="Gerade Verbindung 54276">
              <a:extLst>
                <a:ext uri="{FF2B5EF4-FFF2-40B4-BE49-F238E27FC236}">
                  <a16:creationId xmlns:a16="http://schemas.microsoft.com/office/drawing/2014/main" id="{479A355C-2283-45F0-A430-3250CAB48ACF}"/>
                </a:ext>
              </a:extLst>
            </p:cNvPr>
            <p:cNvSpPr>
              <a:spLocks noChangeShapeType="1"/>
            </p:cNvSpPr>
            <p:nvPr/>
          </p:nvSpPr>
          <p:spPr bwMode="auto">
            <a:xfrm>
              <a:off x="1872" y="1296"/>
              <a:ext cx="326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0" name="Gerade Verbindung 54277">
              <a:extLst>
                <a:ext uri="{FF2B5EF4-FFF2-40B4-BE49-F238E27FC236}">
                  <a16:creationId xmlns:a16="http://schemas.microsoft.com/office/drawing/2014/main" id="{2B76ABAB-B02F-4E98-AAE3-DF613533164F}"/>
                </a:ext>
              </a:extLst>
            </p:cNvPr>
            <p:cNvSpPr>
              <a:spLocks noChangeShapeType="1"/>
            </p:cNvSpPr>
            <p:nvPr/>
          </p:nvSpPr>
          <p:spPr bwMode="auto">
            <a:xfrm>
              <a:off x="5136" y="1296"/>
              <a:ext cx="0" cy="91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1" name="Ellipse 54278">
              <a:extLst>
                <a:ext uri="{FF2B5EF4-FFF2-40B4-BE49-F238E27FC236}">
                  <a16:creationId xmlns:a16="http://schemas.microsoft.com/office/drawing/2014/main" id="{4B27B8B5-7384-42FB-B284-5ACF6D0E4BFF}"/>
                </a:ext>
              </a:extLst>
            </p:cNvPr>
            <p:cNvSpPr>
              <a:spLocks noChangeArrowheads="1"/>
            </p:cNvSpPr>
            <p:nvPr/>
          </p:nvSpPr>
          <p:spPr bwMode="auto">
            <a:xfrm>
              <a:off x="4948" y="2212"/>
              <a:ext cx="376" cy="424"/>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72" name="Gerade Verbindung 54279">
              <a:extLst>
                <a:ext uri="{FF2B5EF4-FFF2-40B4-BE49-F238E27FC236}">
                  <a16:creationId xmlns:a16="http://schemas.microsoft.com/office/drawing/2014/main" id="{AE0CEE26-45E7-4DD7-B413-6089D79CE8C4}"/>
                </a:ext>
              </a:extLst>
            </p:cNvPr>
            <p:cNvSpPr>
              <a:spLocks noChangeShapeType="1"/>
            </p:cNvSpPr>
            <p:nvPr/>
          </p:nvSpPr>
          <p:spPr bwMode="auto">
            <a:xfrm>
              <a:off x="5136" y="2640"/>
              <a:ext cx="0"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3" name="Gerade Verbindung 54280">
              <a:extLst>
                <a:ext uri="{FF2B5EF4-FFF2-40B4-BE49-F238E27FC236}">
                  <a16:creationId xmlns:a16="http://schemas.microsoft.com/office/drawing/2014/main" id="{B1F295A1-311A-4636-9A31-B4A7DCB1522B}"/>
                </a:ext>
              </a:extLst>
            </p:cNvPr>
            <p:cNvSpPr>
              <a:spLocks noChangeShapeType="1"/>
            </p:cNvSpPr>
            <p:nvPr/>
          </p:nvSpPr>
          <p:spPr bwMode="auto">
            <a:xfrm flipH="1">
              <a:off x="1824" y="3024"/>
              <a:ext cx="331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4" name="Gerade Verbindung 54281">
              <a:extLst>
                <a:ext uri="{FF2B5EF4-FFF2-40B4-BE49-F238E27FC236}">
                  <a16:creationId xmlns:a16="http://schemas.microsoft.com/office/drawing/2014/main" id="{F1E0EB46-8239-4A6E-A176-6038B38022ED}"/>
                </a:ext>
              </a:extLst>
            </p:cNvPr>
            <p:cNvSpPr>
              <a:spLocks noChangeShapeType="1"/>
            </p:cNvSpPr>
            <p:nvPr/>
          </p:nvSpPr>
          <p:spPr bwMode="auto">
            <a:xfrm flipV="1">
              <a:off x="1824" y="2592"/>
              <a:ext cx="0" cy="4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5" name="Gerade Verbindung 54282">
              <a:extLst>
                <a:ext uri="{FF2B5EF4-FFF2-40B4-BE49-F238E27FC236}">
                  <a16:creationId xmlns:a16="http://schemas.microsoft.com/office/drawing/2014/main" id="{8C10781B-1C8D-46D7-B077-B6A2CB6DD02E}"/>
                </a:ext>
              </a:extLst>
            </p:cNvPr>
            <p:cNvSpPr>
              <a:spLocks noChangeShapeType="1"/>
            </p:cNvSpPr>
            <p:nvPr/>
          </p:nvSpPr>
          <p:spPr bwMode="auto">
            <a:xfrm flipV="1">
              <a:off x="3840" y="2496"/>
              <a:ext cx="0" cy="52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6" name="Gerade Verbindung 54283">
              <a:extLst>
                <a:ext uri="{FF2B5EF4-FFF2-40B4-BE49-F238E27FC236}">
                  <a16:creationId xmlns:a16="http://schemas.microsoft.com/office/drawing/2014/main" id="{DCBD1EBD-EA66-4D4D-A3D1-8072CC9192E6}"/>
                </a:ext>
              </a:extLst>
            </p:cNvPr>
            <p:cNvSpPr>
              <a:spLocks noChangeShapeType="1"/>
            </p:cNvSpPr>
            <p:nvPr/>
          </p:nvSpPr>
          <p:spPr bwMode="auto">
            <a:xfrm>
              <a:off x="3744" y="2496"/>
              <a:ext cx="1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7" name="Gerade Verbindung 54284">
              <a:extLst>
                <a:ext uri="{FF2B5EF4-FFF2-40B4-BE49-F238E27FC236}">
                  <a16:creationId xmlns:a16="http://schemas.microsoft.com/office/drawing/2014/main" id="{E91D0BF1-E29F-44F2-A5AC-53605E579417}"/>
                </a:ext>
              </a:extLst>
            </p:cNvPr>
            <p:cNvSpPr>
              <a:spLocks noChangeShapeType="1"/>
            </p:cNvSpPr>
            <p:nvPr/>
          </p:nvSpPr>
          <p:spPr bwMode="auto">
            <a:xfrm>
              <a:off x="3600" y="2352"/>
              <a:ext cx="576"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78" name="Gerade Verbindung 54285">
              <a:extLst>
                <a:ext uri="{FF2B5EF4-FFF2-40B4-BE49-F238E27FC236}">
                  <a16:creationId xmlns:a16="http://schemas.microsoft.com/office/drawing/2014/main" id="{DC5E4888-A3E3-4726-B199-E8BA7D0BC9E5}"/>
                </a:ext>
              </a:extLst>
            </p:cNvPr>
            <p:cNvSpPr>
              <a:spLocks noChangeShapeType="1"/>
            </p:cNvSpPr>
            <p:nvPr/>
          </p:nvSpPr>
          <p:spPr bwMode="auto">
            <a:xfrm flipV="1">
              <a:off x="3696" y="2208"/>
              <a:ext cx="384" cy="432"/>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3279" name="Gerade Verbindung 54286">
              <a:extLst>
                <a:ext uri="{FF2B5EF4-FFF2-40B4-BE49-F238E27FC236}">
                  <a16:creationId xmlns:a16="http://schemas.microsoft.com/office/drawing/2014/main" id="{CE380359-4C14-4DF5-BED2-0E03B80BFD9E}"/>
                </a:ext>
              </a:extLst>
            </p:cNvPr>
            <p:cNvSpPr>
              <a:spLocks noChangeShapeType="1"/>
            </p:cNvSpPr>
            <p:nvPr/>
          </p:nvSpPr>
          <p:spPr bwMode="auto">
            <a:xfrm flipV="1">
              <a:off x="3840" y="1296"/>
              <a:ext cx="0" cy="105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80" name="Ellipse 54287">
              <a:extLst>
                <a:ext uri="{FF2B5EF4-FFF2-40B4-BE49-F238E27FC236}">
                  <a16:creationId xmlns:a16="http://schemas.microsoft.com/office/drawing/2014/main" id="{A090A154-9640-4DB4-A6C2-FCF5D6BF0455}"/>
                </a:ext>
              </a:extLst>
            </p:cNvPr>
            <p:cNvSpPr>
              <a:spLocks noChangeArrowheads="1"/>
            </p:cNvSpPr>
            <p:nvPr/>
          </p:nvSpPr>
          <p:spPr bwMode="auto">
            <a:xfrm>
              <a:off x="1588" y="2212"/>
              <a:ext cx="136" cy="136"/>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81" name="Gerade Verbindung 54288">
              <a:extLst>
                <a:ext uri="{FF2B5EF4-FFF2-40B4-BE49-F238E27FC236}">
                  <a16:creationId xmlns:a16="http://schemas.microsoft.com/office/drawing/2014/main" id="{499C511B-24E6-4961-AC52-E599D7510899}"/>
                </a:ext>
              </a:extLst>
            </p:cNvPr>
            <p:cNvSpPr>
              <a:spLocks noChangeShapeType="1"/>
            </p:cNvSpPr>
            <p:nvPr/>
          </p:nvSpPr>
          <p:spPr bwMode="auto">
            <a:xfrm>
              <a:off x="1632" y="2256"/>
              <a:ext cx="4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82" name="Gerade Verbindung 54289">
              <a:extLst>
                <a:ext uri="{FF2B5EF4-FFF2-40B4-BE49-F238E27FC236}">
                  <a16:creationId xmlns:a16="http://schemas.microsoft.com/office/drawing/2014/main" id="{53F4B5D4-5D20-4598-8481-228F8EB99788}"/>
                </a:ext>
              </a:extLst>
            </p:cNvPr>
            <p:cNvSpPr>
              <a:spLocks noChangeShapeType="1"/>
            </p:cNvSpPr>
            <p:nvPr/>
          </p:nvSpPr>
          <p:spPr bwMode="auto">
            <a:xfrm flipV="1">
              <a:off x="1632" y="2112"/>
              <a:ext cx="0" cy="9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3283" name="Gerade Verbindung 54290">
              <a:extLst>
                <a:ext uri="{FF2B5EF4-FFF2-40B4-BE49-F238E27FC236}">
                  <a16:creationId xmlns:a16="http://schemas.microsoft.com/office/drawing/2014/main" id="{BDC7C8FB-7403-4D9A-9619-B53B6B92C140}"/>
                </a:ext>
              </a:extLst>
            </p:cNvPr>
            <p:cNvSpPr>
              <a:spLocks noChangeShapeType="1"/>
            </p:cNvSpPr>
            <p:nvPr/>
          </p:nvSpPr>
          <p:spPr bwMode="auto">
            <a:xfrm>
              <a:off x="1632" y="2352"/>
              <a:ext cx="0" cy="144"/>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3284" name="Ellipse 54291">
              <a:extLst>
                <a:ext uri="{FF2B5EF4-FFF2-40B4-BE49-F238E27FC236}">
                  <a16:creationId xmlns:a16="http://schemas.microsoft.com/office/drawing/2014/main" id="{003A3C0F-75E8-4FA4-9760-C261D51DF3F8}"/>
                </a:ext>
              </a:extLst>
            </p:cNvPr>
            <p:cNvSpPr>
              <a:spLocks noChangeArrowheads="1"/>
            </p:cNvSpPr>
            <p:nvPr/>
          </p:nvSpPr>
          <p:spPr bwMode="auto">
            <a:xfrm>
              <a:off x="1444" y="1732"/>
              <a:ext cx="280"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85" name="Ellipse 54292">
              <a:extLst>
                <a:ext uri="{FF2B5EF4-FFF2-40B4-BE49-F238E27FC236}">
                  <a16:creationId xmlns:a16="http://schemas.microsoft.com/office/drawing/2014/main" id="{0AF99CC1-E282-4379-946F-78B1F8EEDB7D}"/>
                </a:ext>
              </a:extLst>
            </p:cNvPr>
            <p:cNvSpPr>
              <a:spLocks noChangeArrowheads="1"/>
            </p:cNvSpPr>
            <p:nvPr/>
          </p:nvSpPr>
          <p:spPr bwMode="auto">
            <a:xfrm>
              <a:off x="1492" y="2740"/>
              <a:ext cx="280" cy="280"/>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86" name="Gerade Verbindung 54293">
              <a:extLst>
                <a:ext uri="{FF2B5EF4-FFF2-40B4-BE49-F238E27FC236}">
                  <a16:creationId xmlns:a16="http://schemas.microsoft.com/office/drawing/2014/main" id="{65E7D6F1-DB92-4D6E-B433-03949E332E97}"/>
                </a:ext>
              </a:extLst>
            </p:cNvPr>
            <p:cNvSpPr>
              <a:spLocks noChangeShapeType="1"/>
            </p:cNvSpPr>
            <p:nvPr/>
          </p:nvSpPr>
          <p:spPr bwMode="auto">
            <a:xfrm>
              <a:off x="1536" y="2880"/>
              <a:ext cx="14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87" name="Gerade Verbindung 54294">
              <a:extLst>
                <a:ext uri="{FF2B5EF4-FFF2-40B4-BE49-F238E27FC236}">
                  <a16:creationId xmlns:a16="http://schemas.microsoft.com/office/drawing/2014/main" id="{C9FE3384-67C3-423A-BAB5-A9FE8D5ED1A5}"/>
                </a:ext>
              </a:extLst>
            </p:cNvPr>
            <p:cNvSpPr>
              <a:spLocks noChangeShapeType="1"/>
            </p:cNvSpPr>
            <p:nvPr/>
          </p:nvSpPr>
          <p:spPr bwMode="auto">
            <a:xfrm>
              <a:off x="1488" y="1872"/>
              <a:ext cx="1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88" name="Gerade Verbindung 54295">
              <a:extLst>
                <a:ext uri="{FF2B5EF4-FFF2-40B4-BE49-F238E27FC236}">
                  <a16:creationId xmlns:a16="http://schemas.microsoft.com/office/drawing/2014/main" id="{666E845F-45BB-4777-9409-FC58723410A8}"/>
                </a:ext>
              </a:extLst>
            </p:cNvPr>
            <p:cNvSpPr>
              <a:spLocks noChangeShapeType="1"/>
            </p:cNvSpPr>
            <p:nvPr/>
          </p:nvSpPr>
          <p:spPr bwMode="auto">
            <a:xfrm>
              <a:off x="1584" y="1776"/>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54298" name="Gerade Verbindung 54297">
            <a:extLst>
              <a:ext uri="{FF2B5EF4-FFF2-40B4-BE49-F238E27FC236}">
                <a16:creationId xmlns:a16="http://schemas.microsoft.com/office/drawing/2014/main" id="{8617EC20-6E14-4194-99F6-86E05163F83C}"/>
              </a:ext>
            </a:extLst>
          </p:cNvPr>
          <p:cNvSpPr>
            <a:spLocks noChangeShapeType="1"/>
          </p:cNvSpPr>
          <p:nvPr/>
        </p:nvSpPr>
        <p:spPr bwMode="auto">
          <a:xfrm>
            <a:off x="4495800" y="3429000"/>
            <a:ext cx="0" cy="609600"/>
          </a:xfrm>
          <a:prstGeom prst="line">
            <a:avLst/>
          </a:prstGeom>
          <a:noFill/>
          <a:ln w="12700" algn="ctr">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de-DE"/>
          </a:p>
        </p:txBody>
      </p:sp>
      <p:sp>
        <p:nvSpPr>
          <p:cNvPr id="54299" name="Rechteck 54298">
            <a:extLst>
              <a:ext uri="{FF2B5EF4-FFF2-40B4-BE49-F238E27FC236}">
                <a16:creationId xmlns:a16="http://schemas.microsoft.com/office/drawing/2014/main" id="{F8FCF06C-1613-4018-B00D-277FC20284C6}"/>
              </a:ext>
            </a:extLst>
          </p:cNvPr>
          <p:cNvSpPr>
            <a:spLocks noChangeArrowheads="1"/>
          </p:cNvSpPr>
          <p:nvPr/>
        </p:nvSpPr>
        <p:spPr bwMode="auto">
          <a:xfrm>
            <a:off x="3886200" y="3657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a:t>
            </a:r>
          </a:p>
        </p:txBody>
      </p:sp>
      <p:grpSp>
        <p:nvGrpSpPr>
          <p:cNvPr id="12818" name="Group 35">
            <a:extLst>
              <a:ext uri="{FF2B5EF4-FFF2-40B4-BE49-F238E27FC236}">
                <a16:creationId xmlns:a16="http://schemas.microsoft.com/office/drawing/2014/main" id="{A367E20E-8A84-4596-8D72-8A4716311557}"/>
              </a:ext>
            </a:extLst>
          </p:cNvPr>
          <p:cNvGrpSpPr>
            <a:grpSpLocks/>
          </p:cNvGrpSpPr>
          <p:nvPr/>
        </p:nvGrpSpPr>
        <p:grpSpPr bwMode="auto">
          <a:xfrm>
            <a:off x="1143000" y="3352800"/>
            <a:ext cx="838200" cy="533400"/>
            <a:chOff x="720" y="2112"/>
            <a:chExt cx="528" cy="336"/>
          </a:xfrm>
        </p:grpSpPr>
        <p:sp>
          <p:nvSpPr>
            <p:cNvPr id="53259" name="Gerade Verbindung 54299">
              <a:extLst>
                <a:ext uri="{FF2B5EF4-FFF2-40B4-BE49-F238E27FC236}">
                  <a16:creationId xmlns:a16="http://schemas.microsoft.com/office/drawing/2014/main" id="{4F1A1A14-583E-4ED4-9D01-896DBEB5427F}"/>
                </a:ext>
              </a:extLst>
            </p:cNvPr>
            <p:cNvSpPr>
              <a:spLocks noChangeShapeType="1"/>
            </p:cNvSpPr>
            <p:nvPr/>
          </p:nvSpPr>
          <p:spPr bwMode="auto">
            <a:xfrm>
              <a:off x="1056" y="2208"/>
              <a:ext cx="1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0" name="Gerade Verbindung 54300">
              <a:extLst>
                <a:ext uri="{FF2B5EF4-FFF2-40B4-BE49-F238E27FC236}">
                  <a16:creationId xmlns:a16="http://schemas.microsoft.com/office/drawing/2014/main" id="{C7566AF1-DD51-423B-8782-DE81B11AA790}"/>
                </a:ext>
              </a:extLst>
            </p:cNvPr>
            <p:cNvSpPr>
              <a:spLocks noChangeShapeType="1"/>
            </p:cNvSpPr>
            <p:nvPr/>
          </p:nvSpPr>
          <p:spPr bwMode="auto">
            <a:xfrm>
              <a:off x="1056" y="2304"/>
              <a:ext cx="1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1" name="Form 54301">
              <a:extLst>
                <a:ext uri="{FF2B5EF4-FFF2-40B4-BE49-F238E27FC236}">
                  <a16:creationId xmlns:a16="http://schemas.microsoft.com/office/drawing/2014/main" id="{7A41DA5C-9A98-40E2-AEFF-CC5173940AF4}"/>
                </a:ext>
              </a:extLst>
            </p:cNvPr>
            <p:cNvSpPr>
              <a:spLocks/>
            </p:cNvSpPr>
            <p:nvPr/>
          </p:nvSpPr>
          <p:spPr bwMode="auto">
            <a:xfrm>
              <a:off x="912" y="2112"/>
              <a:ext cx="145" cy="96"/>
            </a:xfrm>
            <a:custGeom>
              <a:avLst/>
              <a:gdLst>
                <a:gd name="T0" fmla="*/ 0 w 21750"/>
                <a:gd name="T1" fmla="*/ 0 h 21600"/>
                <a:gd name="T2" fmla="*/ 145 w 21750"/>
                <a:gd name="T3" fmla="*/ 96 h 21600"/>
                <a:gd name="T4" fmla="*/ 1 w 21750"/>
                <a:gd name="T5" fmla="*/ 96 h 21600"/>
                <a:gd name="T6" fmla="*/ 0 60000 65536"/>
                <a:gd name="T7" fmla="*/ 0 60000 65536"/>
                <a:gd name="T8" fmla="*/ 0 60000 65536"/>
                <a:gd name="T9" fmla="*/ 0 w 21750"/>
                <a:gd name="T10" fmla="*/ 0 h 21600"/>
                <a:gd name="T11" fmla="*/ 0 w 21750"/>
                <a:gd name="T12" fmla="*/ 0 h 21600"/>
              </a:gdLst>
              <a:ahLst/>
              <a:cxnLst>
                <a:cxn ang="T6">
                  <a:pos x="T0" y="T1"/>
                </a:cxn>
                <a:cxn ang="T7">
                  <a:pos x="T2" y="T3"/>
                </a:cxn>
                <a:cxn ang="T8">
                  <a:pos x="T4" y="T5"/>
                </a:cxn>
              </a:cxnLst>
              <a:rect l="T9" t="T10" r="T11" b="T12"/>
              <a:pathLst>
                <a:path w="21750" h="21600" fill="none" extrusionOk="0">
                  <a:moveTo>
                    <a:pt x="-1" y="0"/>
                  </a:moveTo>
                  <a:cubicBezTo>
                    <a:pt x="49" y="0"/>
                    <a:pt x="99" y="-1"/>
                    <a:pt x="150" y="0"/>
                  </a:cubicBezTo>
                  <a:cubicBezTo>
                    <a:pt x="12079" y="0"/>
                    <a:pt x="21750" y="9670"/>
                    <a:pt x="21750" y="21600"/>
                  </a:cubicBezTo>
                </a:path>
                <a:path w="21750" h="21600" stroke="0" extrusionOk="0">
                  <a:moveTo>
                    <a:pt x="-1" y="0"/>
                  </a:moveTo>
                  <a:cubicBezTo>
                    <a:pt x="49" y="0"/>
                    <a:pt x="99" y="-1"/>
                    <a:pt x="150" y="0"/>
                  </a:cubicBezTo>
                  <a:cubicBezTo>
                    <a:pt x="12079" y="0"/>
                    <a:pt x="21750" y="9670"/>
                    <a:pt x="21750" y="21600"/>
                  </a:cubicBezTo>
                  <a:lnTo>
                    <a:pt x="150" y="2160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2" name="Form 54302">
              <a:extLst>
                <a:ext uri="{FF2B5EF4-FFF2-40B4-BE49-F238E27FC236}">
                  <a16:creationId xmlns:a16="http://schemas.microsoft.com/office/drawing/2014/main" id="{91FB713B-275B-4997-9F9D-4BADDE1C8C72}"/>
                </a:ext>
              </a:extLst>
            </p:cNvPr>
            <p:cNvSpPr>
              <a:spLocks/>
            </p:cNvSpPr>
            <p:nvPr/>
          </p:nvSpPr>
          <p:spPr bwMode="auto">
            <a:xfrm>
              <a:off x="912" y="2304"/>
              <a:ext cx="144" cy="144"/>
            </a:xfrm>
            <a:custGeom>
              <a:avLst/>
              <a:gdLst>
                <a:gd name="T0" fmla="*/ 144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3263" name="Gerade Verbindung 54303">
              <a:extLst>
                <a:ext uri="{FF2B5EF4-FFF2-40B4-BE49-F238E27FC236}">
                  <a16:creationId xmlns:a16="http://schemas.microsoft.com/office/drawing/2014/main" id="{32FFDF0A-3C98-4395-AB36-6231E78EEAB4}"/>
                </a:ext>
              </a:extLst>
            </p:cNvPr>
            <p:cNvSpPr>
              <a:spLocks noChangeShapeType="1"/>
            </p:cNvSpPr>
            <p:nvPr/>
          </p:nvSpPr>
          <p:spPr bwMode="auto">
            <a:xfrm flipH="1">
              <a:off x="720" y="2448"/>
              <a:ext cx="1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4" name="Gerade Verbindung 54304">
              <a:extLst>
                <a:ext uri="{FF2B5EF4-FFF2-40B4-BE49-F238E27FC236}">
                  <a16:creationId xmlns:a16="http://schemas.microsoft.com/office/drawing/2014/main" id="{9914B7D2-BFB0-4242-8A5F-A6B018479493}"/>
                </a:ext>
              </a:extLst>
            </p:cNvPr>
            <p:cNvSpPr>
              <a:spLocks noChangeShapeType="1"/>
            </p:cNvSpPr>
            <p:nvPr/>
          </p:nvSpPr>
          <p:spPr bwMode="auto">
            <a:xfrm flipH="1">
              <a:off x="720" y="2112"/>
              <a:ext cx="1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3265" name="Gerade Verbindung 54305">
              <a:extLst>
                <a:ext uri="{FF2B5EF4-FFF2-40B4-BE49-F238E27FC236}">
                  <a16:creationId xmlns:a16="http://schemas.microsoft.com/office/drawing/2014/main" id="{46BFB8AA-54B2-4DCC-B1CD-8D51250E1C0E}"/>
                </a:ext>
              </a:extLst>
            </p:cNvPr>
            <p:cNvSpPr>
              <a:spLocks noChangeShapeType="1"/>
            </p:cNvSpPr>
            <p:nvPr/>
          </p:nvSpPr>
          <p:spPr bwMode="auto">
            <a:xfrm flipV="1">
              <a:off x="720" y="2112"/>
              <a:ext cx="0"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54308" name="Rechteck 54307">
            <a:extLst>
              <a:ext uri="{FF2B5EF4-FFF2-40B4-BE49-F238E27FC236}">
                <a16:creationId xmlns:a16="http://schemas.microsoft.com/office/drawing/2014/main" id="{36E6BEB7-2E26-4E3F-B24C-C699ACC31815}"/>
              </a:ext>
            </a:extLst>
          </p:cNvPr>
          <p:cNvSpPr>
            <a:spLocks noChangeArrowheads="1"/>
          </p:cNvSpPr>
          <p:nvPr/>
        </p:nvSpPr>
        <p:spPr bwMode="auto">
          <a:xfrm>
            <a:off x="76200" y="2743200"/>
            <a:ext cx="990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Düse zum Einsprü-hen von Öltröpf-chen</a:t>
            </a:r>
          </a:p>
        </p:txBody>
      </p:sp>
      <p:sp>
        <p:nvSpPr>
          <p:cNvPr id="54309" name="Rechteck 54308">
            <a:extLst>
              <a:ext uri="{FF2B5EF4-FFF2-40B4-BE49-F238E27FC236}">
                <a16:creationId xmlns:a16="http://schemas.microsoft.com/office/drawing/2014/main" id="{24E8811F-4DDA-4C7A-985F-8C9C81E6A947}"/>
              </a:ext>
            </a:extLst>
          </p:cNvPr>
          <p:cNvSpPr>
            <a:spLocks noChangeArrowheads="1"/>
          </p:cNvSpPr>
          <p:nvPr/>
        </p:nvSpPr>
        <p:spPr bwMode="auto">
          <a:xfrm>
            <a:off x="8001000" y="3733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V</a:t>
            </a:r>
          </a:p>
        </p:txBody>
      </p:sp>
      <p:sp>
        <p:nvSpPr>
          <p:cNvPr id="54310" name="Rechteck 54309">
            <a:extLst>
              <a:ext uri="{FF2B5EF4-FFF2-40B4-BE49-F238E27FC236}">
                <a16:creationId xmlns:a16="http://schemas.microsoft.com/office/drawing/2014/main" id="{10967FBF-8F5F-463D-A057-C545B36CCCBE}"/>
              </a:ext>
            </a:extLst>
          </p:cNvPr>
          <p:cNvSpPr>
            <a:spLocks noChangeArrowheads="1"/>
          </p:cNvSpPr>
          <p:nvPr/>
        </p:nvSpPr>
        <p:spPr bwMode="auto">
          <a:xfrm>
            <a:off x="6629400"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p>
        </p:txBody>
      </p:sp>
      <p:sp>
        <p:nvSpPr>
          <p:cNvPr id="54311" name="Rechteck 54310">
            <a:extLst>
              <a:ext uri="{FF2B5EF4-FFF2-40B4-BE49-F238E27FC236}">
                <a16:creationId xmlns:a16="http://schemas.microsoft.com/office/drawing/2014/main" id="{EC97AAAE-13BA-43C4-AB76-E65CEB13565B}"/>
              </a:ext>
            </a:extLst>
          </p:cNvPr>
          <p:cNvSpPr>
            <a:spLocks noChangeArrowheads="1"/>
          </p:cNvSpPr>
          <p:nvPr/>
        </p:nvSpPr>
        <p:spPr bwMode="auto">
          <a:xfrm>
            <a:off x="2819400" y="3429000"/>
            <a:ext cx="533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a:t>
            </a:r>
            <a:r>
              <a:rPr lang="de-DE" altLang="de-DE" baseline="-25000">
                <a:latin typeface="Times New Roman" panose="02020603050405020304" pitchFamily="18" charset="0"/>
              </a:rPr>
              <a:t>e</a:t>
            </a:r>
            <a:r>
              <a:rPr lang="de-DE" altLang="de-DE">
                <a:latin typeface="Times New Roman" panose="02020603050405020304" pitchFamily="18" charset="0"/>
              </a:rPr>
              <a:t>    F</a:t>
            </a:r>
            <a:r>
              <a:rPr lang="de-DE" altLang="de-DE" baseline="-25000">
                <a:latin typeface="Times New Roman" panose="02020603050405020304" pitchFamily="18" charset="0"/>
              </a:rPr>
              <a:t>G</a:t>
            </a:r>
            <a:r>
              <a:rPr lang="de-DE" altLang="de-DE">
                <a:latin typeface="Times New Roman" panose="02020603050405020304" pitchFamily="18" charset="0"/>
              </a:rPr>
              <a:t>	</a:t>
            </a:r>
          </a:p>
        </p:txBody>
      </p:sp>
      <p:sp>
        <p:nvSpPr>
          <p:cNvPr id="54312" name="Rechteck 54311">
            <a:extLst>
              <a:ext uri="{FF2B5EF4-FFF2-40B4-BE49-F238E27FC236}">
                <a16:creationId xmlns:a16="http://schemas.microsoft.com/office/drawing/2014/main" id="{657DA1F2-3F56-401A-BF4E-79A99C964678}"/>
              </a:ext>
            </a:extLst>
          </p:cNvPr>
          <p:cNvSpPr>
            <a:spLocks noChangeArrowheads="1"/>
          </p:cNvSpPr>
          <p:nvPr/>
        </p:nvSpPr>
        <p:spPr bwMode="auto">
          <a:xfrm>
            <a:off x="152400" y="4953000"/>
            <a:ext cx="89900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Durch eine Düse werden feine Öltröpfchen (Dichte bekannt) in der Mitte zweier kondensatorplatten gesprüht. Dadurch werden die tropfen durch Reibung geringfügig  positiv oder negativ aufgeladen (ionisiert). Für ein geeignetes tropfen wählt man die Kondensatorspannungso, daß diese schwebt.</a:t>
            </a:r>
          </a:p>
          <a:p>
            <a:pPr>
              <a:spcBef>
                <a:spcPct val="50000"/>
              </a:spcBef>
            </a:pPr>
            <a:r>
              <a:rPr lang="de-DE" altLang="de-DE">
                <a:latin typeface="Times New Roman" panose="02020603050405020304" pitchFamily="18" charset="0"/>
              </a:rPr>
              <a:t>F</a:t>
            </a:r>
            <a:r>
              <a:rPr lang="de-DE" altLang="de-DE" baseline="-25000">
                <a:latin typeface="Times New Roman" panose="02020603050405020304" pitchFamily="18" charset="0"/>
              </a:rPr>
              <a:t> elektr.</a:t>
            </a:r>
            <a:r>
              <a:rPr lang="de-DE" altLang="de-DE">
                <a:latin typeface="Times New Roman" panose="02020603050405020304" pitchFamily="18" charset="0"/>
              </a:rPr>
              <a:t> = F</a:t>
            </a:r>
            <a:r>
              <a:rPr lang="de-DE" altLang="de-DE" baseline="-25000">
                <a:latin typeface="Times New Roman" panose="02020603050405020304" pitchFamily="18" charset="0"/>
              </a:rPr>
              <a:t> Gewichtskraft</a:t>
            </a: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Q * E = m* g	Q = Ladung									E = elektrische Feldstärke							m = Masse des Öltröpfchens</a:t>
            </a:r>
          </a:p>
          <a:p>
            <a:pPr>
              <a:spcBef>
                <a:spcPct val="50000"/>
              </a:spcBef>
            </a:pPr>
            <a:r>
              <a:rPr lang="de-DE" altLang="de-DE" sz="1000">
                <a:latin typeface="Times New Roman" panose="02020603050405020304" pitchFamily="18" charset="0"/>
              </a:rPr>
              <a:t>in mehreren Versuchen ergeben sich die Ladungen Q als ganzzahliges Vielfaches der Elementarladung e</a:t>
            </a:r>
          </a:p>
          <a:p>
            <a:pPr>
              <a:spcBef>
                <a:spcPct val="50000"/>
              </a:spcBef>
            </a:pPr>
            <a:r>
              <a:rPr lang="de-DE" altLang="de-DE" sz="1000">
                <a:latin typeface="Times New Roman" panose="02020603050405020304" pitchFamily="18" charset="0"/>
              </a:rPr>
              <a:t>Q / n = e	n = Vielfaches der Elementareladung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anim calcmode="lin" valueType="num">
                                      <p:cBhvr additive="base">
                                        <p:cTn id="7" dur="500" fill="hold"/>
                                        <p:tgtEl>
                                          <p:spTgt spid="54273"/>
                                        </p:tgtEl>
                                        <p:attrNameLst>
                                          <p:attrName>ppt_x</p:attrName>
                                        </p:attrNameLst>
                                      </p:cBhvr>
                                      <p:tavLst>
                                        <p:tav tm="0">
                                          <p:val>
                                            <p:strVal val="0-#ppt_w/2"/>
                                          </p:val>
                                        </p:tav>
                                        <p:tav tm="100000">
                                          <p:val>
                                            <p:strVal val="#ppt_x"/>
                                          </p:val>
                                        </p:tav>
                                      </p:tavLst>
                                    </p:anim>
                                    <p:anim calcmode="lin" valueType="num">
                                      <p:cBhvr additive="base">
                                        <p:cTn id="8" dur="500" fill="hold"/>
                                        <p:tgtEl>
                                          <p:spTgt spid="542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875"/>
                                        </p:tgtEl>
                                        <p:attrNameLst>
                                          <p:attrName>style.visibility</p:attrName>
                                        </p:attrNameLst>
                                      </p:cBhvr>
                                      <p:to>
                                        <p:strVal val="visible"/>
                                      </p:to>
                                    </p:set>
                                    <p:animEffect transition="in" filter="dissolve">
                                      <p:cBhvr>
                                        <p:cTn id="13" dur="500"/>
                                        <p:tgtEl>
                                          <p:spTgt spid="875"/>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54298"/>
                                        </p:tgtEl>
                                        <p:attrNameLst>
                                          <p:attrName>style.visibility</p:attrName>
                                        </p:attrNameLst>
                                      </p:cBhvr>
                                      <p:to>
                                        <p:strVal val="visible"/>
                                      </p:to>
                                    </p:set>
                                    <p:animEffect transition="in" filter="box(out)">
                                      <p:cBhvr>
                                        <p:cTn id="18" dur="500"/>
                                        <p:tgtEl>
                                          <p:spTgt spid="54298"/>
                                        </p:tgtEl>
                                      </p:cBhvr>
                                    </p:animEffect>
                                  </p:childTnLst>
                                  <p:subTnLst>
                                    <p:audio>
                                      <p:cMediaNode>
                                        <p:cTn display="0" masterRel="sameClick">
                                          <p:stCondLst>
                                            <p:cond evt="begin" delay="0">
                                              <p:tn val="16"/>
                                            </p:cond>
                                          </p:stCondLst>
                                          <p:endCondLst>
                                            <p:cond evt="onStopAudio" delay="0">
                                              <p:tgtEl>
                                                <p:sldTgt/>
                                              </p:tgtEl>
                                            </p:cond>
                                          </p:endCondLst>
                                        </p:cTn>
                                        <p:tgtEl>
                                          <p:sndTgt r:embed="rId3"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4299"/>
                                        </p:tgtEl>
                                        <p:attrNameLst>
                                          <p:attrName>style.visibility</p:attrName>
                                        </p:attrNameLst>
                                      </p:cBhvr>
                                      <p:to>
                                        <p:strVal val="visible"/>
                                      </p:to>
                                    </p:set>
                                    <p:animEffect transition="in" filter="box(out)">
                                      <p:cBhvr>
                                        <p:cTn id="23" dur="500"/>
                                        <p:tgtEl>
                                          <p:spTgt spid="54299"/>
                                        </p:tgtEl>
                                      </p:cBhvr>
                                    </p:animEffect>
                                  </p:childTnLst>
                                  <p:subTnLst>
                                    <p:audio>
                                      <p:cMediaNode>
                                        <p:cTn display="0" masterRel="sameClick">
                                          <p:stCondLst>
                                            <p:cond evt="begin" delay="0">
                                              <p:tn val="21"/>
                                            </p:cond>
                                          </p:stCondLst>
                                          <p:endCondLst>
                                            <p:cond evt="onStopAudio" delay="0">
                                              <p:tgtEl>
                                                <p:sldTgt/>
                                              </p:tgtEl>
                                            </p:cond>
                                          </p:endCondLst>
                                        </p:cTn>
                                        <p:tgtEl>
                                          <p:sndTgt r:embed="rId3" name="Kamera"/>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12818"/>
                                        </p:tgtEl>
                                        <p:attrNameLst>
                                          <p:attrName>style.visibility</p:attrName>
                                        </p:attrNameLst>
                                      </p:cBhvr>
                                      <p:to>
                                        <p:strVal val="visible"/>
                                      </p:to>
                                    </p:set>
                                    <p:animEffect transition="in" filter="box(out)">
                                      <p:cBhvr>
                                        <p:cTn id="28" dur="500"/>
                                        <p:tgtEl>
                                          <p:spTgt spid="12818"/>
                                        </p:tgtEl>
                                      </p:cBhvr>
                                    </p:animEffect>
                                  </p:childTnLst>
                                  <p:subTnLst>
                                    <p:audio>
                                      <p:cMediaNode>
                                        <p:cTn display="0" masterRel="sameClick">
                                          <p:stCondLst>
                                            <p:cond evt="begin" delay="0">
                                              <p:tn val="26"/>
                                            </p:cond>
                                          </p:stCondLst>
                                          <p:endCondLst>
                                            <p:cond evt="onStopAudio" delay="0">
                                              <p:tgtEl>
                                                <p:sldTgt/>
                                              </p:tgtEl>
                                            </p:cond>
                                          </p:endCondLst>
                                        </p:cTn>
                                        <p:tgtEl>
                                          <p:sndTgt r:embed="rId3" name="Kamera"/>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4308"/>
                                        </p:tgtEl>
                                        <p:attrNameLst>
                                          <p:attrName>style.visibility</p:attrName>
                                        </p:attrNameLst>
                                      </p:cBhvr>
                                      <p:to>
                                        <p:strVal val="visible"/>
                                      </p:to>
                                    </p:set>
                                    <p:animEffect transition="in" filter="box(out)">
                                      <p:cBhvr>
                                        <p:cTn id="33" dur="500"/>
                                        <p:tgtEl>
                                          <p:spTgt spid="54308"/>
                                        </p:tgtEl>
                                      </p:cBhvr>
                                    </p:animEffect>
                                  </p:childTnLst>
                                  <p:subTnLst>
                                    <p:audio>
                                      <p:cMediaNode>
                                        <p:cTn display="0" masterRel="sameClick">
                                          <p:stCondLst>
                                            <p:cond evt="begin" delay="0">
                                              <p:tn val="3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autoUpdateAnimBg="0"/>
      <p:bldP spid="54299" grpId="0" autoUpdateAnimBg="0"/>
      <p:bldP spid="5430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Form 55296">
            <a:extLst>
              <a:ext uri="{FF2B5EF4-FFF2-40B4-BE49-F238E27FC236}">
                <a16:creationId xmlns:a16="http://schemas.microsoft.com/office/drawing/2014/main" id="{09D54EFD-B76F-4CE9-977A-B5979363C778}"/>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Spannungs und Strommessung</a:t>
            </a:r>
          </a:p>
        </p:txBody>
      </p:sp>
      <p:sp>
        <p:nvSpPr>
          <p:cNvPr id="55298" name="Rechteck 55297">
            <a:extLst>
              <a:ext uri="{FF2B5EF4-FFF2-40B4-BE49-F238E27FC236}">
                <a16:creationId xmlns:a16="http://schemas.microsoft.com/office/drawing/2014/main" id="{06AA87CB-826D-4448-B587-25046BA2570E}"/>
              </a:ext>
            </a:extLst>
          </p:cNvPr>
          <p:cNvSpPr>
            <a:spLocks noChangeArrowheads="1"/>
          </p:cNvSpPr>
          <p:nvPr/>
        </p:nvSpPr>
        <p:spPr bwMode="auto">
          <a:xfrm>
            <a:off x="152400" y="17526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R=U/ I bei T = konstant</a:t>
            </a:r>
          </a:p>
        </p:txBody>
      </p:sp>
      <p:grpSp>
        <p:nvGrpSpPr>
          <p:cNvPr id="1017" name="Group 18">
            <a:extLst>
              <a:ext uri="{FF2B5EF4-FFF2-40B4-BE49-F238E27FC236}">
                <a16:creationId xmlns:a16="http://schemas.microsoft.com/office/drawing/2014/main" id="{E18C9747-79E8-49F9-84D7-B97414CFCB6C}"/>
              </a:ext>
            </a:extLst>
          </p:cNvPr>
          <p:cNvGrpSpPr>
            <a:grpSpLocks/>
          </p:cNvGrpSpPr>
          <p:nvPr/>
        </p:nvGrpSpPr>
        <p:grpSpPr bwMode="auto">
          <a:xfrm>
            <a:off x="533400" y="2362200"/>
            <a:ext cx="1752600" cy="2209800"/>
            <a:chOff x="336" y="1488"/>
            <a:chExt cx="1104" cy="1392"/>
          </a:xfrm>
        </p:grpSpPr>
        <p:sp>
          <p:nvSpPr>
            <p:cNvPr id="54305" name="Gerade Verbindung 55298">
              <a:extLst>
                <a:ext uri="{FF2B5EF4-FFF2-40B4-BE49-F238E27FC236}">
                  <a16:creationId xmlns:a16="http://schemas.microsoft.com/office/drawing/2014/main" id="{4D87E3E4-B39E-4B0C-8821-F9C31E21EBED}"/>
                </a:ext>
              </a:extLst>
            </p:cNvPr>
            <p:cNvSpPr>
              <a:spLocks noChangeShapeType="1"/>
            </p:cNvSpPr>
            <p:nvPr/>
          </p:nvSpPr>
          <p:spPr bwMode="auto">
            <a:xfrm>
              <a:off x="384" y="1488"/>
              <a:ext cx="76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06" name="Gerade Verbindung 55299">
              <a:extLst>
                <a:ext uri="{FF2B5EF4-FFF2-40B4-BE49-F238E27FC236}">
                  <a16:creationId xmlns:a16="http://schemas.microsoft.com/office/drawing/2014/main" id="{9B5413F6-EFE4-4435-B5DE-459F9E4B28AD}"/>
                </a:ext>
              </a:extLst>
            </p:cNvPr>
            <p:cNvSpPr>
              <a:spLocks noChangeShapeType="1"/>
            </p:cNvSpPr>
            <p:nvPr/>
          </p:nvSpPr>
          <p:spPr bwMode="auto">
            <a:xfrm>
              <a:off x="624" y="1488"/>
              <a:ext cx="0" cy="38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07" name="Rechteck 55300">
              <a:extLst>
                <a:ext uri="{FF2B5EF4-FFF2-40B4-BE49-F238E27FC236}">
                  <a16:creationId xmlns:a16="http://schemas.microsoft.com/office/drawing/2014/main" id="{964B390C-011F-46F4-8F7A-D42556EDD055}"/>
                </a:ext>
              </a:extLst>
            </p:cNvPr>
            <p:cNvSpPr>
              <a:spLocks noChangeArrowheads="1"/>
            </p:cNvSpPr>
            <p:nvPr/>
          </p:nvSpPr>
          <p:spPr bwMode="auto">
            <a:xfrm>
              <a:off x="580" y="1876"/>
              <a:ext cx="88" cy="28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308" name="Gerade Verbindung 55301">
              <a:extLst>
                <a:ext uri="{FF2B5EF4-FFF2-40B4-BE49-F238E27FC236}">
                  <a16:creationId xmlns:a16="http://schemas.microsoft.com/office/drawing/2014/main" id="{E731B078-695B-4531-9135-9FC1CECF193A}"/>
                </a:ext>
              </a:extLst>
            </p:cNvPr>
            <p:cNvSpPr>
              <a:spLocks noChangeShapeType="1"/>
            </p:cNvSpPr>
            <p:nvPr/>
          </p:nvSpPr>
          <p:spPr bwMode="auto">
            <a:xfrm>
              <a:off x="624" y="2160"/>
              <a:ext cx="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09" name="Ellipse 55302">
              <a:extLst>
                <a:ext uri="{FF2B5EF4-FFF2-40B4-BE49-F238E27FC236}">
                  <a16:creationId xmlns:a16="http://schemas.microsoft.com/office/drawing/2014/main" id="{3A31C580-D741-4CF5-80EF-991B7C1FD2A0}"/>
                </a:ext>
              </a:extLst>
            </p:cNvPr>
            <p:cNvSpPr>
              <a:spLocks noChangeArrowheads="1"/>
            </p:cNvSpPr>
            <p:nvPr/>
          </p:nvSpPr>
          <p:spPr bwMode="auto">
            <a:xfrm>
              <a:off x="484" y="2356"/>
              <a:ext cx="280" cy="32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310" name="Gerade Verbindung 55303">
              <a:extLst>
                <a:ext uri="{FF2B5EF4-FFF2-40B4-BE49-F238E27FC236}">
                  <a16:creationId xmlns:a16="http://schemas.microsoft.com/office/drawing/2014/main" id="{A562AEB4-094F-4669-BE5B-A4F51F8FEFE1}"/>
                </a:ext>
              </a:extLst>
            </p:cNvPr>
            <p:cNvSpPr>
              <a:spLocks noChangeShapeType="1"/>
            </p:cNvSpPr>
            <p:nvPr/>
          </p:nvSpPr>
          <p:spPr bwMode="auto">
            <a:xfrm>
              <a:off x="624" y="2688"/>
              <a:ext cx="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11" name="Gerade Verbindung 55304">
              <a:extLst>
                <a:ext uri="{FF2B5EF4-FFF2-40B4-BE49-F238E27FC236}">
                  <a16:creationId xmlns:a16="http://schemas.microsoft.com/office/drawing/2014/main" id="{136EB136-7C56-4F8F-BFA2-2CEA40553F73}"/>
                </a:ext>
              </a:extLst>
            </p:cNvPr>
            <p:cNvSpPr>
              <a:spLocks noChangeShapeType="1"/>
            </p:cNvSpPr>
            <p:nvPr/>
          </p:nvSpPr>
          <p:spPr bwMode="auto">
            <a:xfrm>
              <a:off x="336" y="2880"/>
              <a:ext cx="816"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12" name="Gerade Verbindung 55305">
              <a:extLst>
                <a:ext uri="{FF2B5EF4-FFF2-40B4-BE49-F238E27FC236}">
                  <a16:creationId xmlns:a16="http://schemas.microsoft.com/office/drawing/2014/main" id="{78C7EC07-869B-4D01-A112-026451ECD396}"/>
                </a:ext>
              </a:extLst>
            </p:cNvPr>
            <p:cNvSpPr>
              <a:spLocks noChangeShapeType="1"/>
            </p:cNvSpPr>
            <p:nvPr/>
          </p:nvSpPr>
          <p:spPr bwMode="auto">
            <a:xfrm flipV="1">
              <a:off x="1152" y="2160"/>
              <a:ext cx="0" cy="72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13" name="Ellipse 55306">
              <a:extLst>
                <a:ext uri="{FF2B5EF4-FFF2-40B4-BE49-F238E27FC236}">
                  <a16:creationId xmlns:a16="http://schemas.microsoft.com/office/drawing/2014/main" id="{2C1787D3-FA5A-4FC4-82FC-11CA109A30F7}"/>
                </a:ext>
              </a:extLst>
            </p:cNvPr>
            <p:cNvSpPr>
              <a:spLocks noChangeArrowheads="1"/>
            </p:cNvSpPr>
            <p:nvPr/>
          </p:nvSpPr>
          <p:spPr bwMode="auto">
            <a:xfrm>
              <a:off x="1012" y="1828"/>
              <a:ext cx="280" cy="32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314" name="Gerade Verbindung 55307">
              <a:extLst>
                <a:ext uri="{FF2B5EF4-FFF2-40B4-BE49-F238E27FC236}">
                  <a16:creationId xmlns:a16="http://schemas.microsoft.com/office/drawing/2014/main" id="{BCB51D5C-C172-4078-8032-9EBC47BB9992}"/>
                </a:ext>
              </a:extLst>
            </p:cNvPr>
            <p:cNvSpPr>
              <a:spLocks noChangeShapeType="1"/>
            </p:cNvSpPr>
            <p:nvPr/>
          </p:nvSpPr>
          <p:spPr bwMode="auto">
            <a:xfrm flipV="1">
              <a:off x="1152" y="1488"/>
              <a:ext cx="0" cy="336"/>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5309" name="Rechteck 55308">
              <a:extLst>
                <a:ext uri="{FF2B5EF4-FFF2-40B4-BE49-F238E27FC236}">
                  <a16:creationId xmlns:a16="http://schemas.microsoft.com/office/drawing/2014/main" id="{97173145-6FAC-4B10-9E28-83C64EEE8AC9}"/>
                </a:ext>
              </a:extLst>
            </p:cNvPr>
            <p:cNvSpPr>
              <a:spLocks noChangeArrowheads="1"/>
            </p:cNvSpPr>
            <p:nvPr/>
          </p:nvSpPr>
          <p:spPr bwMode="auto">
            <a:xfrm>
              <a:off x="528" y="1872"/>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latin typeface="Times New Roman" panose="02020603050405020304" pitchFamily="18" charset="0"/>
                </a:rPr>
                <a:t>R</a:t>
              </a:r>
            </a:p>
          </p:txBody>
        </p:sp>
        <p:sp>
          <p:nvSpPr>
            <p:cNvPr id="55310" name="Rechteck 55309">
              <a:extLst>
                <a:ext uri="{FF2B5EF4-FFF2-40B4-BE49-F238E27FC236}">
                  <a16:creationId xmlns:a16="http://schemas.microsoft.com/office/drawing/2014/main" id="{3CE747DF-43F9-4DF1-88DD-06F364D1BA8C}"/>
                </a:ext>
              </a:extLst>
            </p:cNvPr>
            <p:cNvSpPr>
              <a:spLocks noChangeArrowheads="1"/>
            </p:cNvSpPr>
            <p:nvPr/>
          </p:nvSpPr>
          <p:spPr bwMode="auto">
            <a:xfrm>
              <a:off x="336" y="2448"/>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I</a:t>
              </a:r>
            </a:p>
          </p:txBody>
        </p:sp>
        <p:sp>
          <p:nvSpPr>
            <p:cNvPr id="55311" name="Rechteck 55310">
              <a:extLst>
                <a:ext uri="{FF2B5EF4-FFF2-40B4-BE49-F238E27FC236}">
                  <a16:creationId xmlns:a16="http://schemas.microsoft.com/office/drawing/2014/main" id="{2380BBAC-56A0-489D-9EBD-9174FC19479F}"/>
                </a:ext>
              </a:extLst>
            </p:cNvPr>
            <p:cNvSpPr>
              <a:spLocks noChangeArrowheads="1"/>
            </p:cNvSpPr>
            <p:nvPr/>
          </p:nvSpPr>
          <p:spPr bwMode="auto">
            <a:xfrm>
              <a:off x="1008" y="1920"/>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U</a:t>
              </a:r>
            </a:p>
          </p:txBody>
        </p:sp>
        <p:sp>
          <p:nvSpPr>
            <p:cNvPr id="54318" name="Gerade Verbindung 55311">
              <a:extLst>
                <a:ext uri="{FF2B5EF4-FFF2-40B4-BE49-F238E27FC236}">
                  <a16:creationId xmlns:a16="http://schemas.microsoft.com/office/drawing/2014/main" id="{A8DA92BD-5EDC-4635-A506-01E411DA0477}"/>
                </a:ext>
              </a:extLst>
            </p:cNvPr>
            <p:cNvSpPr>
              <a:spLocks noChangeShapeType="1"/>
            </p:cNvSpPr>
            <p:nvPr/>
          </p:nvSpPr>
          <p:spPr bwMode="auto">
            <a:xfrm flipV="1">
              <a:off x="432" y="2352"/>
              <a:ext cx="384" cy="384"/>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4319" name="Gerade Verbindung 55312">
              <a:extLst>
                <a:ext uri="{FF2B5EF4-FFF2-40B4-BE49-F238E27FC236}">
                  <a16:creationId xmlns:a16="http://schemas.microsoft.com/office/drawing/2014/main" id="{CAA531AC-984E-43EB-A904-BEE03AC83530}"/>
                </a:ext>
              </a:extLst>
            </p:cNvPr>
            <p:cNvSpPr>
              <a:spLocks noChangeShapeType="1"/>
            </p:cNvSpPr>
            <p:nvPr/>
          </p:nvSpPr>
          <p:spPr bwMode="auto">
            <a:xfrm flipV="1">
              <a:off x="960" y="1824"/>
              <a:ext cx="480" cy="432"/>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55315" name="Rechteck 55314">
            <a:extLst>
              <a:ext uri="{FF2B5EF4-FFF2-40B4-BE49-F238E27FC236}">
                <a16:creationId xmlns:a16="http://schemas.microsoft.com/office/drawing/2014/main" id="{3867BF7A-FC8E-4173-9BDA-337AAC0EA058}"/>
              </a:ext>
            </a:extLst>
          </p:cNvPr>
          <p:cNvSpPr>
            <a:spLocks noChangeArrowheads="1"/>
          </p:cNvSpPr>
          <p:nvPr/>
        </p:nvSpPr>
        <p:spPr bwMode="auto">
          <a:xfrm>
            <a:off x="3048000" y="1828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Ersatzschaltbild</a:t>
            </a:r>
          </a:p>
        </p:txBody>
      </p:sp>
      <p:grpSp>
        <p:nvGrpSpPr>
          <p:cNvPr id="28112" name="Group 30">
            <a:extLst>
              <a:ext uri="{FF2B5EF4-FFF2-40B4-BE49-F238E27FC236}">
                <a16:creationId xmlns:a16="http://schemas.microsoft.com/office/drawing/2014/main" id="{6CE0EE09-E6E0-4138-824F-96493578FAA7}"/>
              </a:ext>
            </a:extLst>
          </p:cNvPr>
          <p:cNvGrpSpPr>
            <a:grpSpLocks/>
          </p:cNvGrpSpPr>
          <p:nvPr/>
        </p:nvGrpSpPr>
        <p:grpSpPr bwMode="auto">
          <a:xfrm>
            <a:off x="3048000" y="2362200"/>
            <a:ext cx="2355850" cy="2133600"/>
            <a:chOff x="1920" y="1488"/>
            <a:chExt cx="1484" cy="1344"/>
          </a:xfrm>
        </p:grpSpPr>
        <p:sp>
          <p:nvSpPr>
            <p:cNvPr id="54295" name="Gerade Verbindung 55315">
              <a:extLst>
                <a:ext uri="{FF2B5EF4-FFF2-40B4-BE49-F238E27FC236}">
                  <a16:creationId xmlns:a16="http://schemas.microsoft.com/office/drawing/2014/main" id="{C1207399-9245-4FF1-816C-388C3B490FC9}"/>
                </a:ext>
              </a:extLst>
            </p:cNvPr>
            <p:cNvSpPr>
              <a:spLocks noChangeShapeType="1"/>
            </p:cNvSpPr>
            <p:nvPr/>
          </p:nvSpPr>
          <p:spPr bwMode="auto">
            <a:xfrm>
              <a:off x="1920" y="1488"/>
              <a:ext cx="134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296" name="Gerade Verbindung 55316">
              <a:extLst>
                <a:ext uri="{FF2B5EF4-FFF2-40B4-BE49-F238E27FC236}">
                  <a16:creationId xmlns:a16="http://schemas.microsoft.com/office/drawing/2014/main" id="{092BA926-88BE-49C7-A9F7-A20FF843CD84}"/>
                </a:ext>
              </a:extLst>
            </p:cNvPr>
            <p:cNvSpPr>
              <a:spLocks noChangeShapeType="1"/>
            </p:cNvSpPr>
            <p:nvPr/>
          </p:nvSpPr>
          <p:spPr bwMode="auto">
            <a:xfrm>
              <a:off x="3264" y="1488"/>
              <a:ext cx="0" cy="24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297" name="Rechteck 55317">
              <a:extLst>
                <a:ext uri="{FF2B5EF4-FFF2-40B4-BE49-F238E27FC236}">
                  <a16:creationId xmlns:a16="http://schemas.microsoft.com/office/drawing/2014/main" id="{99C9A122-D79B-4CB4-B4E8-F7E4691212C1}"/>
                </a:ext>
              </a:extLst>
            </p:cNvPr>
            <p:cNvSpPr>
              <a:spLocks noChangeArrowheads="1"/>
            </p:cNvSpPr>
            <p:nvPr/>
          </p:nvSpPr>
          <p:spPr bwMode="auto">
            <a:xfrm>
              <a:off x="3172" y="1732"/>
              <a:ext cx="232" cy="664"/>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298" name="Gerade Verbindung 55318">
              <a:extLst>
                <a:ext uri="{FF2B5EF4-FFF2-40B4-BE49-F238E27FC236}">
                  <a16:creationId xmlns:a16="http://schemas.microsoft.com/office/drawing/2014/main" id="{ED94E464-C274-4DDF-A06A-98A7C2BDE6F3}"/>
                </a:ext>
              </a:extLst>
            </p:cNvPr>
            <p:cNvSpPr>
              <a:spLocks noChangeShapeType="1"/>
            </p:cNvSpPr>
            <p:nvPr/>
          </p:nvSpPr>
          <p:spPr bwMode="auto">
            <a:xfrm>
              <a:off x="3264" y="2400"/>
              <a:ext cx="0" cy="4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299" name="Gerade Verbindung 55319">
              <a:extLst>
                <a:ext uri="{FF2B5EF4-FFF2-40B4-BE49-F238E27FC236}">
                  <a16:creationId xmlns:a16="http://schemas.microsoft.com/office/drawing/2014/main" id="{2EBF3048-B0AD-42C5-9A6C-AFEA6796815D}"/>
                </a:ext>
              </a:extLst>
            </p:cNvPr>
            <p:cNvSpPr>
              <a:spLocks noChangeShapeType="1"/>
            </p:cNvSpPr>
            <p:nvPr/>
          </p:nvSpPr>
          <p:spPr bwMode="auto">
            <a:xfrm flipH="1">
              <a:off x="1920" y="2832"/>
              <a:ext cx="1344"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00" name="Gerade Verbindung 55320">
              <a:extLst>
                <a:ext uri="{FF2B5EF4-FFF2-40B4-BE49-F238E27FC236}">
                  <a16:creationId xmlns:a16="http://schemas.microsoft.com/office/drawing/2014/main" id="{276A6D5A-C733-4CD4-A6CA-67BBC1B1307F}"/>
                </a:ext>
              </a:extLst>
            </p:cNvPr>
            <p:cNvSpPr>
              <a:spLocks noChangeShapeType="1"/>
            </p:cNvSpPr>
            <p:nvPr/>
          </p:nvSpPr>
          <p:spPr bwMode="auto">
            <a:xfrm flipV="1">
              <a:off x="2400" y="2640"/>
              <a:ext cx="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01" name="Rechteck 55321">
              <a:extLst>
                <a:ext uri="{FF2B5EF4-FFF2-40B4-BE49-F238E27FC236}">
                  <a16:creationId xmlns:a16="http://schemas.microsoft.com/office/drawing/2014/main" id="{732D898B-8DBA-4C3F-B914-7377BC26EA78}"/>
                </a:ext>
              </a:extLst>
            </p:cNvPr>
            <p:cNvSpPr>
              <a:spLocks noChangeArrowheads="1"/>
            </p:cNvSpPr>
            <p:nvPr/>
          </p:nvSpPr>
          <p:spPr bwMode="auto">
            <a:xfrm>
              <a:off x="2308" y="2164"/>
              <a:ext cx="184" cy="47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302" name="Gerade Verbindung 55322">
              <a:extLst>
                <a:ext uri="{FF2B5EF4-FFF2-40B4-BE49-F238E27FC236}">
                  <a16:creationId xmlns:a16="http://schemas.microsoft.com/office/drawing/2014/main" id="{179B6675-ADCD-4C7A-9338-CB7D5CFAA17A}"/>
                </a:ext>
              </a:extLst>
            </p:cNvPr>
            <p:cNvSpPr>
              <a:spLocks noChangeShapeType="1"/>
            </p:cNvSpPr>
            <p:nvPr/>
          </p:nvSpPr>
          <p:spPr bwMode="auto">
            <a:xfrm flipV="1">
              <a:off x="2400" y="2016"/>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303" name="Rechteck 55323">
              <a:extLst>
                <a:ext uri="{FF2B5EF4-FFF2-40B4-BE49-F238E27FC236}">
                  <a16:creationId xmlns:a16="http://schemas.microsoft.com/office/drawing/2014/main" id="{86558BCD-7B91-49D8-A6A8-7E93E441EA5D}"/>
                </a:ext>
              </a:extLst>
            </p:cNvPr>
            <p:cNvSpPr>
              <a:spLocks noChangeArrowheads="1"/>
            </p:cNvSpPr>
            <p:nvPr/>
          </p:nvSpPr>
          <p:spPr bwMode="auto">
            <a:xfrm>
              <a:off x="2308" y="1636"/>
              <a:ext cx="184" cy="37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4304" name="Gerade Verbindung 55324">
              <a:extLst>
                <a:ext uri="{FF2B5EF4-FFF2-40B4-BE49-F238E27FC236}">
                  <a16:creationId xmlns:a16="http://schemas.microsoft.com/office/drawing/2014/main" id="{9ED784EC-6D03-4CD9-9821-C764C4E0D6A3}"/>
                </a:ext>
              </a:extLst>
            </p:cNvPr>
            <p:cNvSpPr>
              <a:spLocks noChangeShapeType="1"/>
            </p:cNvSpPr>
            <p:nvPr/>
          </p:nvSpPr>
          <p:spPr bwMode="auto">
            <a:xfrm flipV="1">
              <a:off x="2400" y="1488"/>
              <a:ext cx="0" cy="144"/>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
        <p:nvSpPr>
          <p:cNvPr id="55327" name="Rechteck 55326">
            <a:extLst>
              <a:ext uri="{FF2B5EF4-FFF2-40B4-BE49-F238E27FC236}">
                <a16:creationId xmlns:a16="http://schemas.microsoft.com/office/drawing/2014/main" id="{110494A7-40BE-43BF-AA8C-10AB017E2FE0}"/>
              </a:ext>
            </a:extLst>
          </p:cNvPr>
          <p:cNvSpPr>
            <a:spLocks noChangeArrowheads="1"/>
          </p:cNvSpPr>
          <p:nvPr/>
        </p:nvSpPr>
        <p:spPr bwMode="auto">
          <a:xfrm>
            <a:off x="3603625" y="274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a:t>
            </a:r>
          </a:p>
        </p:txBody>
      </p:sp>
      <p:sp>
        <p:nvSpPr>
          <p:cNvPr id="55328" name="Rechteck 55327">
            <a:extLst>
              <a:ext uri="{FF2B5EF4-FFF2-40B4-BE49-F238E27FC236}">
                <a16:creationId xmlns:a16="http://schemas.microsoft.com/office/drawing/2014/main" id="{18C8707A-2F02-476B-B618-085CD3816315}"/>
              </a:ext>
            </a:extLst>
          </p:cNvPr>
          <p:cNvSpPr>
            <a:spLocks noChangeArrowheads="1"/>
          </p:cNvSpPr>
          <p:nvPr/>
        </p:nvSpPr>
        <p:spPr bwMode="auto">
          <a:xfrm>
            <a:off x="3505200" y="37338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  R</a:t>
            </a:r>
            <a:r>
              <a:rPr lang="de-DE" altLang="de-DE" baseline="-25000">
                <a:latin typeface="Times New Roman" panose="02020603050405020304" pitchFamily="18" charset="0"/>
              </a:rPr>
              <a:t>I</a:t>
            </a:r>
          </a:p>
        </p:txBody>
      </p:sp>
      <p:sp>
        <p:nvSpPr>
          <p:cNvPr id="55329" name="Rechteck 55328">
            <a:extLst>
              <a:ext uri="{FF2B5EF4-FFF2-40B4-BE49-F238E27FC236}">
                <a16:creationId xmlns:a16="http://schemas.microsoft.com/office/drawing/2014/main" id="{D6CD5DC5-3CC9-4B58-9166-FEC6962048A1}"/>
              </a:ext>
            </a:extLst>
          </p:cNvPr>
          <p:cNvSpPr>
            <a:spLocks noChangeArrowheads="1"/>
          </p:cNvSpPr>
          <p:nvPr/>
        </p:nvSpPr>
        <p:spPr bwMode="auto">
          <a:xfrm>
            <a:off x="4953000" y="327660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a:t>
            </a:r>
            <a:r>
              <a:rPr lang="de-DE" altLang="de-DE" baseline="-25000">
                <a:latin typeface="Times New Roman" panose="02020603050405020304" pitchFamily="18" charset="0"/>
              </a:rPr>
              <a:t>U</a:t>
            </a:r>
          </a:p>
        </p:txBody>
      </p:sp>
      <p:sp>
        <p:nvSpPr>
          <p:cNvPr id="55330" name="Rechteck 55329">
            <a:extLst>
              <a:ext uri="{FF2B5EF4-FFF2-40B4-BE49-F238E27FC236}">
                <a16:creationId xmlns:a16="http://schemas.microsoft.com/office/drawing/2014/main" id="{1BC85085-9359-4EF7-85EA-14502B38EA79}"/>
              </a:ext>
            </a:extLst>
          </p:cNvPr>
          <p:cNvSpPr>
            <a:spLocks noChangeArrowheads="1"/>
          </p:cNvSpPr>
          <p:nvPr/>
        </p:nvSpPr>
        <p:spPr bwMode="auto">
          <a:xfrm>
            <a:off x="5791200" y="1828800"/>
            <a:ext cx="33512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I =I</a:t>
            </a:r>
            <a:r>
              <a:rPr lang="de-DE" altLang="de-DE" baseline="-25000">
                <a:latin typeface="Times New Roman" panose="02020603050405020304" pitchFamily="18" charset="0"/>
              </a:rPr>
              <a:t>R</a:t>
            </a:r>
            <a:r>
              <a:rPr lang="de-DE" altLang="de-DE">
                <a:latin typeface="Times New Roman" panose="02020603050405020304" pitchFamily="18" charset="0"/>
              </a:rPr>
              <a:t> + I</a:t>
            </a:r>
            <a:r>
              <a:rPr lang="de-DE" altLang="de-DE" baseline="-25000">
                <a:latin typeface="Times New Roman" panose="02020603050405020304" pitchFamily="18" charset="0"/>
              </a:rPr>
              <a:t> U</a:t>
            </a:r>
            <a:r>
              <a:rPr lang="de-DE" altLang="de-DE">
                <a:latin typeface="Times New Roman" panose="02020603050405020304" pitchFamily="18" charset="0"/>
              </a:rPr>
              <a:t>			  </a:t>
            </a:r>
          </a:p>
          <a:p>
            <a:pPr>
              <a:spcBef>
                <a:spcPct val="50000"/>
              </a:spcBef>
            </a:pPr>
            <a:r>
              <a:rPr lang="de-DE" altLang="de-DE">
                <a:latin typeface="Times New Roman" panose="02020603050405020304" pitchFamily="18" charset="0"/>
              </a:rPr>
              <a:t>Rges. = U/I = U / (I</a:t>
            </a:r>
            <a:r>
              <a:rPr lang="de-DE" altLang="de-DE" baseline="-25000">
                <a:latin typeface="Times New Roman" panose="02020603050405020304" pitchFamily="18" charset="0"/>
              </a:rPr>
              <a:t>R</a:t>
            </a:r>
            <a:r>
              <a:rPr lang="de-DE" altLang="de-DE">
                <a:latin typeface="Times New Roman" panose="02020603050405020304" pitchFamily="18" charset="0"/>
              </a:rPr>
              <a:t> +I</a:t>
            </a:r>
            <a:r>
              <a:rPr lang="de-DE" altLang="de-DE" baseline="-25000">
                <a:latin typeface="Times New Roman" panose="02020603050405020304" pitchFamily="18" charset="0"/>
              </a:rPr>
              <a:t>U </a:t>
            </a:r>
            <a:r>
              <a:rPr lang="de-DE" altLang="de-DE">
                <a:latin typeface="Times New Roman" panose="02020603050405020304" pitchFamily="18" charset="0"/>
              </a:rPr>
              <a:t>)=</a:t>
            </a:r>
          </a:p>
          <a:p>
            <a:pPr>
              <a:spcBef>
                <a:spcPct val="50000"/>
              </a:spcBef>
            </a:pPr>
            <a:r>
              <a:rPr lang="de-DE" altLang="de-DE">
                <a:latin typeface="Times New Roman" panose="02020603050405020304" pitchFamily="18" charset="0"/>
              </a:rPr>
              <a:t>1 / (1/ R + 1 / R</a:t>
            </a:r>
            <a:r>
              <a:rPr lang="de-DE" altLang="de-DE" baseline="-25000">
                <a:latin typeface="Times New Roman" panose="02020603050405020304" pitchFamily="18" charset="0"/>
              </a:rPr>
              <a:t> U</a:t>
            </a:r>
            <a:r>
              <a:rPr lang="de-DE" altLang="de-DE">
                <a:latin typeface="Times New Roman" panose="02020603050405020304" pitchFamily="18" charset="0"/>
              </a:rPr>
              <a:t> )</a:t>
            </a:r>
          </a:p>
          <a:p>
            <a:pPr>
              <a:spcBef>
                <a:spcPct val="50000"/>
              </a:spcBef>
            </a:pPr>
            <a:r>
              <a:rPr lang="de-DE" altLang="de-DE">
                <a:latin typeface="Times New Roman" panose="02020603050405020304" pitchFamily="18" charset="0"/>
              </a:rPr>
              <a:t>Rges. = R * R</a:t>
            </a:r>
            <a:r>
              <a:rPr lang="de-DE" altLang="de-DE" baseline="-25000">
                <a:latin typeface="Times New Roman" panose="02020603050405020304" pitchFamily="18" charset="0"/>
              </a:rPr>
              <a:t>U</a:t>
            </a:r>
            <a:r>
              <a:rPr lang="de-DE" altLang="de-DE">
                <a:latin typeface="Times New Roman" panose="02020603050405020304" pitchFamily="18" charset="0"/>
              </a:rPr>
              <a:t> / (R</a:t>
            </a:r>
            <a:r>
              <a:rPr lang="de-DE" altLang="de-DE" baseline="-25000">
                <a:latin typeface="Times New Roman" panose="02020603050405020304" pitchFamily="18" charset="0"/>
              </a:rPr>
              <a:t>U</a:t>
            </a:r>
            <a:r>
              <a:rPr lang="de-DE" altLang="de-DE">
                <a:latin typeface="Times New Roman" panose="02020603050405020304" pitchFamily="18" charset="0"/>
              </a:rPr>
              <a:t> + R)</a:t>
            </a:r>
          </a:p>
        </p:txBody>
      </p:sp>
      <p:sp>
        <p:nvSpPr>
          <p:cNvPr id="55331" name="Rechteck 55330">
            <a:extLst>
              <a:ext uri="{FF2B5EF4-FFF2-40B4-BE49-F238E27FC236}">
                <a16:creationId xmlns:a16="http://schemas.microsoft.com/office/drawing/2014/main" id="{54B55A32-6106-47BA-818D-BF88E7F328E5}"/>
              </a:ext>
            </a:extLst>
          </p:cNvPr>
          <p:cNvSpPr>
            <a:spLocks noChangeArrowheads="1"/>
          </p:cNvSpPr>
          <p:nvPr/>
        </p:nvSpPr>
        <p:spPr bwMode="auto">
          <a:xfrm>
            <a:off x="609600" y="4648200"/>
            <a:ext cx="7620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Meßbereichserweiterung:</a:t>
            </a:r>
          </a:p>
          <a:p>
            <a:pPr>
              <a:spcBef>
                <a:spcPct val="50000"/>
              </a:spcBef>
            </a:pPr>
            <a:r>
              <a:rPr lang="de-DE" altLang="de-DE">
                <a:latin typeface="Times New Roman" panose="02020603050405020304" pitchFamily="18" charset="0"/>
              </a:rPr>
              <a:t>U= R</a:t>
            </a:r>
            <a:r>
              <a:rPr lang="de-DE" altLang="de-DE" baseline="-25000">
                <a:latin typeface="Times New Roman" panose="02020603050405020304" pitchFamily="18" charset="0"/>
              </a:rPr>
              <a:t> I </a:t>
            </a:r>
            <a:r>
              <a:rPr lang="de-DE" altLang="de-DE">
                <a:latin typeface="Times New Roman" panose="02020603050405020304" pitchFamily="18" charset="0"/>
              </a:rPr>
              <a:t> * I</a:t>
            </a:r>
          </a:p>
          <a:p>
            <a:pPr>
              <a:spcBef>
                <a:spcPct val="50000"/>
              </a:spcBef>
            </a:pPr>
            <a:r>
              <a:rPr lang="de-DE" altLang="de-DE">
                <a:latin typeface="Times New Roman" panose="02020603050405020304" pitchFamily="18" charset="0"/>
              </a:rPr>
              <a:t>U = R</a:t>
            </a:r>
            <a:r>
              <a:rPr lang="de-DE" altLang="de-DE" baseline="-25000">
                <a:latin typeface="Times New Roman" panose="02020603050405020304" pitchFamily="18" charset="0"/>
              </a:rPr>
              <a:t>S</a:t>
            </a:r>
            <a:r>
              <a:rPr lang="de-DE" altLang="de-DE">
                <a:latin typeface="Times New Roman" panose="02020603050405020304" pitchFamily="18" charset="0"/>
              </a:rPr>
              <a:t> (n - 1) * I</a:t>
            </a:r>
          </a:p>
        </p:txBody>
      </p:sp>
      <p:sp>
        <p:nvSpPr>
          <p:cNvPr id="55332" name="Rechteck 55331">
            <a:extLst>
              <a:ext uri="{FF2B5EF4-FFF2-40B4-BE49-F238E27FC236}">
                <a16:creationId xmlns:a16="http://schemas.microsoft.com/office/drawing/2014/main" id="{D9AF5736-AA91-4858-BC28-6FAEC9BE55AE}"/>
              </a:ext>
            </a:extLst>
          </p:cNvPr>
          <p:cNvSpPr>
            <a:spLocks noChangeArrowheads="1"/>
          </p:cNvSpPr>
          <p:nvPr/>
        </p:nvSpPr>
        <p:spPr bwMode="auto">
          <a:xfrm>
            <a:off x="381000" y="5638800"/>
            <a:ext cx="2057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Hilfe durch Shunt . Es kann der 10 fache Strom gemessen.  </a:t>
            </a:r>
          </a:p>
        </p:txBody>
      </p:sp>
      <p:grpSp>
        <p:nvGrpSpPr>
          <p:cNvPr id="13169" name="Group 47">
            <a:extLst>
              <a:ext uri="{FF2B5EF4-FFF2-40B4-BE49-F238E27FC236}">
                <a16:creationId xmlns:a16="http://schemas.microsoft.com/office/drawing/2014/main" id="{E0AE8777-EFE4-4730-8E7D-FF65B95944F0}"/>
              </a:ext>
            </a:extLst>
          </p:cNvPr>
          <p:cNvGrpSpPr>
            <a:grpSpLocks/>
          </p:cNvGrpSpPr>
          <p:nvPr/>
        </p:nvGrpSpPr>
        <p:grpSpPr bwMode="auto">
          <a:xfrm>
            <a:off x="3505200" y="5416550"/>
            <a:ext cx="4876800" cy="1054100"/>
            <a:chOff x="2208" y="3412"/>
            <a:chExt cx="3072" cy="664"/>
          </a:xfrm>
        </p:grpSpPr>
        <p:sp>
          <p:nvSpPr>
            <p:cNvPr id="54285" name="Gerade Verbindung 55332">
              <a:extLst>
                <a:ext uri="{FF2B5EF4-FFF2-40B4-BE49-F238E27FC236}">
                  <a16:creationId xmlns:a16="http://schemas.microsoft.com/office/drawing/2014/main" id="{2DFBFB78-8153-4E67-BD17-8F66DEE585EC}"/>
                </a:ext>
              </a:extLst>
            </p:cNvPr>
            <p:cNvSpPr>
              <a:spLocks noChangeShapeType="1"/>
            </p:cNvSpPr>
            <p:nvPr/>
          </p:nvSpPr>
          <p:spPr bwMode="auto">
            <a:xfrm>
              <a:off x="2208" y="3504"/>
              <a:ext cx="86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4286" name="Rechteck 55333">
              <a:extLst>
                <a:ext uri="{FF2B5EF4-FFF2-40B4-BE49-F238E27FC236}">
                  <a16:creationId xmlns:a16="http://schemas.microsoft.com/office/drawing/2014/main" id="{2277EA51-5EF7-4E29-A406-8D8F6C6046C9}"/>
                </a:ext>
              </a:extLst>
            </p:cNvPr>
            <p:cNvSpPr>
              <a:spLocks noChangeArrowheads="1"/>
            </p:cNvSpPr>
            <p:nvPr/>
          </p:nvSpPr>
          <p:spPr bwMode="auto">
            <a:xfrm>
              <a:off x="3076" y="3412"/>
              <a:ext cx="1048" cy="23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35" name="Rechteck 55334">
              <a:extLst>
                <a:ext uri="{FF2B5EF4-FFF2-40B4-BE49-F238E27FC236}">
                  <a16:creationId xmlns:a16="http://schemas.microsoft.com/office/drawing/2014/main" id="{2030786C-B89A-4F06-A567-D2B61E49958F}"/>
                </a:ext>
              </a:extLst>
            </p:cNvPr>
            <p:cNvSpPr>
              <a:spLocks noChangeArrowheads="1"/>
            </p:cNvSpPr>
            <p:nvPr/>
          </p:nvSpPr>
          <p:spPr bwMode="auto">
            <a:xfrm>
              <a:off x="3110" y="3470"/>
              <a:ext cx="4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a:latin typeface="Times New Roman" panose="02020603050405020304" pitchFamily="18" charset="0"/>
                </a:rPr>
                <a:t>R</a:t>
              </a:r>
              <a:r>
                <a:rPr lang="de-DE" altLang="de-DE" baseline="-25000">
                  <a:latin typeface="Times New Roman" panose="02020603050405020304" pitchFamily="18" charset="0"/>
                </a:rPr>
                <a:t>I</a:t>
              </a:r>
            </a:p>
          </p:txBody>
        </p:sp>
        <p:sp>
          <p:nvSpPr>
            <p:cNvPr id="54288" name="Gerade Verbindung 55335">
              <a:extLst>
                <a:ext uri="{FF2B5EF4-FFF2-40B4-BE49-F238E27FC236}">
                  <a16:creationId xmlns:a16="http://schemas.microsoft.com/office/drawing/2014/main" id="{839A11BC-42A8-4CAC-9465-5E789B49A0DB}"/>
                </a:ext>
              </a:extLst>
            </p:cNvPr>
            <p:cNvSpPr>
              <a:spLocks noChangeShapeType="1"/>
            </p:cNvSpPr>
            <p:nvPr/>
          </p:nvSpPr>
          <p:spPr bwMode="auto">
            <a:xfrm>
              <a:off x="4128" y="3504"/>
              <a:ext cx="1152"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54289" name="Gerade Verbindung 55336">
              <a:extLst>
                <a:ext uri="{FF2B5EF4-FFF2-40B4-BE49-F238E27FC236}">
                  <a16:creationId xmlns:a16="http://schemas.microsoft.com/office/drawing/2014/main" id="{D72DCBE2-17C8-4000-9D7C-13462FC5A8FD}"/>
                </a:ext>
              </a:extLst>
            </p:cNvPr>
            <p:cNvSpPr>
              <a:spLocks noChangeShapeType="1"/>
            </p:cNvSpPr>
            <p:nvPr/>
          </p:nvSpPr>
          <p:spPr bwMode="auto">
            <a:xfrm>
              <a:off x="2544" y="3504"/>
              <a:ext cx="0" cy="4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290" name="Gerade Verbindung 55337">
              <a:extLst>
                <a:ext uri="{FF2B5EF4-FFF2-40B4-BE49-F238E27FC236}">
                  <a16:creationId xmlns:a16="http://schemas.microsoft.com/office/drawing/2014/main" id="{8C492578-6518-4BFA-895A-E9DF879882E9}"/>
                </a:ext>
              </a:extLst>
            </p:cNvPr>
            <p:cNvSpPr>
              <a:spLocks noChangeShapeType="1"/>
            </p:cNvSpPr>
            <p:nvPr/>
          </p:nvSpPr>
          <p:spPr bwMode="auto">
            <a:xfrm>
              <a:off x="2544" y="3936"/>
              <a:ext cx="528"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291" name="Rechteck 55338">
              <a:extLst>
                <a:ext uri="{FF2B5EF4-FFF2-40B4-BE49-F238E27FC236}">
                  <a16:creationId xmlns:a16="http://schemas.microsoft.com/office/drawing/2014/main" id="{53F35778-A345-481F-9B74-F66433308F48}"/>
                </a:ext>
              </a:extLst>
            </p:cNvPr>
            <p:cNvSpPr>
              <a:spLocks noChangeArrowheads="1"/>
            </p:cNvSpPr>
            <p:nvPr/>
          </p:nvSpPr>
          <p:spPr bwMode="auto">
            <a:xfrm>
              <a:off x="3076" y="3796"/>
              <a:ext cx="1048" cy="28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5340" name="Rechteck 55339">
              <a:extLst>
                <a:ext uri="{FF2B5EF4-FFF2-40B4-BE49-F238E27FC236}">
                  <a16:creationId xmlns:a16="http://schemas.microsoft.com/office/drawing/2014/main" id="{F19A99C2-616E-4A7E-A3EF-85A708AD69D7}"/>
                </a:ext>
              </a:extLst>
            </p:cNvPr>
            <p:cNvSpPr>
              <a:spLocks noChangeArrowheads="1"/>
            </p:cNvSpPr>
            <p:nvPr/>
          </p:nvSpPr>
          <p:spPr bwMode="auto">
            <a:xfrm>
              <a:off x="3168" y="3840"/>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a:t>
              </a:r>
              <a:r>
                <a:rPr lang="de-DE" altLang="de-DE" baseline="-25000">
                  <a:latin typeface="Times New Roman" panose="02020603050405020304" pitchFamily="18" charset="0"/>
                </a:rPr>
                <a:t>S</a:t>
              </a:r>
            </a:p>
          </p:txBody>
        </p:sp>
        <p:sp>
          <p:nvSpPr>
            <p:cNvPr id="54293" name="Gerade Verbindung 55340">
              <a:extLst>
                <a:ext uri="{FF2B5EF4-FFF2-40B4-BE49-F238E27FC236}">
                  <a16:creationId xmlns:a16="http://schemas.microsoft.com/office/drawing/2014/main" id="{D16A0721-4F20-4156-AA6F-E1DD37EA48DE}"/>
                </a:ext>
              </a:extLst>
            </p:cNvPr>
            <p:cNvSpPr>
              <a:spLocks noChangeShapeType="1"/>
            </p:cNvSpPr>
            <p:nvPr/>
          </p:nvSpPr>
          <p:spPr bwMode="auto">
            <a:xfrm>
              <a:off x="4128" y="3936"/>
              <a:ext cx="192"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4294" name="Gerade Verbindung 55341">
              <a:extLst>
                <a:ext uri="{FF2B5EF4-FFF2-40B4-BE49-F238E27FC236}">
                  <a16:creationId xmlns:a16="http://schemas.microsoft.com/office/drawing/2014/main" id="{9BB498D8-9864-40A5-A457-4F56FE60A40A}"/>
                </a:ext>
              </a:extLst>
            </p:cNvPr>
            <p:cNvSpPr>
              <a:spLocks noChangeShapeType="1"/>
            </p:cNvSpPr>
            <p:nvPr/>
          </p:nvSpPr>
          <p:spPr bwMode="auto">
            <a:xfrm flipV="1">
              <a:off x="4320" y="3504"/>
              <a:ext cx="0" cy="43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 calcmode="lin" valueType="num">
                                      <p:cBhvr additive="base">
                                        <p:cTn id="7" dur="500" fill="hold"/>
                                        <p:tgtEl>
                                          <p:spTgt spid="55297"/>
                                        </p:tgtEl>
                                        <p:attrNameLst>
                                          <p:attrName>ppt_x</p:attrName>
                                        </p:attrNameLst>
                                      </p:cBhvr>
                                      <p:tavLst>
                                        <p:tav tm="0">
                                          <p:val>
                                            <p:strVal val="#ppt_x"/>
                                          </p:val>
                                        </p:tav>
                                        <p:tav tm="100000">
                                          <p:val>
                                            <p:strVal val="#ppt_x"/>
                                          </p:val>
                                        </p:tav>
                                      </p:tavLst>
                                    </p:anim>
                                    <p:anim calcmode="lin" valueType="num">
                                      <p:cBhvr additive="base">
                                        <p:cTn id="8" dur="500" fill="hold"/>
                                        <p:tgtEl>
                                          <p:spTgt spid="552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55298">
                                            <p:txEl>
                                              <p:pRg st="0" end="0"/>
                                            </p:txEl>
                                          </p:spTgt>
                                        </p:tgtEl>
                                        <p:attrNameLst>
                                          <p:attrName>style.visibility</p:attrName>
                                        </p:attrNameLst>
                                      </p:cBhvr>
                                      <p:to>
                                        <p:strVal val="visible"/>
                                      </p:to>
                                    </p:set>
                                    <p:animEffect transition="in" filter="wipe(up)">
                                      <p:cBhvr>
                                        <p:cTn id="13" dur="75"/>
                                        <p:tgtEl>
                                          <p:spTgt spid="55298">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Schreibmaschin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017"/>
                                        </p:tgtEl>
                                        <p:attrNameLst>
                                          <p:attrName>style.visibility</p:attrName>
                                        </p:attrNameLst>
                                      </p:cBhvr>
                                      <p:to>
                                        <p:strVal val="visible"/>
                                      </p:to>
                                    </p:set>
                                    <p:animEffect transition="in" filter="box(out)">
                                      <p:cBhvr>
                                        <p:cTn id="18" dur="500"/>
                                        <p:tgtEl>
                                          <p:spTgt spid="1017"/>
                                        </p:tgtEl>
                                      </p:cBhvr>
                                    </p:animEffect>
                                  </p:childTnLst>
                                  <p:subTnLst>
                                    <p:audio>
                                      <p:cMediaNode>
                                        <p:cTn display="0" masterRel="sameClick">
                                          <p:stCondLst>
                                            <p:cond evt="begin" delay="0">
                                              <p:tn val="16"/>
                                            </p:cond>
                                          </p:stCondLst>
                                          <p:endCondLst>
                                            <p:cond evt="onStopAudio" delay="0">
                                              <p:tgtEl>
                                                <p:sldTgt/>
                                              </p:tgtEl>
                                            </p:cond>
                                          </p:endCondLst>
                                        </p:cTn>
                                        <p:tgtEl>
                                          <p:sndTgt r:embed="rId4"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iterate type="lt">
                                    <p:tmPct val="100000"/>
                                  </p:iterate>
                                  <p:childTnLst>
                                    <p:set>
                                      <p:cBhvr>
                                        <p:cTn id="22" dur="1" fill="hold">
                                          <p:stCondLst>
                                            <p:cond delay="0"/>
                                          </p:stCondLst>
                                        </p:cTn>
                                        <p:tgtEl>
                                          <p:spTgt spid="55315">
                                            <p:txEl>
                                              <p:pRg st="0" end="0"/>
                                            </p:txEl>
                                          </p:spTgt>
                                        </p:tgtEl>
                                        <p:attrNameLst>
                                          <p:attrName>style.visibility</p:attrName>
                                        </p:attrNameLst>
                                      </p:cBhvr>
                                      <p:to>
                                        <p:strVal val="visible"/>
                                      </p:to>
                                    </p:set>
                                    <p:animEffect transition="in" filter="wipe(up)">
                                      <p:cBhvr>
                                        <p:cTn id="23" dur="75"/>
                                        <p:tgtEl>
                                          <p:spTgt spid="55315">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Schreibmaschine"/>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28112"/>
                                        </p:tgtEl>
                                        <p:attrNameLst>
                                          <p:attrName>style.visibility</p:attrName>
                                        </p:attrNameLst>
                                      </p:cBhvr>
                                      <p:to>
                                        <p:strVal val="visible"/>
                                      </p:to>
                                    </p:set>
                                    <p:animEffect transition="in" filter="box(out)">
                                      <p:cBhvr>
                                        <p:cTn id="28" dur="500"/>
                                        <p:tgtEl>
                                          <p:spTgt spid="28112"/>
                                        </p:tgtEl>
                                      </p:cBhvr>
                                    </p:animEffect>
                                  </p:childTnLst>
                                  <p:subTnLst>
                                    <p:audio>
                                      <p:cMediaNode>
                                        <p:cTn display="0" masterRel="sameClick">
                                          <p:stCondLst>
                                            <p:cond evt="begin" delay="0">
                                              <p:tn val="26"/>
                                            </p:cond>
                                          </p:stCondLst>
                                          <p:endCondLst>
                                            <p:cond evt="onStopAudio" delay="0">
                                              <p:tgtEl>
                                                <p:sldTgt/>
                                              </p:tgtEl>
                                            </p:cond>
                                          </p:endCondLst>
                                        </p:cTn>
                                        <p:tgtEl>
                                          <p:sndTgt r:embed="rId4" name="Kamera"/>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5327"/>
                                        </p:tgtEl>
                                        <p:attrNameLst>
                                          <p:attrName>style.visibility</p:attrName>
                                        </p:attrNameLst>
                                      </p:cBhvr>
                                      <p:to>
                                        <p:strVal val="visible"/>
                                      </p:to>
                                    </p:set>
                                    <p:animEffect transition="in" filter="box(out)">
                                      <p:cBhvr>
                                        <p:cTn id="33" dur="500"/>
                                        <p:tgtEl>
                                          <p:spTgt spid="55327"/>
                                        </p:tgtEl>
                                      </p:cBhvr>
                                    </p:animEffect>
                                  </p:childTnLst>
                                  <p:subTnLst>
                                    <p:audio>
                                      <p:cMediaNode>
                                        <p:cTn display="0" masterRel="sameClick">
                                          <p:stCondLst>
                                            <p:cond evt="begin" delay="0">
                                              <p:tn val="31"/>
                                            </p:cond>
                                          </p:stCondLst>
                                          <p:endCondLst>
                                            <p:cond evt="onStopAudio" delay="0">
                                              <p:tgtEl>
                                                <p:sldTgt/>
                                              </p:tgtEl>
                                            </p:cond>
                                          </p:endCondLst>
                                        </p:cTn>
                                        <p:tgtEl>
                                          <p:sndTgt r:embed="rId4" name="Kamera"/>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iterate type="lt">
                                    <p:tmPct val="100000"/>
                                  </p:iterate>
                                  <p:childTnLst>
                                    <p:set>
                                      <p:cBhvr>
                                        <p:cTn id="37" dur="1" fill="hold">
                                          <p:stCondLst>
                                            <p:cond delay="0"/>
                                          </p:stCondLst>
                                        </p:cTn>
                                        <p:tgtEl>
                                          <p:spTgt spid="55330">
                                            <p:txEl>
                                              <p:pRg st="0" end="0"/>
                                            </p:txEl>
                                          </p:spTgt>
                                        </p:tgtEl>
                                        <p:attrNameLst>
                                          <p:attrName>style.visibility</p:attrName>
                                        </p:attrNameLst>
                                      </p:cBhvr>
                                      <p:to>
                                        <p:strVal val="visible"/>
                                      </p:to>
                                    </p:set>
                                    <p:animEffect transition="in" filter="wipe(up)">
                                      <p:cBhvr>
                                        <p:cTn id="38" dur="75"/>
                                        <p:tgtEl>
                                          <p:spTgt spid="55330">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Schreibmaschine"/>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iterate type="lt">
                                    <p:tmPct val="100000"/>
                                  </p:iterate>
                                  <p:childTnLst>
                                    <p:set>
                                      <p:cBhvr>
                                        <p:cTn id="42" dur="1" fill="hold">
                                          <p:stCondLst>
                                            <p:cond delay="0"/>
                                          </p:stCondLst>
                                        </p:cTn>
                                        <p:tgtEl>
                                          <p:spTgt spid="55330">
                                            <p:txEl>
                                              <p:pRg st="1" end="1"/>
                                            </p:txEl>
                                          </p:spTgt>
                                        </p:tgtEl>
                                        <p:attrNameLst>
                                          <p:attrName>style.visibility</p:attrName>
                                        </p:attrNameLst>
                                      </p:cBhvr>
                                      <p:to>
                                        <p:strVal val="visible"/>
                                      </p:to>
                                    </p:set>
                                    <p:animEffect transition="in" filter="wipe(up)">
                                      <p:cBhvr>
                                        <p:cTn id="43" dur="75"/>
                                        <p:tgtEl>
                                          <p:spTgt spid="55330">
                                            <p:txEl>
                                              <p:pRg st="1" end="1"/>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Schreibmaschine"/>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iterate type="lt">
                                    <p:tmPct val="100000"/>
                                  </p:iterate>
                                  <p:childTnLst>
                                    <p:set>
                                      <p:cBhvr>
                                        <p:cTn id="47" dur="1" fill="hold">
                                          <p:stCondLst>
                                            <p:cond delay="0"/>
                                          </p:stCondLst>
                                        </p:cTn>
                                        <p:tgtEl>
                                          <p:spTgt spid="55330">
                                            <p:txEl>
                                              <p:pRg st="2" end="2"/>
                                            </p:txEl>
                                          </p:spTgt>
                                        </p:tgtEl>
                                        <p:attrNameLst>
                                          <p:attrName>style.visibility</p:attrName>
                                        </p:attrNameLst>
                                      </p:cBhvr>
                                      <p:to>
                                        <p:strVal val="visible"/>
                                      </p:to>
                                    </p:set>
                                    <p:animEffect transition="in" filter="wipe(up)">
                                      <p:cBhvr>
                                        <p:cTn id="48" dur="75"/>
                                        <p:tgtEl>
                                          <p:spTgt spid="55330">
                                            <p:txEl>
                                              <p:pRg st="2" end="2"/>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3" name="Schreibmaschine"/>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iterate type="lt">
                                    <p:tmPct val="100000"/>
                                  </p:iterate>
                                  <p:childTnLst>
                                    <p:set>
                                      <p:cBhvr>
                                        <p:cTn id="52" dur="1" fill="hold">
                                          <p:stCondLst>
                                            <p:cond delay="0"/>
                                          </p:stCondLst>
                                        </p:cTn>
                                        <p:tgtEl>
                                          <p:spTgt spid="55330">
                                            <p:txEl>
                                              <p:pRg st="3" end="3"/>
                                            </p:txEl>
                                          </p:spTgt>
                                        </p:tgtEl>
                                        <p:attrNameLst>
                                          <p:attrName>style.visibility</p:attrName>
                                        </p:attrNameLst>
                                      </p:cBhvr>
                                      <p:to>
                                        <p:strVal val="visible"/>
                                      </p:to>
                                    </p:set>
                                    <p:animEffect transition="in" filter="wipe(up)">
                                      <p:cBhvr>
                                        <p:cTn id="53" dur="75"/>
                                        <p:tgtEl>
                                          <p:spTgt spid="55330">
                                            <p:txEl>
                                              <p:pRg st="3" end="3"/>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Schreibmaschine"/>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32" fill="hold" nodeType="clickEffect">
                                  <p:stCondLst>
                                    <p:cond delay="0"/>
                                  </p:stCondLst>
                                  <p:childTnLst>
                                    <p:set>
                                      <p:cBhvr>
                                        <p:cTn id="57" dur="1" fill="hold">
                                          <p:stCondLst>
                                            <p:cond delay="0"/>
                                          </p:stCondLst>
                                        </p:cTn>
                                        <p:tgtEl>
                                          <p:spTgt spid="13169"/>
                                        </p:tgtEl>
                                        <p:attrNameLst>
                                          <p:attrName>style.visibility</p:attrName>
                                        </p:attrNameLst>
                                      </p:cBhvr>
                                      <p:to>
                                        <p:strVal val="visible"/>
                                      </p:to>
                                    </p:set>
                                    <p:animEffect transition="in" filter="box(out)">
                                      <p:cBhvr>
                                        <p:cTn id="58" dur="500"/>
                                        <p:tgtEl>
                                          <p:spTgt spid="13169"/>
                                        </p:tgtEl>
                                      </p:cBhvr>
                                    </p:animEffect>
                                  </p:childTnLst>
                                  <p:subTnLst>
                                    <p:audio>
                                      <p:cMediaNode>
                                        <p:cTn display="0" masterRel="sameClick">
                                          <p:stCondLst>
                                            <p:cond evt="begin" delay="0">
                                              <p:tn val="56"/>
                                            </p:cond>
                                          </p:stCondLst>
                                          <p:endCondLst>
                                            <p:cond evt="onStopAudio" delay="0">
                                              <p:tgtEl>
                                                <p:sldTgt/>
                                              </p:tgtEl>
                                            </p:cond>
                                          </p:endCondLst>
                                        </p:cTn>
                                        <p:tgtEl>
                                          <p:sndTgt r:embed="rId4"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autoUpdateAnimBg="0"/>
      <p:bldP spid="55298" grpId="0" build="p" autoUpdateAnimBg="0"/>
      <p:bldP spid="55315" grpId="0" build="p" autoUpdateAnimBg="0"/>
      <p:bldP spid="55327" grpId="0" autoUpdateAnimBg="0"/>
      <p:bldP spid="5533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EDA2016F-60EA-46CC-8408-A133AB2040A7}"/>
              </a:ext>
            </a:extLst>
          </p:cNvPr>
          <p:cNvSpPr>
            <a:spLocks noChangeArrowheads="1"/>
          </p:cNvSpPr>
          <p:nvPr/>
        </p:nvSpPr>
        <p:spPr bwMode="auto">
          <a:xfrm>
            <a:off x="228600" y="304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Hydrodynamische Bremse</a:t>
            </a:r>
          </a:p>
        </p:txBody>
      </p:sp>
      <p:sp>
        <p:nvSpPr>
          <p:cNvPr id="11266" name="Rechteck 8193">
            <a:extLst>
              <a:ext uri="{FF2B5EF4-FFF2-40B4-BE49-F238E27FC236}">
                <a16:creationId xmlns:a16="http://schemas.microsoft.com/office/drawing/2014/main" id="{B8F1BCAC-F8A2-4310-AA62-CB7E9453CCF7}"/>
              </a:ext>
            </a:extLst>
          </p:cNvPr>
          <p:cNvSpPr>
            <a:spLocks noChangeArrowheads="1"/>
          </p:cNvSpPr>
          <p:nvPr/>
        </p:nvSpPr>
        <p:spPr bwMode="auto">
          <a:xfrm>
            <a:off x="-92075" y="2117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sz="2400">
              <a:latin typeface="Times New Roman" panose="02020603050405020304" pitchFamily="18" charset="0"/>
            </a:endParaRPr>
          </a:p>
        </p:txBody>
      </p:sp>
      <p:pic>
        <p:nvPicPr>
          <p:cNvPr id="8195" name="Rechteck 8194">
            <a:extLst>
              <a:ext uri="{FF2B5EF4-FFF2-40B4-BE49-F238E27FC236}">
                <a16:creationId xmlns:a16="http://schemas.microsoft.com/office/drawing/2014/main" id="{756FFC86-E78F-4756-A814-902173FCFB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100138"/>
            <a:ext cx="46863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hteck 8195">
            <a:extLst>
              <a:ext uri="{FF2B5EF4-FFF2-40B4-BE49-F238E27FC236}">
                <a16:creationId xmlns:a16="http://schemas.microsoft.com/office/drawing/2014/main" id="{1F14F572-3A79-43C4-8BAD-EFE1EA0F8DF4}"/>
              </a:ext>
            </a:extLst>
          </p:cNvPr>
          <p:cNvSpPr>
            <a:spLocks noChangeArrowheads="1"/>
          </p:cNvSpPr>
          <p:nvPr/>
        </p:nvSpPr>
        <p:spPr bwMode="auto">
          <a:xfrm>
            <a:off x="381000" y="39624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400">
                <a:latin typeface="Times New Roman" panose="02020603050405020304" pitchFamily="18" charset="0"/>
              </a:rPr>
              <a:t>Wirbelstrombremse</a:t>
            </a:r>
          </a:p>
        </p:txBody>
      </p:sp>
      <p:sp>
        <p:nvSpPr>
          <p:cNvPr id="8197" name="Rechteck 8196">
            <a:extLst>
              <a:ext uri="{FF2B5EF4-FFF2-40B4-BE49-F238E27FC236}">
                <a16:creationId xmlns:a16="http://schemas.microsoft.com/office/drawing/2014/main" id="{B50D0E25-A190-4552-B6EB-0D64E710DD12}"/>
              </a:ext>
            </a:extLst>
          </p:cNvPr>
          <p:cNvSpPr>
            <a:spLocks noChangeArrowheads="1"/>
          </p:cNvSpPr>
          <p:nvPr/>
        </p:nvSpPr>
        <p:spPr bwMode="auto">
          <a:xfrm>
            <a:off x="228600" y="45720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z.B. beim ICE  erklärt am Fahrraddynamo. Während des Drehens eines Rades wird ein Strom  induziert. Dieser induzierte Strom wirkt der Vorwärtsbewegung entgegen, bzw. bremst sue ab.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iaprojekto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löckche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7"/>
                                        </p:tgtEl>
                                        <p:attrNameLst>
                                          <p:attrName>style.visibility</p:attrName>
                                        </p:attrNameLst>
                                      </p:cBhvr>
                                      <p:to>
                                        <p:strVal val="visible"/>
                                      </p:to>
                                    </p:set>
                                    <p:anim calcmode="lin" valueType="num">
                                      <p:cBhvr additive="base">
                                        <p:cTn id="25" dur="500" fill="hold"/>
                                        <p:tgtEl>
                                          <p:spTgt spid="8197"/>
                                        </p:tgtEl>
                                        <p:attrNameLst>
                                          <p:attrName>ppt_x</p:attrName>
                                        </p:attrNameLst>
                                      </p:cBhvr>
                                      <p:tavLst>
                                        <p:tav tm="0">
                                          <p:val>
                                            <p:strVal val="#ppt_x"/>
                                          </p:val>
                                        </p:tav>
                                        <p:tav tm="100000">
                                          <p:val>
                                            <p:strVal val="#ppt_x"/>
                                          </p:val>
                                        </p:tav>
                                      </p:tavLst>
                                    </p:anim>
                                    <p:anim calcmode="lin" valueType="num">
                                      <p:cBhvr additive="base">
                                        <p:cTn id="26" dur="500" fill="hold"/>
                                        <p:tgtEl>
                                          <p:spTgt spid="8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autoUpdateAnimBg="0"/>
      <p:bldP spid="8196" grpId="0" autoUpdateAnimBg="0"/>
      <p:bldP spid="819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Form 9216">
            <a:extLst>
              <a:ext uri="{FF2B5EF4-FFF2-40B4-BE49-F238E27FC236}">
                <a16:creationId xmlns:a16="http://schemas.microsoft.com/office/drawing/2014/main" id="{4D0D5BEE-59C1-4969-BBA6-74B2C5495AE3}"/>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Schlupf</a:t>
            </a:r>
          </a:p>
        </p:txBody>
      </p:sp>
      <p:sp>
        <p:nvSpPr>
          <p:cNvPr id="9218" name="Rechteck 9217">
            <a:extLst>
              <a:ext uri="{FF2B5EF4-FFF2-40B4-BE49-F238E27FC236}">
                <a16:creationId xmlns:a16="http://schemas.microsoft.com/office/drawing/2014/main" id="{2D715C40-D4F3-40E3-B927-3622312E8A37}"/>
              </a:ext>
            </a:extLst>
          </p:cNvPr>
          <p:cNvSpPr>
            <a:spLocks noChangeArrowheads="1"/>
          </p:cNvSpPr>
          <p:nvPr/>
        </p:nvSpPr>
        <p:spPr bwMode="auto">
          <a:xfrm>
            <a:off x="228600" y="1524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Was bedeutet Schlupf ?</a:t>
            </a:r>
          </a:p>
        </p:txBody>
      </p:sp>
      <p:sp>
        <p:nvSpPr>
          <p:cNvPr id="9219" name="Rechteck 9218">
            <a:extLst>
              <a:ext uri="{FF2B5EF4-FFF2-40B4-BE49-F238E27FC236}">
                <a16:creationId xmlns:a16="http://schemas.microsoft.com/office/drawing/2014/main" id="{7DD0C452-51B9-4DF5-AEE4-C61EBF545A30}"/>
              </a:ext>
            </a:extLst>
          </p:cNvPr>
          <p:cNvSpPr>
            <a:spLocks noChangeArrowheads="1"/>
          </p:cNvSpPr>
          <p:nvPr/>
        </p:nvSpPr>
        <p:spPr bwMode="auto">
          <a:xfrm>
            <a:off x="152400" y="2286000"/>
            <a:ext cx="84582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Die Schlupf ist die</a:t>
            </a:r>
            <a:r>
              <a:rPr lang="de-DE" altLang="de-DE" sz="1200">
                <a:latin typeface="Times New Roman" panose="02020603050405020304" pitchFamily="18" charset="0"/>
              </a:rPr>
              <a:t> </a:t>
            </a:r>
            <a:r>
              <a:rPr lang="de-DE" altLang="de-DE" sz="1800">
                <a:latin typeface="Times New Roman" panose="02020603050405020304" pitchFamily="18" charset="0"/>
              </a:rPr>
              <a:t>Kraft , die nicht in die gewünschte  Bewegungsenergie  umgesetzt wird. Je kleiner die Schlupf, desto größer ist die Leistung, die auf die Drehachse über-tragen wird.</a:t>
            </a:r>
          </a:p>
          <a:p>
            <a:pPr>
              <a:spcBef>
                <a:spcPct val="50000"/>
              </a:spcBef>
            </a:pPr>
            <a:r>
              <a:rPr lang="de-DE" altLang="de-DE" sz="1800">
                <a:latin typeface="Times New Roman" panose="02020603050405020304" pitchFamily="18" charset="0"/>
              </a:rPr>
              <a:t>mit Last:</a:t>
            </a:r>
          </a:p>
          <a:p>
            <a:pPr>
              <a:spcBef>
                <a:spcPct val="50000"/>
              </a:spcBef>
            </a:pPr>
            <a:r>
              <a:rPr lang="de-DE" altLang="de-DE" sz="1800">
                <a:latin typeface="Times New Roman" panose="02020603050405020304" pitchFamily="18" charset="0"/>
              </a:rPr>
              <a:t>		S</a:t>
            </a:r>
            <a:r>
              <a:rPr lang="de-DE" altLang="de-DE" sz="1800" baseline="-25000">
                <a:latin typeface="Times New Roman" panose="02020603050405020304" pitchFamily="18" charset="0"/>
              </a:rPr>
              <a:t>n</a:t>
            </a:r>
            <a:r>
              <a:rPr lang="de-DE" altLang="de-DE" sz="1800">
                <a:latin typeface="Times New Roman" panose="02020603050405020304" pitchFamily="18" charset="0"/>
              </a:rPr>
              <a:t> = ( S</a:t>
            </a:r>
            <a:r>
              <a:rPr lang="de-DE" altLang="de-DE" sz="1800" baseline="-25000">
                <a:latin typeface="Times New Roman" panose="02020603050405020304" pitchFamily="18" charset="0"/>
              </a:rPr>
              <a:t>n </a:t>
            </a:r>
            <a:r>
              <a:rPr lang="de-DE" altLang="de-DE" sz="1800">
                <a:latin typeface="Times New Roman" panose="02020603050405020304" pitchFamily="18" charset="0"/>
              </a:rPr>
              <a:t>- S </a:t>
            </a:r>
            <a:r>
              <a:rPr lang="de-DE" altLang="de-DE" sz="1800" baseline="-25000">
                <a:latin typeface="Times New Roman" panose="02020603050405020304" pitchFamily="18" charset="0"/>
              </a:rPr>
              <a:t>gemessen</a:t>
            </a:r>
            <a:r>
              <a:rPr lang="de-DE" altLang="de-DE" sz="1800">
                <a:latin typeface="Times New Roman" panose="02020603050405020304" pitchFamily="18" charset="0"/>
              </a:rPr>
              <a:t>) / S</a:t>
            </a:r>
            <a:r>
              <a:rPr lang="de-DE" altLang="de-DE" sz="1800" baseline="-25000">
                <a:latin typeface="Times New Roman" panose="02020603050405020304" pitchFamily="18" charset="0"/>
              </a:rPr>
              <a:t> n</a:t>
            </a:r>
            <a:endParaRPr lang="de-DE" altLang="de-DE" sz="1800">
              <a:latin typeface="Times New Roman" panose="02020603050405020304" pitchFamily="18" charset="0"/>
            </a:endParaRPr>
          </a:p>
          <a:p>
            <a:pPr>
              <a:spcBef>
                <a:spcPct val="50000"/>
              </a:spcBef>
            </a:pPr>
            <a:r>
              <a:rPr lang="de-DE" altLang="de-DE" sz="1800">
                <a:latin typeface="Times New Roman" panose="02020603050405020304" pitchFamily="18" charset="0"/>
              </a:rPr>
              <a:t>ohne Last	</a:t>
            </a:r>
          </a:p>
          <a:p>
            <a:pPr>
              <a:spcBef>
                <a:spcPct val="50000"/>
              </a:spcBef>
            </a:pPr>
            <a:r>
              <a:rPr lang="de-DE" altLang="de-DE" sz="1800">
                <a:latin typeface="Times New Roman" panose="02020603050405020304" pitchFamily="18" charset="0"/>
              </a:rPr>
              <a:t>		S</a:t>
            </a:r>
            <a:r>
              <a:rPr lang="de-DE" altLang="de-DE" sz="1800" baseline="-25000">
                <a:latin typeface="Times New Roman" panose="02020603050405020304" pitchFamily="18" charset="0"/>
              </a:rPr>
              <a:t>n</a:t>
            </a:r>
            <a:r>
              <a:rPr lang="de-DE" altLang="de-DE" sz="1800">
                <a:latin typeface="Times New Roman" panose="02020603050405020304" pitchFamily="18" charset="0"/>
              </a:rPr>
              <a:t> = n * 2</a:t>
            </a:r>
            <a:r>
              <a:rPr lang="de-DE" altLang="de-DE" sz="1800">
                <a:latin typeface="Symbol" panose="05050102010706020507" pitchFamily="18" charset="2"/>
              </a:rPr>
              <a:t>p</a:t>
            </a:r>
            <a:r>
              <a:rPr lang="de-DE" altLang="de-DE" sz="1800">
                <a:latin typeface="Times New Roman" panose="02020603050405020304" pitchFamily="18" charset="0"/>
              </a:rPr>
              <a:t> * R</a:t>
            </a:r>
          </a:p>
          <a:p>
            <a:pPr>
              <a:spcBef>
                <a:spcPct val="50000"/>
              </a:spcBef>
            </a:pPr>
            <a:r>
              <a:rPr lang="de-DE" altLang="de-DE" sz="1800">
                <a:latin typeface="Times New Roman" panose="02020603050405020304" pitchFamily="18" charset="0"/>
              </a:rPr>
              <a:t>					n   = Anzahl der Drehungen</a:t>
            </a:r>
          </a:p>
          <a:p>
            <a:pPr>
              <a:spcBef>
                <a:spcPct val="50000"/>
              </a:spcBef>
            </a:pPr>
            <a:r>
              <a:rPr lang="de-DE" altLang="de-DE" sz="1800">
                <a:latin typeface="Times New Roman" panose="02020603050405020304" pitchFamily="18" charset="0"/>
              </a:rPr>
              <a:t>					2R = Reifendurchmesser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mo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218">
                                            <p:txEl>
                                              <p:pRg st="0" end="0"/>
                                            </p:txEl>
                                          </p:spTgt>
                                        </p:tgtEl>
                                        <p:attrNameLst>
                                          <p:attrName>style.visibility</p:attrName>
                                        </p:attrNameLst>
                                      </p:cBhvr>
                                      <p:to>
                                        <p:strVal val="visible"/>
                                      </p:to>
                                    </p:set>
                                    <p:anim calcmode="lin" valueType="num">
                                      <p:cBhvr additive="base">
                                        <p:cTn id="13"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utoUpdateAnimBg="0"/>
      <p:bldP spid="921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Form 10240">
            <a:extLst>
              <a:ext uri="{FF2B5EF4-FFF2-40B4-BE49-F238E27FC236}">
                <a16:creationId xmlns:a16="http://schemas.microsoft.com/office/drawing/2014/main" id="{CC1C8D31-FA44-467D-820B-A5AC13AEF0BF}"/>
              </a:ext>
            </a:extLst>
          </p:cNvPr>
          <p:cNvSpPr>
            <a:spLocks noGrp="1" noChangeArrowheads="1"/>
          </p:cNvSpPr>
          <p:nvPr>
            <p:ph type="title"/>
          </p:nvPr>
        </p:nvSpPr>
        <p:spPr>
          <a:xfrm>
            <a:off x="762000" y="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Prony’ scher Zaum</a:t>
            </a:r>
          </a:p>
        </p:txBody>
      </p:sp>
      <p:sp>
        <p:nvSpPr>
          <p:cNvPr id="10242" name="Rechteck 10241">
            <a:extLst>
              <a:ext uri="{FF2B5EF4-FFF2-40B4-BE49-F238E27FC236}">
                <a16:creationId xmlns:a16="http://schemas.microsoft.com/office/drawing/2014/main" id="{1B739310-7C29-4CD8-AE51-C2832B90C2C0}"/>
              </a:ext>
            </a:extLst>
          </p:cNvPr>
          <p:cNvSpPr>
            <a:spLocks noChangeArrowheads="1"/>
          </p:cNvSpPr>
          <p:nvPr/>
        </p:nvSpPr>
        <p:spPr bwMode="auto">
          <a:xfrm>
            <a:off x="152400" y="914400"/>
            <a:ext cx="899001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Schematische darstellung des Prony’ schen Zaums</a:t>
            </a:r>
          </a:p>
          <a:p>
            <a:pPr>
              <a:spcBef>
                <a:spcPct val="50000"/>
              </a:spcBef>
            </a:pPr>
            <a:r>
              <a:rPr lang="de-DE" altLang="de-DE" sz="1200">
                <a:latin typeface="Times New Roman" panose="02020603050405020304" pitchFamily="18" charset="0"/>
              </a:rPr>
              <a:t>mit dem Prony’schen Zaum kann ein Drehmoment  gemessen werden (Aufbau siehe Skizze) In diesem Fall wirkt das Drehmoment des sich drehenden Antriebrades dem Drehmoment des Prony’ schen Zaums in gleichem Maße entgegen, wenn die Vrersuchsanordnung  waagrecht steht.Dann heben sich die beidenm Drehmomente auf (sind genau gleich groß). Durch die Daten des Prony’ schen Zaums, wie der Federwaage, die Masse des Gewichts, die jeweiligen Längen zum Mittelpunkt des Antriebrades, kann leicht das Drehmoment des Systems errechnet  werden.</a:t>
            </a:r>
          </a:p>
        </p:txBody>
      </p:sp>
      <p:pic>
        <p:nvPicPr>
          <p:cNvPr id="10243" name="Rechteck 10242">
            <a:extLst>
              <a:ext uri="{FF2B5EF4-FFF2-40B4-BE49-F238E27FC236}">
                <a16:creationId xmlns:a16="http://schemas.microsoft.com/office/drawing/2014/main" id="{10D21EB9-6E14-4D08-BC73-DD0613EACD3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179638"/>
            <a:ext cx="50196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additive="base">
                                        <p:cTn id="7" dur="500" fill="hold"/>
                                        <p:tgtEl>
                                          <p:spTgt spid="10241"/>
                                        </p:tgtEl>
                                        <p:attrNameLst>
                                          <p:attrName>ppt_x</p:attrName>
                                        </p:attrNameLst>
                                      </p:cBhvr>
                                      <p:tavLst>
                                        <p:tav tm="0">
                                          <p:val>
                                            <p:strVal val="#ppt_x"/>
                                          </p:val>
                                        </p:tav>
                                        <p:tav tm="100000">
                                          <p:val>
                                            <p:strVal val="#ppt_x"/>
                                          </p:val>
                                        </p:tav>
                                      </p:tavLst>
                                    </p:anim>
                                    <p:anim calcmode="lin" valueType="num">
                                      <p:cBhvr additive="base">
                                        <p:cTn id="8" dur="500" fill="hold"/>
                                        <p:tgtEl>
                                          <p:spTgt spid="102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jazz.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iterate type="wd">
                                    <p:tmPct val="100000"/>
                                  </p:iterate>
                                  <p:childTnLst>
                                    <p:set>
                                      <p:cBhvr>
                                        <p:cTn id="12" dur="1" fill="hold">
                                          <p:stCondLst>
                                            <p:cond delay="0"/>
                                          </p:stCondLst>
                                        </p:cTn>
                                        <p:tgtEl>
                                          <p:spTgt spid="10242">
                                            <p:txEl>
                                              <p:pRg st="0" end="0"/>
                                            </p:txEl>
                                          </p:spTgt>
                                        </p:tgtEl>
                                        <p:attrNameLst>
                                          <p:attrName>style.visibility</p:attrName>
                                        </p:attrNameLst>
                                      </p:cBhvr>
                                      <p:to>
                                        <p:strVal val="visible"/>
                                      </p:to>
                                    </p:set>
                                    <p:animEffect transition="in" filter="blinds(horizontal)">
                                      <p:cBhvr>
                                        <p:cTn id="13" dur="300"/>
                                        <p:tgtEl>
                                          <p:spTgt spid="10242">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Zischen"/>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iterate type="wd">
                                    <p:tmPct val="100000"/>
                                  </p:iterate>
                                  <p:childTnLst>
                                    <p:set>
                                      <p:cBhvr>
                                        <p:cTn id="17" dur="1" fill="hold">
                                          <p:stCondLst>
                                            <p:cond delay="0"/>
                                          </p:stCondLst>
                                        </p:cTn>
                                        <p:tgtEl>
                                          <p:spTgt spid="10242">
                                            <p:txEl>
                                              <p:pRg st="1" end="1"/>
                                            </p:txEl>
                                          </p:spTgt>
                                        </p:tgtEl>
                                        <p:attrNameLst>
                                          <p:attrName>style.visibility</p:attrName>
                                        </p:attrNameLst>
                                      </p:cBhvr>
                                      <p:to>
                                        <p:strVal val="visible"/>
                                      </p:to>
                                    </p:set>
                                    <p:animEffect transition="in" filter="blinds(horizontal)">
                                      <p:cBhvr>
                                        <p:cTn id="18" dur="300"/>
                                        <p:tgtEl>
                                          <p:spTgt spid="10242">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Zischen"/>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243"/>
                                        </p:tgtEl>
                                        <p:attrNameLst>
                                          <p:attrName>style.visibility</p:attrName>
                                        </p:attrNameLst>
                                      </p:cBhvr>
                                      <p:to>
                                        <p:strVal val="visible"/>
                                      </p:to>
                                    </p:set>
                                    <p:anim calcmode="lin" valueType="num">
                                      <p:cBhvr additive="base">
                                        <p:cTn id="23" dur="500" fill="hold"/>
                                        <p:tgtEl>
                                          <p:spTgt spid="10243"/>
                                        </p:tgtEl>
                                        <p:attrNameLst>
                                          <p:attrName>ppt_x</p:attrName>
                                        </p:attrNameLst>
                                      </p:cBhvr>
                                      <p:tavLst>
                                        <p:tav tm="0">
                                          <p:val>
                                            <p:strVal val="#ppt_x"/>
                                          </p:val>
                                        </p:tav>
                                        <p:tav tm="100000">
                                          <p:val>
                                            <p:strVal val="#ppt_x"/>
                                          </p:val>
                                        </p:tav>
                                      </p:tavLst>
                                    </p:anim>
                                    <p:anim calcmode="lin" valueType="num">
                                      <p:cBhvr additive="base">
                                        <p:cTn id="24" dur="500" fill="hold"/>
                                        <p:tgtEl>
                                          <p:spTgt spid="102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Diaprojekto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autoUpdateAnimBg="0"/>
      <p:bldP spid="1024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Form 11264">
            <a:extLst>
              <a:ext uri="{FF2B5EF4-FFF2-40B4-BE49-F238E27FC236}">
                <a16:creationId xmlns:a16="http://schemas.microsoft.com/office/drawing/2014/main" id="{887D4568-D55F-44BC-9B85-E46480F36D35}"/>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Kippmoment und Lastverteilung</a:t>
            </a:r>
          </a:p>
        </p:txBody>
      </p:sp>
      <p:sp>
        <p:nvSpPr>
          <p:cNvPr id="11266" name="Rechteck 11265">
            <a:extLst>
              <a:ext uri="{FF2B5EF4-FFF2-40B4-BE49-F238E27FC236}">
                <a16:creationId xmlns:a16="http://schemas.microsoft.com/office/drawing/2014/main" id="{4D297EC5-CA24-4FFE-8545-68166A4C35C0}"/>
              </a:ext>
            </a:extLst>
          </p:cNvPr>
          <p:cNvSpPr>
            <a:spLocks noChangeArrowheads="1"/>
          </p:cNvSpPr>
          <p:nvPr/>
        </p:nvSpPr>
        <p:spPr bwMode="auto">
          <a:xfrm>
            <a:off x="228600" y="13716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Hebel</a:t>
            </a:r>
          </a:p>
        </p:txBody>
      </p:sp>
      <p:grpSp>
        <p:nvGrpSpPr>
          <p:cNvPr id="12193" name="Group 12">
            <a:extLst>
              <a:ext uri="{FF2B5EF4-FFF2-40B4-BE49-F238E27FC236}">
                <a16:creationId xmlns:a16="http://schemas.microsoft.com/office/drawing/2014/main" id="{9D6C39B0-87CA-4ECF-810D-B6223DC2AA5D}"/>
              </a:ext>
            </a:extLst>
          </p:cNvPr>
          <p:cNvGrpSpPr>
            <a:grpSpLocks/>
          </p:cNvGrpSpPr>
          <p:nvPr/>
        </p:nvGrpSpPr>
        <p:grpSpPr bwMode="auto">
          <a:xfrm>
            <a:off x="158750" y="1981200"/>
            <a:ext cx="1892300" cy="1822450"/>
            <a:chOff x="100" y="1248"/>
            <a:chExt cx="1192" cy="1148"/>
          </a:xfrm>
        </p:grpSpPr>
        <p:sp>
          <p:nvSpPr>
            <p:cNvPr id="14368" name="Gerade Verbindung 11266">
              <a:extLst>
                <a:ext uri="{FF2B5EF4-FFF2-40B4-BE49-F238E27FC236}">
                  <a16:creationId xmlns:a16="http://schemas.microsoft.com/office/drawing/2014/main" id="{E351AA9A-EC59-41A0-933A-073B3A5B99BC}"/>
                </a:ext>
              </a:extLst>
            </p:cNvPr>
            <p:cNvSpPr>
              <a:spLocks noChangeShapeType="1"/>
            </p:cNvSpPr>
            <p:nvPr/>
          </p:nvSpPr>
          <p:spPr bwMode="auto">
            <a:xfrm flipV="1">
              <a:off x="528" y="1248"/>
              <a:ext cx="0" cy="336"/>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9" name="Gerade Verbindung 11267">
              <a:extLst>
                <a:ext uri="{FF2B5EF4-FFF2-40B4-BE49-F238E27FC236}">
                  <a16:creationId xmlns:a16="http://schemas.microsoft.com/office/drawing/2014/main" id="{16745558-6C3D-497F-B61C-4D575AD2678D}"/>
                </a:ext>
              </a:extLst>
            </p:cNvPr>
            <p:cNvSpPr>
              <a:spLocks noChangeShapeType="1"/>
            </p:cNvSpPr>
            <p:nvPr/>
          </p:nvSpPr>
          <p:spPr bwMode="auto">
            <a:xfrm>
              <a:off x="528" y="1584"/>
              <a:ext cx="672" cy="0"/>
            </a:xfrm>
            <a:prstGeom prst="line">
              <a:avLst/>
            </a:prstGeom>
            <a:noFill/>
            <a:ln w="12700" algn="ctr">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70" name="Gerade Verbindung 11268">
              <a:extLst>
                <a:ext uri="{FF2B5EF4-FFF2-40B4-BE49-F238E27FC236}">
                  <a16:creationId xmlns:a16="http://schemas.microsoft.com/office/drawing/2014/main" id="{D914E3B4-4E3A-4DC5-B97C-7D92ECD9697C}"/>
                </a:ext>
              </a:extLst>
            </p:cNvPr>
            <p:cNvSpPr>
              <a:spLocks noChangeShapeType="1"/>
            </p:cNvSpPr>
            <p:nvPr/>
          </p:nvSpPr>
          <p:spPr bwMode="auto">
            <a:xfrm>
              <a:off x="1152" y="1584"/>
              <a:ext cx="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71" name="Rechteck 11269">
              <a:extLst>
                <a:ext uri="{FF2B5EF4-FFF2-40B4-BE49-F238E27FC236}">
                  <a16:creationId xmlns:a16="http://schemas.microsoft.com/office/drawing/2014/main" id="{9D4C7493-6215-4161-B118-CFD9B7085CA7}"/>
                </a:ext>
              </a:extLst>
            </p:cNvPr>
            <p:cNvSpPr>
              <a:spLocks noChangeArrowheads="1"/>
            </p:cNvSpPr>
            <p:nvPr/>
          </p:nvSpPr>
          <p:spPr bwMode="auto">
            <a:xfrm>
              <a:off x="1060" y="1732"/>
              <a:ext cx="232" cy="232"/>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72" name="Gerade Verbindung 11270">
              <a:extLst>
                <a:ext uri="{FF2B5EF4-FFF2-40B4-BE49-F238E27FC236}">
                  <a16:creationId xmlns:a16="http://schemas.microsoft.com/office/drawing/2014/main" id="{FD954BB3-5171-4480-A231-5635D9626168}"/>
                </a:ext>
              </a:extLst>
            </p:cNvPr>
            <p:cNvSpPr>
              <a:spLocks noChangeShapeType="1"/>
            </p:cNvSpPr>
            <p:nvPr/>
          </p:nvSpPr>
          <p:spPr bwMode="auto">
            <a:xfrm flipH="1">
              <a:off x="192" y="1584"/>
              <a:ext cx="336" cy="0"/>
            </a:xfrm>
            <a:prstGeom prst="line">
              <a:avLst/>
            </a:prstGeom>
            <a:noFill/>
            <a:ln w="12700" algn="ctr">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73" name="Gerade Verbindung 11271">
              <a:extLst>
                <a:ext uri="{FF2B5EF4-FFF2-40B4-BE49-F238E27FC236}">
                  <a16:creationId xmlns:a16="http://schemas.microsoft.com/office/drawing/2014/main" id="{877AEB4F-6490-4459-801D-C738EFAAA324}"/>
                </a:ext>
              </a:extLst>
            </p:cNvPr>
            <p:cNvSpPr>
              <a:spLocks noChangeShapeType="1"/>
            </p:cNvSpPr>
            <p:nvPr/>
          </p:nvSpPr>
          <p:spPr bwMode="auto">
            <a:xfrm>
              <a:off x="192" y="1584"/>
              <a:ext cx="0" cy="2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74" name="Rechteck 11272">
              <a:extLst>
                <a:ext uri="{FF2B5EF4-FFF2-40B4-BE49-F238E27FC236}">
                  <a16:creationId xmlns:a16="http://schemas.microsoft.com/office/drawing/2014/main" id="{B13F565D-89E7-44B5-A114-5D9889BF4D40}"/>
                </a:ext>
              </a:extLst>
            </p:cNvPr>
            <p:cNvSpPr>
              <a:spLocks noChangeArrowheads="1"/>
            </p:cNvSpPr>
            <p:nvPr/>
          </p:nvSpPr>
          <p:spPr bwMode="auto">
            <a:xfrm>
              <a:off x="100" y="1732"/>
              <a:ext cx="184" cy="664"/>
            </a:xfrm>
            <a:prstGeom prst="rect">
              <a:avLst/>
            </a:prstGeom>
            <a:solidFill>
              <a:schemeClr val="accent1"/>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75" name="Gerade Verbindung 11273">
              <a:extLst>
                <a:ext uri="{FF2B5EF4-FFF2-40B4-BE49-F238E27FC236}">
                  <a16:creationId xmlns:a16="http://schemas.microsoft.com/office/drawing/2014/main" id="{402A24A1-B703-43F6-9816-B8742CD11DDC}"/>
                </a:ext>
              </a:extLst>
            </p:cNvPr>
            <p:cNvSpPr>
              <a:spLocks noChangeShapeType="1"/>
            </p:cNvSpPr>
            <p:nvPr/>
          </p:nvSpPr>
          <p:spPr bwMode="auto">
            <a:xfrm flipH="1">
              <a:off x="384" y="1584"/>
              <a:ext cx="144" cy="240"/>
            </a:xfrm>
            <a:prstGeom prst="line">
              <a:avLst/>
            </a:prstGeom>
            <a:noFill/>
            <a:ln w="12700" algn="ctr">
              <a:solidFill>
                <a:schemeClr val="accent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76" name="Gerade Verbindung 11274">
              <a:extLst>
                <a:ext uri="{FF2B5EF4-FFF2-40B4-BE49-F238E27FC236}">
                  <a16:creationId xmlns:a16="http://schemas.microsoft.com/office/drawing/2014/main" id="{463F8F6E-A1E6-41B2-AD31-5CC7A3BB776E}"/>
                </a:ext>
              </a:extLst>
            </p:cNvPr>
            <p:cNvSpPr>
              <a:spLocks noChangeShapeType="1"/>
            </p:cNvSpPr>
            <p:nvPr/>
          </p:nvSpPr>
          <p:spPr bwMode="auto">
            <a:xfrm flipV="1">
              <a:off x="528" y="1344"/>
              <a:ext cx="144" cy="240"/>
            </a:xfrm>
            <a:prstGeom prst="line">
              <a:avLst/>
            </a:prstGeom>
            <a:noFill/>
            <a:ln w="12700" algn="ctr">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1277" name="Rechteck 11276">
            <a:extLst>
              <a:ext uri="{FF2B5EF4-FFF2-40B4-BE49-F238E27FC236}">
                <a16:creationId xmlns:a16="http://schemas.microsoft.com/office/drawing/2014/main" id="{9872E832-2271-474A-91F2-CA68471A45A8}"/>
              </a:ext>
            </a:extLst>
          </p:cNvPr>
          <p:cNvSpPr>
            <a:spLocks noChangeArrowheads="1"/>
          </p:cNvSpPr>
          <p:nvPr/>
        </p:nvSpPr>
        <p:spPr bwMode="auto">
          <a:xfrm>
            <a:off x="228600" y="2278063"/>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chemeClr val="accent2"/>
                </a:solidFill>
                <a:latin typeface="Times New Roman" panose="02020603050405020304" pitchFamily="18" charset="0"/>
              </a:rPr>
              <a:t>l1                </a:t>
            </a:r>
            <a:r>
              <a:rPr lang="de-DE" altLang="de-DE" sz="1200">
                <a:solidFill>
                  <a:schemeClr val="tx2"/>
                </a:solidFill>
                <a:latin typeface="Times New Roman" panose="02020603050405020304" pitchFamily="18" charset="0"/>
              </a:rPr>
              <a:t>M2        l2</a:t>
            </a:r>
          </a:p>
          <a:p>
            <a:pPr>
              <a:spcBef>
                <a:spcPct val="50000"/>
              </a:spcBef>
            </a:pPr>
            <a:r>
              <a:rPr lang="de-DE" altLang="de-DE" sz="1200">
                <a:solidFill>
                  <a:schemeClr val="accent2"/>
                </a:solidFill>
                <a:latin typeface="Times New Roman" panose="02020603050405020304" pitchFamily="18" charset="0"/>
              </a:rPr>
              <a:t>             M2</a:t>
            </a:r>
          </a:p>
        </p:txBody>
      </p:sp>
      <p:sp>
        <p:nvSpPr>
          <p:cNvPr id="11278" name="Rechteck 11277">
            <a:extLst>
              <a:ext uri="{FF2B5EF4-FFF2-40B4-BE49-F238E27FC236}">
                <a16:creationId xmlns:a16="http://schemas.microsoft.com/office/drawing/2014/main" id="{BB160499-8BE5-470B-AB0E-6EA08A9EC4A8}"/>
              </a:ext>
            </a:extLst>
          </p:cNvPr>
          <p:cNvSpPr>
            <a:spLocks noChangeArrowheads="1"/>
          </p:cNvSpPr>
          <p:nvPr/>
        </p:nvSpPr>
        <p:spPr bwMode="auto">
          <a:xfrm>
            <a:off x="457200" y="19812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F</a:t>
            </a:r>
          </a:p>
        </p:txBody>
      </p:sp>
      <p:sp>
        <p:nvSpPr>
          <p:cNvPr id="11279" name="Rechteck 11278">
            <a:extLst>
              <a:ext uri="{FF2B5EF4-FFF2-40B4-BE49-F238E27FC236}">
                <a16:creationId xmlns:a16="http://schemas.microsoft.com/office/drawing/2014/main" id="{039F90D9-58D9-45ED-841F-D62E5867F59F}"/>
              </a:ext>
            </a:extLst>
          </p:cNvPr>
          <p:cNvSpPr>
            <a:spLocks noChangeArrowheads="1"/>
          </p:cNvSpPr>
          <p:nvPr/>
        </p:nvSpPr>
        <p:spPr bwMode="auto">
          <a:xfrm>
            <a:off x="2368550" y="1758950"/>
            <a:ext cx="2730500" cy="901700"/>
          </a:xfrm>
          <a:prstGeom prst="rect">
            <a:avLst/>
          </a:prstGeom>
          <a:pattFill prst="pct50">
            <a:fgClr>
              <a:srgbClr val="FF6633"/>
            </a:fgClr>
            <a:bgClr>
              <a:schemeClr val="bg1"/>
            </a:bgClr>
          </a:patt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280" name="Rechteck 11279">
            <a:extLst>
              <a:ext uri="{FF2B5EF4-FFF2-40B4-BE49-F238E27FC236}">
                <a16:creationId xmlns:a16="http://schemas.microsoft.com/office/drawing/2014/main" id="{16DD1F8C-0824-4473-9656-9F6657456766}"/>
              </a:ext>
            </a:extLst>
          </p:cNvPr>
          <p:cNvSpPr>
            <a:spLocks noChangeArrowheads="1"/>
          </p:cNvSpPr>
          <p:nvPr/>
        </p:nvSpPr>
        <p:spPr bwMode="auto">
          <a:xfrm>
            <a:off x="2514600" y="1905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3200">
                <a:solidFill>
                  <a:schemeClr val="folHlink"/>
                </a:solidFill>
                <a:latin typeface="Times New Roman" panose="02020603050405020304" pitchFamily="18" charset="0"/>
              </a:rPr>
              <a:t>l</a:t>
            </a:r>
            <a:r>
              <a:rPr lang="de-DE" altLang="de-DE" sz="3200" baseline="-25000">
                <a:solidFill>
                  <a:schemeClr val="folHlink"/>
                </a:solidFill>
                <a:latin typeface="Times New Roman" panose="02020603050405020304" pitchFamily="18" charset="0"/>
              </a:rPr>
              <a:t>1</a:t>
            </a:r>
            <a:r>
              <a:rPr lang="de-DE" altLang="de-DE" sz="3200">
                <a:solidFill>
                  <a:schemeClr val="folHlink"/>
                </a:solidFill>
                <a:latin typeface="Times New Roman" panose="02020603050405020304" pitchFamily="18" charset="0"/>
              </a:rPr>
              <a:t>F</a:t>
            </a:r>
            <a:r>
              <a:rPr lang="de-DE" altLang="de-DE" sz="3200" baseline="-25000">
                <a:solidFill>
                  <a:schemeClr val="folHlink"/>
                </a:solidFill>
                <a:latin typeface="Times New Roman" panose="02020603050405020304" pitchFamily="18" charset="0"/>
              </a:rPr>
              <a:t>1</a:t>
            </a:r>
            <a:r>
              <a:rPr lang="de-DE" altLang="de-DE" sz="3200">
                <a:solidFill>
                  <a:schemeClr val="folHlink"/>
                </a:solidFill>
                <a:latin typeface="Times New Roman" panose="02020603050405020304" pitchFamily="18" charset="0"/>
              </a:rPr>
              <a:t>= l</a:t>
            </a:r>
            <a:r>
              <a:rPr lang="de-DE" altLang="de-DE" sz="3200" baseline="-25000">
                <a:solidFill>
                  <a:schemeClr val="folHlink"/>
                </a:solidFill>
                <a:latin typeface="Times New Roman" panose="02020603050405020304" pitchFamily="18" charset="0"/>
              </a:rPr>
              <a:t>2</a:t>
            </a:r>
            <a:r>
              <a:rPr lang="de-DE" altLang="de-DE" sz="3200">
                <a:solidFill>
                  <a:schemeClr val="folHlink"/>
                </a:solidFill>
                <a:latin typeface="Times New Roman" panose="02020603050405020304" pitchFamily="18" charset="0"/>
              </a:rPr>
              <a:t>F</a:t>
            </a:r>
            <a:r>
              <a:rPr lang="de-DE" altLang="de-DE" sz="3200" baseline="-25000">
                <a:solidFill>
                  <a:schemeClr val="folHlink"/>
                </a:solidFill>
                <a:latin typeface="Times New Roman" panose="02020603050405020304" pitchFamily="18" charset="0"/>
              </a:rPr>
              <a:t>2</a:t>
            </a:r>
          </a:p>
        </p:txBody>
      </p:sp>
      <p:sp>
        <p:nvSpPr>
          <p:cNvPr id="11281" name="Rechteck 11280">
            <a:extLst>
              <a:ext uri="{FF2B5EF4-FFF2-40B4-BE49-F238E27FC236}">
                <a16:creationId xmlns:a16="http://schemas.microsoft.com/office/drawing/2014/main" id="{752234D2-3108-4933-A2D7-C4199AAC7A82}"/>
              </a:ext>
            </a:extLst>
          </p:cNvPr>
          <p:cNvSpPr>
            <a:spLocks noChangeArrowheads="1"/>
          </p:cNvSpPr>
          <p:nvPr/>
        </p:nvSpPr>
        <p:spPr bwMode="auto">
          <a:xfrm>
            <a:off x="228600" y="39624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latin typeface="Times New Roman" panose="02020603050405020304" pitchFamily="18" charset="0"/>
              </a:rPr>
              <a:t>Kippmoment</a:t>
            </a:r>
          </a:p>
        </p:txBody>
      </p:sp>
      <p:grpSp>
        <p:nvGrpSpPr>
          <p:cNvPr id="1637" name="Group 29">
            <a:extLst>
              <a:ext uri="{FF2B5EF4-FFF2-40B4-BE49-F238E27FC236}">
                <a16:creationId xmlns:a16="http://schemas.microsoft.com/office/drawing/2014/main" id="{8AF1097A-F7DC-4F22-8E7F-5AB7CC7CD777}"/>
              </a:ext>
            </a:extLst>
          </p:cNvPr>
          <p:cNvGrpSpPr>
            <a:grpSpLocks/>
          </p:cNvGrpSpPr>
          <p:nvPr/>
        </p:nvGrpSpPr>
        <p:grpSpPr bwMode="auto">
          <a:xfrm>
            <a:off x="1219200" y="4495800"/>
            <a:ext cx="2057400" cy="2209800"/>
            <a:chOff x="768" y="2832"/>
            <a:chExt cx="1296" cy="1392"/>
          </a:xfrm>
        </p:grpSpPr>
        <p:sp>
          <p:nvSpPr>
            <p:cNvPr id="14357" name="Rechteck 11281">
              <a:extLst>
                <a:ext uri="{FF2B5EF4-FFF2-40B4-BE49-F238E27FC236}">
                  <a16:creationId xmlns:a16="http://schemas.microsoft.com/office/drawing/2014/main" id="{EAC957D3-2B23-4CB8-974D-43291E10DA11}"/>
                </a:ext>
              </a:extLst>
            </p:cNvPr>
            <p:cNvSpPr>
              <a:spLocks noChangeArrowheads="1"/>
            </p:cNvSpPr>
            <p:nvPr/>
          </p:nvSpPr>
          <p:spPr bwMode="auto">
            <a:xfrm>
              <a:off x="772" y="3028"/>
              <a:ext cx="1288" cy="95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4358" name="Gerade Verbindung 11282">
              <a:extLst>
                <a:ext uri="{FF2B5EF4-FFF2-40B4-BE49-F238E27FC236}">
                  <a16:creationId xmlns:a16="http://schemas.microsoft.com/office/drawing/2014/main" id="{B82A2C54-C6FB-4FD4-87F9-217E315E1178}"/>
                </a:ext>
              </a:extLst>
            </p:cNvPr>
            <p:cNvSpPr>
              <a:spLocks noChangeShapeType="1"/>
            </p:cNvSpPr>
            <p:nvPr/>
          </p:nvSpPr>
          <p:spPr bwMode="auto">
            <a:xfrm>
              <a:off x="768" y="3024"/>
              <a:ext cx="1296" cy="96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59" name="Gerade Verbindung 11283">
              <a:extLst>
                <a:ext uri="{FF2B5EF4-FFF2-40B4-BE49-F238E27FC236}">
                  <a16:creationId xmlns:a16="http://schemas.microsoft.com/office/drawing/2014/main" id="{E3D49195-7CC7-4515-8842-D96DA44C7DDB}"/>
                </a:ext>
              </a:extLst>
            </p:cNvPr>
            <p:cNvSpPr>
              <a:spLocks noChangeShapeType="1"/>
            </p:cNvSpPr>
            <p:nvPr/>
          </p:nvSpPr>
          <p:spPr bwMode="auto">
            <a:xfrm flipH="1">
              <a:off x="768" y="3024"/>
              <a:ext cx="1296" cy="96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60" name="Gerade Verbindung 11284">
              <a:extLst>
                <a:ext uri="{FF2B5EF4-FFF2-40B4-BE49-F238E27FC236}">
                  <a16:creationId xmlns:a16="http://schemas.microsoft.com/office/drawing/2014/main" id="{00AEB257-A850-40E0-AA98-C5D74E3DC15E}"/>
                </a:ext>
              </a:extLst>
            </p:cNvPr>
            <p:cNvSpPr>
              <a:spLocks noChangeShapeType="1"/>
            </p:cNvSpPr>
            <p:nvPr/>
          </p:nvSpPr>
          <p:spPr bwMode="auto">
            <a:xfrm>
              <a:off x="1440" y="3504"/>
              <a:ext cx="0" cy="72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1" name="Gerade Verbindung 11285">
              <a:extLst>
                <a:ext uri="{FF2B5EF4-FFF2-40B4-BE49-F238E27FC236}">
                  <a16:creationId xmlns:a16="http://schemas.microsoft.com/office/drawing/2014/main" id="{A5815148-F48D-49E2-8E35-8FD2DC7C1E73}"/>
                </a:ext>
              </a:extLst>
            </p:cNvPr>
            <p:cNvSpPr>
              <a:spLocks noChangeShapeType="1"/>
            </p:cNvSpPr>
            <p:nvPr/>
          </p:nvSpPr>
          <p:spPr bwMode="auto">
            <a:xfrm flipV="1">
              <a:off x="768" y="2832"/>
              <a:ext cx="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62" name="Gerade Verbindung 11286">
              <a:extLst>
                <a:ext uri="{FF2B5EF4-FFF2-40B4-BE49-F238E27FC236}">
                  <a16:creationId xmlns:a16="http://schemas.microsoft.com/office/drawing/2014/main" id="{168EBF20-1E2C-4CE8-BC6F-2585BF6C2E75}"/>
                </a:ext>
              </a:extLst>
            </p:cNvPr>
            <p:cNvSpPr>
              <a:spLocks noChangeShapeType="1"/>
            </p:cNvSpPr>
            <p:nvPr/>
          </p:nvSpPr>
          <p:spPr bwMode="auto">
            <a:xfrm flipV="1">
              <a:off x="2064" y="2832"/>
              <a:ext cx="0" cy="192"/>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14363" name="Gerade Verbindung 11287">
              <a:extLst>
                <a:ext uri="{FF2B5EF4-FFF2-40B4-BE49-F238E27FC236}">
                  <a16:creationId xmlns:a16="http://schemas.microsoft.com/office/drawing/2014/main" id="{CEA471DF-AC74-40DB-B50E-532AE48F63FE}"/>
                </a:ext>
              </a:extLst>
            </p:cNvPr>
            <p:cNvSpPr>
              <a:spLocks noChangeShapeType="1"/>
            </p:cNvSpPr>
            <p:nvPr/>
          </p:nvSpPr>
          <p:spPr bwMode="auto">
            <a:xfrm flipH="1">
              <a:off x="768" y="2928"/>
              <a:ext cx="624"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4" name="Gerade Verbindung 11288">
              <a:extLst>
                <a:ext uri="{FF2B5EF4-FFF2-40B4-BE49-F238E27FC236}">
                  <a16:creationId xmlns:a16="http://schemas.microsoft.com/office/drawing/2014/main" id="{9C87DF02-8ACD-4DA8-A376-4AD71AB1CB52}"/>
                </a:ext>
              </a:extLst>
            </p:cNvPr>
            <p:cNvSpPr>
              <a:spLocks noChangeShapeType="1"/>
            </p:cNvSpPr>
            <p:nvPr/>
          </p:nvSpPr>
          <p:spPr bwMode="auto">
            <a:xfrm>
              <a:off x="1584" y="2928"/>
              <a:ext cx="480" cy="0"/>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5" name="Gerade Verbindung 11289">
              <a:extLst>
                <a:ext uri="{FF2B5EF4-FFF2-40B4-BE49-F238E27FC236}">
                  <a16:creationId xmlns:a16="http://schemas.microsoft.com/office/drawing/2014/main" id="{A8BDB323-ED1A-4A34-9F44-B0292ADECFA7}"/>
                </a:ext>
              </a:extLst>
            </p:cNvPr>
            <p:cNvSpPr>
              <a:spLocks noChangeShapeType="1"/>
            </p:cNvSpPr>
            <p:nvPr/>
          </p:nvSpPr>
          <p:spPr bwMode="auto">
            <a:xfrm flipV="1">
              <a:off x="768" y="3408"/>
              <a:ext cx="0" cy="576"/>
            </a:xfrm>
            <a:prstGeom prst="line">
              <a:avLst/>
            </a:prstGeom>
            <a:noFill/>
            <a:ln w="12700" algn="ctr">
              <a:solidFill>
                <a:srgbClr val="FF6633"/>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6" name="Gerade Verbindung 11290">
              <a:extLst>
                <a:ext uri="{FF2B5EF4-FFF2-40B4-BE49-F238E27FC236}">
                  <a16:creationId xmlns:a16="http://schemas.microsoft.com/office/drawing/2014/main" id="{1A3BEB8C-BA6B-412A-B241-D54CA7A9F470}"/>
                </a:ext>
              </a:extLst>
            </p:cNvPr>
            <p:cNvSpPr>
              <a:spLocks noChangeShapeType="1"/>
            </p:cNvSpPr>
            <p:nvPr/>
          </p:nvSpPr>
          <p:spPr bwMode="auto">
            <a:xfrm flipV="1">
              <a:off x="2064" y="3408"/>
              <a:ext cx="0" cy="576"/>
            </a:xfrm>
            <a:prstGeom prst="line">
              <a:avLst/>
            </a:prstGeom>
            <a:noFill/>
            <a:ln w="12700" algn="ctr">
              <a:solidFill>
                <a:srgbClr val="FF6633"/>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4367" name="Gerade Verbindung 11291">
              <a:extLst>
                <a:ext uri="{FF2B5EF4-FFF2-40B4-BE49-F238E27FC236}">
                  <a16:creationId xmlns:a16="http://schemas.microsoft.com/office/drawing/2014/main" id="{7BAEC13B-097D-48F0-85DA-BCA2DD2FBF7A}"/>
                </a:ext>
              </a:extLst>
            </p:cNvPr>
            <p:cNvSpPr>
              <a:spLocks noChangeShapeType="1"/>
            </p:cNvSpPr>
            <p:nvPr/>
          </p:nvSpPr>
          <p:spPr bwMode="auto">
            <a:xfrm flipV="1">
              <a:off x="768" y="3984"/>
              <a:ext cx="0" cy="144"/>
            </a:xfrm>
            <a:prstGeom prst="line">
              <a:avLst/>
            </a:prstGeom>
            <a:noFill/>
            <a:ln w="127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grpSp>
      <p:sp>
        <p:nvSpPr>
          <p:cNvPr id="11294" name="Rechteck 11293">
            <a:extLst>
              <a:ext uri="{FF2B5EF4-FFF2-40B4-BE49-F238E27FC236}">
                <a16:creationId xmlns:a16="http://schemas.microsoft.com/office/drawing/2014/main" id="{9954CB50-C7DA-42F0-9C99-F7317D97718D}"/>
              </a:ext>
            </a:extLst>
          </p:cNvPr>
          <p:cNvSpPr>
            <a:spLocks noChangeArrowheads="1"/>
          </p:cNvSpPr>
          <p:nvPr/>
        </p:nvSpPr>
        <p:spPr bwMode="auto">
          <a:xfrm>
            <a:off x="2270125" y="44958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l</a:t>
            </a:r>
          </a:p>
        </p:txBody>
      </p:sp>
      <p:sp>
        <p:nvSpPr>
          <p:cNvPr id="11295" name="Rechteck 11294">
            <a:extLst>
              <a:ext uri="{FF2B5EF4-FFF2-40B4-BE49-F238E27FC236}">
                <a16:creationId xmlns:a16="http://schemas.microsoft.com/office/drawing/2014/main" id="{2018575B-6453-404F-875A-D83DA3965891}"/>
              </a:ext>
            </a:extLst>
          </p:cNvPr>
          <p:cNvSpPr>
            <a:spLocks noChangeArrowheads="1"/>
          </p:cNvSpPr>
          <p:nvPr/>
        </p:nvSpPr>
        <p:spPr bwMode="auto">
          <a:xfrm>
            <a:off x="2362200" y="5486400"/>
            <a:ext cx="30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S</a:t>
            </a:r>
          </a:p>
        </p:txBody>
      </p:sp>
      <p:sp>
        <p:nvSpPr>
          <p:cNvPr id="11296" name="Rechteck 11295">
            <a:extLst>
              <a:ext uri="{FF2B5EF4-FFF2-40B4-BE49-F238E27FC236}">
                <a16:creationId xmlns:a16="http://schemas.microsoft.com/office/drawing/2014/main" id="{6B77870B-F85D-4CC9-BC5F-B24FD6027D49}"/>
              </a:ext>
            </a:extLst>
          </p:cNvPr>
          <p:cNvSpPr>
            <a:spLocks noChangeArrowheads="1"/>
          </p:cNvSpPr>
          <p:nvPr/>
        </p:nvSpPr>
        <p:spPr bwMode="auto">
          <a:xfrm>
            <a:off x="457200" y="57912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solidFill>
                  <a:srgbClr val="FF6633"/>
                </a:solidFill>
                <a:latin typeface="Times New Roman" panose="02020603050405020304" pitchFamily="18" charset="0"/>
              </a:rPr>
              <a:t>    </a:t>
            </a:r>
            <a:r>
              <a:rPr lang="de-DE" altLang="de-DE" sz="1800">
                <a:solidFill>
                  <a:srgbClr val="FF6633"/>
                </a:solidFill>
                <a:latin typeface="Times New Roman" panose="02020603050405020304" pitchFamily="18" charset="0"/>
              </a:rPr>
              <a:t>F</a:t>
            </a:r>
            <a:r>
              <a:rPr lang="de-DE" altLang="de-DE" sz="1800" baseline="-25000">
                <a:solidFill>
                  <a:srgbClr val="FF6633"/>
                </a:solidFill>
                <a:latin typeface="Times New Roman" panose="02020603050405020304" pitchFamily="18" charset="0"/>
              </a:rPr>
              <a:t>1</a:t>
            </a:r>
            <a:r>
              <a:rPr lang="de-DE" altLang="de-DE" sz="1800">
                <a:solidFill>
                  <a:srgbClr val="FF6633"/>
                </a:solidFill>
                <a:latin typeface="Times New Roman" panose="02020603050405020304" pitchFamily="18" charset="0"/>
              </a:rPr>
              <a:t>                                             F</a:t>
            </a:r>
            <a:r>
              <a:rPr lang="de-DE" altLang="de-DE" sz="1800" baseline="-25000">
                <a:solidFill>
                  <a:srgbClr val="FF6633"/>
                </a:solidFill>
                <a:latin typeface="Times New Roman" panose="02020603050405020304" pitchFamily="18" charset="0"/>
              </a:rPr>
              <a:t>2</a:t>
            </a:r>
          </a:p>
        </p:txBody>
      </p:sp>
      <p:sp>
        <p:nvSpPr>
          <p:cNvPr id="11297" name="Rechteck 11296">
            <a:extLst>
              <a:ext uri="{FF2B5EF4-FFF2-40B4-BE49-F238E27FC236}">
                <a16:creationId xmlns:a16="http://schemas.microsoft.com/office/drawing/2014/main" id="{06132E89-00A0-4645-A766-FABAC8787730}"/>
              </a:ext>
            </a:extLst>
          </p:cNvPr>
          <p:cNvSpPr>
            <a:spLocks noChangeArrowheads="1"/>
          </p:cNvSpPr>
          <p:nvPr/>
        </p:nvSpPr>
        <p:spPr bwMode="auto">
          <a:xfrm>
            <a:off x="76200" y="62484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Drehpunkt</a:t>
            </a:r>
          </a:p>
        </p:txBody>
      </p:sp>
      <p:sp>
        <p:nvSpPr>
          <p:cNvPr id="11298" name="Rechteck 11297">
            <a:extLst>
              <a:ext uri="{FF2B5EF4-FFF2-40B4-BE49-F238E27FC236}">
                <a16:creationId xmlns:a16="http://schemas.microsoft.com/office/drawing/2014/main" id="{E6EBAA85-B190-4D85-A196-F8EACCABA324}"/>
              </a:ext>
            </a:extLst>
          </p:cNvPr>
          <p:cNvSpPr>
            <a:spLocks noChangeArrowheads="1"/>
          </p:cNvSpPr>
          <p:nvPr/>
        </p:nvSpPr>
        <p:spPr bwMode="auto">
          <a:xfrm>
            <a:off x="2590800" y="66294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G</a:t>
            </a:r>
          </a:p>
        </p:txBody>
      </p:sp>
      <p:sp>
        <p:nvSpPr>
          <p:cNvPr id="11299" name="Rechteck 11298">
            <a:extLst>
              <a:ext uri="{FF2B5EF4-FFF2-40B4-BE49-F238E27FC236}">
                <a16:creationId xmlns:a16="http://schemas.microsoft.com/office/drawing/2014/main" id="{A2B40641-3C3B-4F61-932A-7FB3342E510D}"/>
              </a:ext>
            </a:extLst>
          </p:cNvPr>
          <p:cNvSpPr>
            <a:spLocks noChangeArrowheads="1"/>
          </p:cNvSpPr>
          <p:nvPr/>
        </p:nvSpPr>
        <p:spPr bwMode="auto">
          <a:xfrm>
            <a:off x="3886200" y="3962400"/>
            <a:ext cx="2667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F1 + F2 + G = 0</a:t>
            </a:r>
          </a:p>
          <a:p>
            <a:pPr>
              <a:spcBef>
                <a:spcPct val="50000"/>
              </a:spcBef>
            </a:pPr>
            <a:r>
              <a:rPr lang="de-DE" altLang="de-DE" sz="1200">
                <a:latin typeface="Times New Roman" panose="02020603050405020304" pitchFamily="18" charset="0"/>
              </a:rPr>
              <a:t>M1 + M2 = 0</a:t>
            </a:r>
          </a:p>
          <a:p>
            <a:pPr>
              <a:spcBef>
                <a:spcPct val="50000"/>
              </a:spcBef>
            </a:pPr>
            <a:r>
              <a:rPr lang="de-DE" altLang="de-DE" sz="1200">
                <a:latin typeface="Times New Roman" panose="02020603050405020304" pitchFamily="18" charset="0"/>
              </a:rPr>
              <a:t>F1 + F2 = -G</a:t>
            </a:r>
          </a:p>
        </p:txBody>
      </p:sp>
      <p:sp>
        <p:nvSpPr>
          <p:cNvPr id="11300" name="Rechteck 11299">
            <a:extLst>
              <a:ext uri="{FF2B5EF4-FFF2-40B4-BE49-F238E27FC236}">
                <a16:creationId xmlns:a16="http://schemas.microsoft.com/office/drawing/2014/main" id="{8A980A77-6DD1-4E2E-AB0D-2A23FDD73691}"/>
              </a:ext>
            </a:extLst>
          </p:cNvPr>
          <p:cNvSpPr>
            <a:spLocks noChangeArrowheads="1"/>
          </p:cNvSpPr>
          <p:nvPr/>
        </p:nvSpPr>
        <p:spPr bwMode="auto">
          <a:xfrm>
            <a:off x="5416550" y="5416550"/>
            <a:ext cx="3719513" cy="292100"/>
          </a:xfrm>
          <a:prstGeom prst="rect">
            <a:avLst/>
          </a:prstGeom>
          <a:gradFill rotWithShape="0">
            <a:gsLst>
              <a:gs pos="0">
                <a:srgbClr val="008E6B"/>
              </a:gs>
              <a:gs pos="100000">
                <a:schemeClr val="accent1"/>
              </a:gs>
            </a:gsLst>
            <a:lin ang="270000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301" name="Rechteck 11300">
            <a:extLst>
              <a:ext uri="{FF2B5EF4-FFF2-40B4-BE49-F238E27FC236}">
                <a16:creationId xmlns:a16="http://schemas.microsoft.com/office/drawing/2014/main" id="{E0A77D69-A784-4856-BEB6-FC6E6253F635}"/>
              </a:ext>
            </a:extLst>
          </p:cNvPr>
          <p:cNvSpPr>
            <a:spLocks noChangeArrowheads="1"/>
          </p:cNvSpPr>
          <p:nvPr/>
        </p:nvSpPr>
        <p:spPr bwMode="auto">
          <a:xfrm>
            <a:off x="6019800" y="3200400"/>
            <a:ext cx="31226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labiles Gleichgewicht</a:t>
            </a:r>
          </a:p>
        </p:txBody>
      </p:sp>
      <p:sp>
        <p:nvSpPr>
          <p:cNvPr id="11302" name="Raute 11301">
            <a:extLst>
              <a:ext uri="{FF2B5EF4-FFF2-40B4-BE49-F238E27FC236}">
                <a16:creationId xmlns:a16="http://schemas.microsoft.com/office/drawing/2014/main" id="{5EFCA985-B861-451F-8707-0D646A01687C}"/>
              </a:ext>
            </a:extLst>
          </p:cNvPr>
          <p:cNvSpPr>
            <a:spLocks noChangeArrowheads="1"/>
          </p:cNvSpPr>
          <p:nvPr/>
        </p:nvSpPr>
        <p:spPr bwMode="auto">
          <a:xfrm>
            <a:off x="6483350" y="3511550"/>
            <a:ext cx="1435100" cy="1892300"/>
          </a:xfrm>
          <a:prstGeom prst="diamond">
            <a:avLst/>
          </a:prstGeom>
          <a:gradFill rotWithShape="0">
            <a:gsLst>
              <a:gs pos="0">
                <a:schemeClr val="accent1"/>
              </a:gs>
              <a:gs pos="100000">
                <a:srgbClr val="008E6B"/>
              </a:gs>
            </a:gsLst>
            <a:path path="shape">
              <a:fillToRect l="50000" t="50000" r="50000" b="50000"/>
            </a:path>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303" name="Rechteck 11302">
            <a:extLst>
              <a:ext uri="{FF2B5EF4-FFF2-40B4-BE49-F238E27FC236}">
                <a16:creationId xmlns:a16="http://schemas.microsoft.com/office/drawing/2014/main" id="{3B702B9C-520F-48E2-8FF9-F38531549B59}"/>
              </a:ext>
            </a:extLst>
          </p:cNvPr>
          <p:cNvSpPr>
            <a:spLocks noChangeArrowheads="1"/>
          </p:cNvSpPr>
          <p:nvPr/>
        </p:nvSpPr>
        <p:spPr bwMode="auto">
          <a:xfrm>
            <a:off x="7245350" y="4121150"/>
            <a:ext cx="1282700" cy="1282700"/>
          </a:xfrm>
          <a:prstGeom prst="rect">
            <a:avLst/>
          </a:prstGeom>
          <a:gradFill rotWithShape="0">
            <a:gsLst>
              <a:gs pos="0">
                <a:schemeClr val="accent1"/>
              </a:gs>
              <a:gs pos="100000">
                <a:srgbClr val="008E6B"/>
              </a:gs>
            </a:gsLst>
            <a:path path="shape">
              <a:fillToRect l="50000" t="50000" r="50000" b="50000"/>
            </a:path>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1304" name="Rechteck 11303">
            <a:extLst>
              <a:ext uri="{FF2B5EF4-FFF2-40B4-BE49-F238E27FC236}">
                <a16:creationId xmlns:a16="http://schemas.microsoft.com/office/drawing/2014/main" id="{9AB12705-08DE-4BDA-9260-D512ED2E31DD}"/>
              </a:ext>
            </a:extLst>
          </p:cNvPr>
          <p:cNvSpPr>
            <a:spLocks noChangeArrowheads="1"/>
          </p:cNvSpPr>
          <p:nvPr/>
        </p:nvSpPr>
        <p:spPr bwMode="auto">
          <a:xfrm>
            <a:off x="7086600" y="27432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200">
                <a:latin typeface="Times New Roman" panose="02020603050405020304" pitchFamily="18" charset="0"/>
              </a:rPr>
              <a:t>1/2 lG =-lF2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additive="base">
                                        <p:cTn id="7" dur="500" fill="hold"/>
                                        <p:tgtEl>
                                          <p:spTgt spid="11265"/>
                                        </p:tgtEl>
                                        <p:attrNameLst>
                                          <p:attrName>ppt_x</p:attrName>
                                        </p:attrNameLst>
                                      </p:cBhvr>
                                      <p:tavLst>
                                        <p:tav tm="0">
                                          <p:val>
                                            <p:strVal val="#ppt_x"/>
                                          </p:val>
                                        </p:tav>
                                        <p:tav tm="100000">
                                          <p:val>
                                            <p:strVal val="#ppt_x"/>
                                          </p:val>
                                        </p:tav>
                                      </p:tavLst>
                                    </p:anim>
                                    <p:anim calcmode="lin" valueType="num">
                                      <p:cBhvr additive="base">
                                        <p:cTn id="8" dur="500" fill="hold"/>
                                        <p:tgtEl>
                                          <p:spTgt spid="1126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öck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egistrierkasse"/>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193"/>
                                        </p:tgtEl>
                                        <p:attrNameLst>
                                          <p:attrName>style.visibility</p:attrName>
                                        </p:attrNameLst>
                                      </p:cBhvr>
                                      <p:to>
                                        <p:strVal val="visible"/>
                                      </p:to>
                                    </p:set>
                                    <p:anim calcmode="lin" valueType="num">
                                      <p:cBhvr additive="base">
                                        <p:cTn id="19" dur="500" fill="hold"/>
                                        <p:tgtEl>
                                          <p:spTgt spid="12193"/>
                                        </p:tgtEl>
                                        <p:attrNameLst>
                                          <p:attrName>ppt_x</p:attrName>
                                        </p:attrNameLst>
                                      </p:cBhvr>
                                      <p:tavLst>
                                        <p:tav tm="0">
                                          <p:val>
                                            <p:strVal val="0-#ppt_w/2"/>
                                          </p:val>
                                        </p:tav>
                                        <p:tav tm="100000">
                                          <p:val>
                                            <p:strVal val="#ppt_x"/>
                                          </p:val>
                                        </p:tav>
                                      </p:tavLst>
                                    </p:anim>
                                    <p:anim calcmode="lin" valueType="num">
                                      <p:cBhvr additive="base">
                                        <p:cTn id="20" dur="500" fill="hold"/>
                                        <p:tgtEl>
                                          <p:spTgt spid="121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Kamera"/>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277"/>
                                        </p:tgtEl>
                                        <p:attrNameLst>
                                          <p:attrName>style.visibility</p:attrName>
                                        </p:attrNameLst>
                                      </p:cBhvr>
                                      <p:to>
                                        <p:strVal val="visible"/>
                                      </p:to>
                                    </p:set>
                                    <p:animEffect transition="in" filter="blinds(horizontal)">
                                      <p:cBhvr>
                                        <p:cTn id="25" dur="500"/>
                                        <p:tgtEl>
                                          <p:spTgt spid="11277"/>
                                        </p:tgtEl>
                                      </p:cBhvr>
                                    </p:animEffect>
                                  </p:childTnLst>
                                  <p:subTnLst>
                                    <p:audio>
                                      <p:cMediaNode>
                                        <p:cTn display="0" masterRel="sameClick">
                                          <p:stCondLst>
                                            <p:cond evt="begin" delay="0">
                                              <p:tn val="23"/>
                                            </p:cond>
                                          </p:stCondLst>
                                          <p:endCondLst>
                                            <p:cond evt="onStopAudio" delay="0">
                                              <p:tgtEl>
                                                <p:sldTgt/>
                                              </p:tgtEl>
                                            </p:cond>
                                          </p:endCondLst>
                                        </p:cTn>
                                        <p:tgtEl>
                                          <p:sndTgt r:embed="rId5" name="Explosio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8"/>
                                        </p:tgtEl>
                                        <p:attrNameLst>
                                          <p:attrName>style.visibility</p:attrName>
                                        </p:attrNameLst>
                                      </p:cBhvr>
                                      <p:to>
                                        <p:strVal val="visible"/>
                                      </p:to>
                                    </p:set>
                                    <p:anim calcmode="lin" valueType="num">
                                      <p:cBhvr additive="base">
                                        <p:cTn id="30" dur="500" fill="hold"/>
                                        <p:tgtEl>
                                          <p:spTgt spid="11278"/>
                                        </p:tgtEl>
                                        <p:attrNameLst>
                                          <p:attrName>ppt_x</p:attrName>
                                        </p:attrNameLst>
                                      </p:cBhvr>
                                      <p:tavLst>
                                        <p:tav tm="0">
                                          <p:val>
                                            <p:strVal val="#ppt_x"/>
                                          </p:val>
                                        </p:tav>
                                        <p:tav tm="100000">
                                          <p:val>
                                            <p:strVal val="#ppt_x"/>
                                          </p:val>
                                        </p:tav>
                                      </p:tavLst>
                                    </p:anim>
                                    <p:anim calcmode="lin" valueType="num">
                                      <p:cBhvr additive="base">
                                        <p:cTn id="31" dur="500" fill="hold"/>
                                        <p:tgtEl>
                                          <p:spTgt spid="112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Gewehrschuß"/>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279"/>
                                        </p:tgtEl>
                                        <p:attrNameLst>
                                          <p:attrName>style.visibility</p:attrName>
                                        </p:attrNameLst>
                                      </p:cBhvr>
                                      <p:to>
                                        <p:strVal val="visible"/>
                                      </p:to>
                                    </p:set>
                                    <p:animEffect transition="in" filter="blinds(horizontal)">
                                      <p:cBhvr>
                                        <p:cTn id="36" dur="500"/>
                                        <p:tgtEl>
                                          <p:spTgt spid="11279"/>
                                        </p:tgtEl>
                                      </p:cBhvr>
                                    </p:animEffect>
                                  </p:childTnLst>
                                  <p:subTnLst>
                                    <p:audio>
                                      <p:cMediaNode>
                                        <p:cTn display="0" masterRel="sameClick">
                                          <p:stCondLst>
                                            <p:cond evt="begin" delay="0">
                                              <p:tn val="34"/>
                                            </p:cond>
                                          </p:stCondLst>
                                          <p:endCondLst>
                                            <p:cond evt="onStopAudio" delay="0">
                                              <p:tgtEl>
                                                <p:sldTgt/>
                                              </p:tgtEl>
                                            </p:cond>
                                          </p:endCondLst>
                                        </p:cTn>
                                        <p:tgtEl>
                                          <p:sndTgt r:embed="rId7" name="Freaknat.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5" fill="hold" grpId="0" nodeType="clickEffect">
                                  <p:stCondLst>
                                    <p:cond delay="0"/>
                                  </p:stCondLst>
                                  <p:childTnLst>
                                    <p:set>
                                      <p:cBhvr>
                                        <p:cTn id="40" dur="1" fill="hold">
                                          <p:stCondLst>
                                            <p:cond delay="0"/>
                                          </p:stCondLst>
                                        </p:cTn>
                                        <p:tgtEl>
                                          <p:spTgt spid="11280"/>
                                        </p:tgtEl>
                                        <p:attrNameLst>
                                          <p:attrName>style.visibility</p:attrName>
                                        </p:attrNameLst>
                                      </p:cBhvr>
                                      <p:to>
                                        <p:strVal val="visible"/>
                                      </p:to>
                                    </p:set>
                                    <p:animEffect transition="in" filter="blinds(vertical)">
                                      <p:cBhvr>
                                        <p:cTn id="41" dur="500"/>
                                        <p:tgtEl>
                                          <p:spTgt spid="11280"/>
                                        </p:tgtEl>
                                      </p:cBhvr>
                                    </p:animEffect>
                                  </p:childTnLst>
                                  <p:subTnLst>
                                    <p:audio>
                                      <p:cMediaNode>
                                        <p:cTn display="0" masterRel="sameClick">
                                          <p:stCondLst>
                                            <p:cond evt="begin" delay="0">
                                              <p:tn val="39"/>
                                            </p:cond>
                                          </p:stCondLst>
                                          <p:endCondLst>
                                            <p:cond evt="onStopAudio" delay="0">
                                              <p:tgtEl>
                                                <p:sldTgt/>
                                              </p:tgtEl>
                                            </p:cond>
                                          </p:endCondLst>
                                        </p:cTn>
                                        <p:tgtEl>
                                          <p:sndTgt r:embed="rId8" name="kickstan.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1281"/>
                                        </p:tgtEl>
                                        <p:attrNameLst>
                                          <p:attrName>style.visibility</p:attrName>
                                        </p:attrNameLst>
                                      </p:cBhvr>
                                      <p:to>
                                        <p:strVal val="visible"/>
                                      </p:to>
                                    </p:set>
                                    <p:anim calcmode="lin" valueType="num">
                                      <p:cBhvr additive="base">
                                        <p:cTn id="46" dur="500" fill="hold"/>
                                        <p:tgtEl>
                                          <p:spTgt spid="11281"/>
                                        </p:tgtEl>
                                        <p:attrNameLst>
                                          <p:attrName>ppt_x</p:attrName>
                                        </p:attrNameLst>
                                      </p:cBhvr>
                                      <p:tavLst>
                                        <p:tav tm="0">
                                          <p:val>
                                            <p:strVal val="0-#ppt_w/2"/>
                                          </p:val>
                                        </p:tav>
                                        <p:tav tm="100000">
                                          <p:val>
                                            <p:strVal val="#ppt_x"/>
                                          </p:val>
                                        </p:tav>
                                      </p:tavLst>
                                    </p:anim>
                                    <p:anim calcmode="lin" valueType="num">
                                      <p:cBhvr additive="base">
                                        <p:cTn id="47" dur="500" fill="hold"/>
                                        <p:tgtEl>
                                          <p:spTgt spid="112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9" name="Fall.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1637"/>
                                        </p:tgtEl>
                                        <p:attrNameLst>
                                          <p:attrName>style.visibility</p:attrName>
                                        </p:attrNameLst>
                                      </p:cBhvr>
                                      <p:to>
                                        <p:strVal val="visible"/>
                                      </p:to>
                                    </p:set>
                                    <p:animEffect transition="in" filter="strips(downRight)">
                                      <p:cBhvr>
                                        <p:cTn id="52" dur="500"/>
                                        <p:tgtEl>
                                          <p:spTgt spid="1637"/>
                                        </p:tgtEl>
                                      </p:cBhvr>
                                    </p:animEffect>
                                  </p:childTnLst>
                                  <p:subTnLst>
                                    <p:audio>
                                      <p:cMediaNode>
                                        <p:cTn display="0" masterRel="sameClick">
                                          <p:stCondLst>
                                            <p:cond evt="begin" delay="0">
                                              <p:tn val="50"/>
                                            </p:cond>
                                          </p:stCondLst>
                                          <p:endCondLst>
                                            <p:cond evt="onStopAudio" delay="0">
                                              <p:tgtEl>
                                                <p:sldTgt/>
                                              </p:tgtEl>
                                            </p:cond>
                                          </p:endCondLst>
                                        </p:cTn>
                                        <p:tgtEl>
                                          <p:sndTgt r:embed="rId10" name="Zischen"/>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294">
                                            <p:txEl>
                                              <p:pRg st="0" end="0"/>
                                            </p:txEl>
                                          </p:spTgt>
                                        </p:tgtEl>
                                        <p:attrNameLst>
                                          <p:attrName>style.visibility</p:attrName>
                                        </p:attrNameLst>
                                      </p:cBhvr>
                                      <p:to>
                                        <p:strVal val="visible"/>
                                      </p:to>
                                    </p:set>
                                    <p:animEffect transition="in" filter="blinds(horizontal)">
                                      <p:cBhvr>
                                        <p:cTn id="57" dur="500"/>
                                        <p:tgtEl>
                                          <p:spTgt spid="11294">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11" name="Laser"/>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295"/>
                                        </p:tgtEl>
                                        <p:attrNameLst>
                                          <p:attrName>style.visibility</p:attrName>
                                        </p:attrNameLst>
                                      </p:cBhvr>
                                      <p:to>
                                        <p:strVal val="visible"/>
                                      </p:to>
                                    </p:set>
                                    <p:animEffect transition="in" filter="blinds(horizontal)">
                                      <p:cBhvr>
                                        <p:cTn id="62" dur="500"/>
                                        <p:tgtEl>
                                          <p:spTgt spid="11295"/>
                                        </p:tgtEl>
                                      </p:cBhvr>
                                    </p:animEffect>
                                  </p:childTnLst>
                                  <p:subTnLst>
                                    <p:audio>
                                      <p:cMediaNode>
                                        <p:cTn display="0" masterRel="sameClick">
                                          <p:stCondLst>
                                            <p:cond evt="begin" delay="0">
                                              <p:tn val="60"/>
                                            </p:cond>
                                          </p:stCondLst>
                                          <p:endCondLst>
                                            <p:cond evt="onStopAudio" delay="0">
                                              <p:tgtEl>
                                                <p:sldTgt/>
                                              </p:tgtEl>
                                            </p:cond>
                                          </p:endCondLst>
                                        </p:cTn>
                                        <p:tgtEl>
                                          <p:sndTgt r:embed="rId2" name="Glöckchen"/>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296"/>
                                        </p:tgtEl>
                                        <p:attrNameLst>
                                          <p:attrName>style.visibility</p:attrName>
                                        </p:attrNameLst>
                                      </p:cBhvr>
                                      <p:to>
                                        <p:strVal val="visible"/>
                                      </p:to>
                                    </p:set>
                                    <p:anim calcmode="lin" valueType="num">
                                      <p:cBhvr additive="base">
                                        <p:cTn id="67" dur="500" fill="hold"/>
                                        <p:tgtEl>
                                          <p:spTgt spid="11296"/>
                                        </p:tgtEl>
                                        <p:attrNameLst>
                                          <p:attrName>ppt_x</p:attrName>
                                        </p:attrNameLst>
                                      </p:cBhvr>
                                      <p:tavLst>
                                        <p:tav tm="0">
                                          <p:val>
                                            <p:strVal val="#ppt_x"/>
                                          </p:val>
                                        </p:tav>
                                        <p:tav tm="100000">
                                          <p:val>
                                            <p:strVal val="#ppt_x"/>
                                          </p:val>
                                        </p:tav>
                                      </p:tavLst>
                                    </p:anim>
                                    <p:anim calcmode="lin" valueType="num">
                                      <p:cBhvr additive="base">
                                        <p:cTn id="68" dur="500" fill="hold"/>
                                        <p:tgtEl>
                                          <p:spTgt spid="112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12" name="Querschläger"/>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1297"/>
                                        </p:tgtEl>
                                        <p:attrNameLst>
                                          <p:attrName>style.visibility</p:attrName>
                                        </p:attrNameLst>
                                      </p:cBhvr>
                                      <p:to>
                                        <p:strVal val="visible"/>
                                      </p:to>
                                    </p:set>
                                    <p:anim calcmode="lin" valueType="num">
                                      <p:cBhvr additive="base">
                                        <p:cTn id="73" dur="500" fill="hold"/>
                                        <p:tgtEl>
                                          <p:spTgt spid="11297"/>
                                        </p:tgtEl>
                                        <p:attrNameLst>
                                          <p:attrName>ppt_x</p:attrName>
                                        </p:attrNameLst>
                                      </p:cBhvr>
                                      <p:tavLst>
                                        <p:tav tm="0">
                                          <p:val>
                                            <p:strVal val="0-#ppt_w/2"/>
                                          </p:val>
                                        </p:tav>
                                        <p:tav tm="100000">
                                          <p:val>
                                            <p:strVal val="#ppt_x"/>
                                          </p:val>
                                        </p:tav>
                                      </p:tavLst>
                                    </p:anim>
                                    <p:anim calcmode="lin" valueType="num">
                                      <p:cBhvr additive="base">
                                        <p:cTn id="74" dur="500" fill="hold"/>
                                        <p:tgtEl>
                                          <p:spTgt spid="112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Explosion"/>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11298">
                                            <p:txEl>
                                              <p:pRg st="0" end="0"/>
                                            </p:txEl>
                                          </p:spTgt>
                                        </p:tgtEl>
                                        <p:attrNameLst>
                                          <p:attrName>style.visibility</p:attrName>
                                        </p:attrNameLst>
                                      </p:cBhvr>
                                      <p:to>
                                        <p:strVal val="visible"/>
                                      </p:to>
                                    </p:set>
                                    <p:anim calcmode="lin" valueType="num">
                                      <p:cBhvr additive="base">
                                        <p:cTn id="79" dur="500" fill="hold"/>
                                        <p:tgtEl>
                                          <p:spTgt spid="1129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298">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9" name="Fall.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1299">
                                            <p:txEl>
                                              <p:pRg st="0" end="0"/>
                                            </p:txEl>
                                          </p:spTgt>
                                        </p:tgtEl>
                                        <p:attrNameLst>
                                          <p:attrName>style.visibility</p:attrName>
                                        </p:attrNameLst>
                                      </p:cBhvr>
                                      <p:to>
                                        <p:strVal val="visible"/>
                                      </p:to>
                                    </p:set>
                                    <p:anim calcmode="lin" valueType="num">
                                      <p:cBhvr additive="base">
                                        <p:cTn id="85" dur="500" fill="hold"/>
                                        <p:tgtEl>
                                          <p:spTgt spid="11299">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12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11" name="Laser"/>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1299">
                                            <p:txEl>
                                              <p:pRg st="1" end="1"/>
                                            </p:txEl>
                                          </p:spTgt>
                                        </p:tgtEl>
                                        <p:attrNameLst>
                                          <p:attrName>style.visibility</p:attrName>
                                        </p:attrNameLst>
                                      </p:cBhvr>
                                      <p:to>
                                        <p:strVal val="visible"/>
                                      </p:to>
                                    </p:set>
                                    <p:anim calcmode="lin" valueType="num">
                                      <p:cBhvr additive="base">
                                        <p:cTn id="91" dur="500" fill="hold"/>
                                        <p:tgtEl>
                                          <p:spTgt spid="11299">
                                            <p:txEl>
                                              <p:pRg st="1" end="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12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11" name="Laser"/>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1299">
                                            <p:txEl>
                                              <p:pRg st="2" end="2"/>
                                            </p:txEl>
                                          </p:spTgt>
                                        </p:tgtEl>
                                        <p:attrNameLst>
                                          <p:attrName>style.visibility</p:attrName>
                                        </p:attrNameLst>
                                      </p:cBhvr>
                                      <p:to>
                                        <p:strVal val="visible"/>
                                      </p:to>
                                    </p:set>
                                    <p:anim calcmode="lin" valueType="num">
                                      <p:cBhvr additive="base">
                                        <p:cTn id="97" dur="500" fill="hold"/>
                                        <p:tgtEl>
                                          <p:spTgt spid="11299">
                                            <p:txEl>
                                              <p:pRg st="2" end="2"/>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112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11" name="Laser"/>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1300"/>
                                        </p:tgtEl>
                                        <p:attrNameLst>
                                          <p:attrName>style.visibility</p:attrName>
                                        </p:attrNameLst>
                                      </p:cBhvr>
                                      <p:to>
                                        <p:strVal val="visible"/>
                                      </p:to>
                                    </p:set>
                                    <p:anim calcmode="lin" valueType="num">
                                      <p:cBhvr additive="base">
                                        <p:cTn id="103" dur="500" fill="hold"/>
                                        <p:tgtEl>
                                          <p:spTgt spid="11300"/>
                                        </p:tgtEl>
                                        <p:attrNameLst>
                                          <p:attrName>ppt_x</p:attrName>
                                        </p:attrNameLst>
                                      </p:cBhvr>
                                      <p:tavLst>
                                        <p:tav tm="0">
                                          <p:val>
                                            <p:strVal val="#ppt_x"/>
                                          </p:val>
                                        </p:tav>
                                        <p:tav tm="100000">
                                          <p:val>
                                            <p:strVal val="#ppt_x"/>
                                          </p:val>
                                        </p:tav>
                                      </p:tavLst>
                                    </p:anim>
                                    <p:anim calcmode="lin" valueType="num">
                                      <p:cBhvr additive="base">
                                        <p:cTn id="104" dur="500" fill="hold"/>
                                        <p:tgtEl>
                                          <p:spTgt spid="113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11" name="Laser"/>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11301">
                                            <p:txEl>
                                              <p:pRg st="0" end="0"/>
                                            </p:txEl>
                                          </p:spTgt>
                                        </p:tgtEl>
                                        <p:attrNameLst>
                                          <p:attrName>style.visibility</p:attrName>
                                        </p:attrNameLst>
                                      </p:cBhvr>
                                      <p:to>
                                        <p:strVal val="visible"/>
                                      </p:to>
                                    </p:set>
                                    <p:animEffect transition="in" filter="dissolve">
                                      <p:cBhvr>
                                        <p:cTn id="109" dur="500"/>
                                        <p:tgtEl>
                                          <p:spTgt spid="11301">
                                            <p:txEl>
                                              <p:pRg st="0" end="0"/>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1" presetClass="entr" presetSubtype="0" fill="hold" grpId="0" nodeType="clickEffect">
                                  <p:stCondLst>
                                    <p:cond delay="0"/>
                                  </p:stCondLst>
                                  <p:childTnLst>
                                    <p:set>
                                      <p:cBhvr>
                                        <p:cTn id="113" dur="1000">
                                          <p:stCondLst>
                                            <p:cond delay="0"/>
                                          </p:stCondLst>
                                        </p:cTn>
                                        <p:tgtEl>
                                          <p:spTgt spid="11302"/>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8" name="kickstan.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18" presetClass="entr" presetSubtype="6" fill="hold" grpId="0" nodeType="clickEffect">
                                  <p:stCondLst>
                                    <p:cond delay="0"/>
                                  </p:stCondLst>
                                  <p:childTnLst>
                                    <p:set>
                                      <p:cBhvr>
                                        <p:cTn id="117" dur="1" fill="hold">
                                          <p:stCondLst>
                                            <p:cond delay="0"/>
                                          </p:stCondLst>
                                        </p:cTn>
                                        <p:tgtEl>
                                          <p:spTgt spid="11303"/>
                                        </p:tgtEl>
                                        <p:attrNameLst>
                                          <p:attrName>style.visibility</p:attrName>
                                        </p:attrNameLst>
                                      </p:cBhvr>
                                      <p:to>
                                        <p:strVal val="visible"/>
                                      </p:to>
                                    </p:set>
                                    <p:animEffect transition="in" filter="strips(downRight)">
                                      <p:cBhvr>
                                        <p:cTn id="118" dur="500"/>
                                        <p:tgtEl>
                                          <p:spTgt spid="1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utoUpdateAnimBg="0"/>
      <p:bldP spid="11266" grpId="0" autoUpdateAnimBg="0"/>
      <p:bldP spid="11277" grpId="0" autoUpdateAnimBg="0"/>
      <p:bldP spid="11278" grpId="0" autoUpdateAnimBg="0"/>
      <p:bldP spid="11279" grpId="0" animBg="1"/>
      <p:bldP spid="11280" grpId="0" autoUpdateAnimBg="0"/>
      <p:bldP spid="11281" grpId="0" autoUpdateAnimBg="0"/>
      <p:bldP spid="11294" grpId="0" build="p" autoUpdateAnimBg="0"/>
      <p:bldP spid="11295" grpId="0" autoUpdateAnimBg="0"/>
      <p:bldP spid="11296" grpId="0" autoUpdateAnimBg="0"/>
      <p:bldP spid="11297" grpId="0" autoUpdateAnimBg="0"/>
      <p:bldP spid="11298" grpId="0" build="p" autoUpdateAnimBg="0"/>
      <p:bldP spid="11299" grpId="0" build="p" autoUpdateAnimBg="0"/>
      <p:bldP spid="11300" grpId="0" animBg="1"/>
      <p:bldP spid="11301" grpId="0" build="p" autoUpdateAnimBg="0"/>
      <p:bldP spid="11302" grpId="0" animBg="1"/>
      <p:bldP spid="11303" grpId="0" animBg="1"/>
    </p:bld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ere Präsentation">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400" b="0" i="0" u="none" strike="noStrike" baseline="0">
            <a:solidFill>
              <a:schemeClr val="tx1">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1400" b="0" i="0" u="none" strike="noStrike" baseline="0">
            <a:solidFill>
              <a:schemeClr val="tx1">
                <a:alpha val="100000"/>
              </a:schemeClr>
            </a:solidFill>
            <a:effectLst/>
            <a:latin typeface="Times New Roman"/>
            <a:cs typeface="Arial"/>
          </a:defRPr>
        </a:defPPr>
      </a:lstStyle>
    </a:lnDef>
  </a:objectDefaults>
  <a:extraClrSchemeLst>
    <a:extraClrScheme>
      <a:clrScheme name="Leere Prä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C:\MSOFFICE\VORLAGEN\Leere Präsentation.pot</Template>
  <TotalTime>0</TotalTime>
  <Words>6562</Words>
  <Application>Microsoft Office PowerPoint</Application>
  <PresentationFormat>Bildschirmpräsentation (4:3)</PresentationFormat>
  <Paragraphs>518</Paragraphs>
  <Slides>52</Slides>
  <Notes>0</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3</vt:i4>
      </vt:variant>
      <vt:variant>
        <vt:lpstr>Folientitel</vt:lpstr>
      </vt:variant>
      <vt:variant>
        <vt:i4>52</vt:i4>
      </vt:variant>
    </vt:vector>
  </HeadingPairs>
  <TitlesOfParts>
    <vt:vector size="66" baseType="lpstr">
      <vt:lpstr>Arial</vt:lpstr>
      <vt:lpstr>+mj-lt</vt:lpstr>
      <vt:lpstr>+mj-ea</vt:lpstr>
      <vt:lpstr>+mj-cs</vt:lpstr>
      <vt:lpstr>+mn-lt</vt:lpstr>
      <vt:lpstr>+mn-ea</vt:lpstr>
      <vt:lpstr>+mn-cs</vt:lpstr>
      <vt:lpstr>Times New Roman</vt:lpstr>
      <vt:lpstr>Symbol</vt:lpstr>
      <vt:lpstr>Math B</vt:lpstr>
      <vt:lpstr>Leere Präsentation</vt:lpstr>
      <vt:lpstr>Videoclip</vt:lpstr>
      <vt:lpstr>ClipArt</vt:lpstr>
      <vt:lpstr>Dokument</vt:lpstr>
      <vt:lpstr>PowerPoint-Präsentation</vt:lpstr>
      <vt:lpstr>PowerPoint-Präsentation</vt:lpstr>
      <vt:lpstr>PowerPoint-Präsentation</vt:lpstr>
      <vt:lpstr>PowerPoint-Präsentation</vt:lpstr>
      <vt:lpstr>PowerPoint-Präsentation</vt:lpstr>
      <vt:lpstr>PowerPoint-Präsentation</vt:lpstr>
      <vt:lpstr>Schlupf</vt:lpstr>
      <vt:lpstr>Prony’ scher Zaum</vt:lpstr>
      <vt:lpstr>Kippmoment und Lastverteilung</vt:lpstr>
      <vt:lpstr>PowerPoint-Präsentation</vt:lpstr>
      <vt:lpstr>Dynamik der Flüssigkeiten und Gase</vt:lpstr>
      <vt:lpstr>Toricelli - Barometer</vt:lpstr>
      <vt:lpstr>Aerometer</vt:lpstr>
      <vt:lpstr>PowerPoint-Präsentation</vt:lpstr>
      <vt:lpstr>Bernoulli - Gleichung</vt:lpstr>
      <vt:lpstr>Venturi - Rohr</vt:lpstr>
      <vt:lpstr>Prandtl’ sches Staurohr</vt:lpstr>
      <vt:lpstr> Bei starken  Stürmen  werden Häuser abgedeckt , wie erklären sie sich das ?</vt:lpstr>
      <vt:lpstr>PowerPoint-Präsentation</vt:lpstr>
      <vt:lpstr>Die innere Reibung (Stokesches Gesetz)</vt:lpstr>
      <vt:lpstr>PowerPoint-Präsentation</vt:lpstr>
      <vt:lpstr>Wärmelehre</vt:lpstr>
      <vt:lpstr>PowerPoint-Präsentation</vt:lpstr>
      <vt:lpstr>PowerPoint-Präsentation</vt:lpstr>
      <vt:lpstr>Übersicht über zustandsänderungen</vt:lpstr>
      <vt:lpstr>Stirling ‘ scher Kreisprozeß</vt:lpstr>
      <vt:lpstr>PowerPoint-Präsentation</vt:lpstr>
      <vt:lpstr>Carnot’ scher Kreisprozess</vt:lpstr>
      <vt:lpstr>Wärmepumpe</vt:lpstr>
      <vt:lpstr>PowerPoint-Präsentation</vt:lpstr>
      <vt:lpstr>Wärmeäquivalent + Wärmeübergang</vt:lpstr>
      <vt:lpstr>PowerPoint-Präsentation</vt:lpstr>
      <vt:lpstr>Weltraum und Außerirdisches</vt:lpstr>
      <vt:lpstr>Elektrizitätslehre</vt:lpstr>
      <vt:lpstr>Drehstrommotor</vt:lpstr>
      <vt:lpstr>Asynchronmotor</vt:lpstr>
      <vt:lpstr>Welche Arten von Schaltungen gibt es , zeichnen sie sie auf und erklären sie die Unterschiede !?</vt:lpstr>
      <vt:lpstr>Atom und Kernphysik</vt:lpstr>
      <vt:lpstr>Ionisationskammer</vt:lpstr>
      <vt:lpstr>Geiger - Müller - Zählrohr</vt:lpstr>
      <vt:lpstr>Wilsonsche Nebelkammer</vt:lpstr>
      <vt:lpstr>Beispiel für Strahlung</vt:lpstr>
      <vt:lpstr>PowerPoint-Präsentation</vt:lpstr>
      <vt:lpstr>Druckwasserreaktor</vt:lpstr>
      <vt:lpstr>Siedewasserreaktoren</vt:lpstr>
      <vt:lpstr>Schwingungen</vt:lpstr>
      <vt:lpstr>Was ist ein Resonanzfall ?</vt:lpstr>
      <vt:lpstr>Schwebung</vt:lpstr>
      <vt:lpstr>Wellenlehre</vt:lpstr>
      <vt:lpstr>PowerPoint-Präsentation</vt:lpstr>
      <vt:lpstr>Milikan - Versuch</vt:lpstr>
      <vt:lpstr>Spannungs und Strommessung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Alexander Voigts</dc:creator>
  <cp:lastModifiedBy>Alexander Voigts</cp:lastModifiedBy>
  <cp:revision>38</cp:revision>
  <cp:lastPrinted>1998-07-04T14:24:26Z</cp:lastPrinted>
  <dcterms:created xsi:type="dcterms:W3CDTF">1995-06-17T23:31:02Z</dcterms:created>
  <dcterms:modified xsi:type="dcterms:W3CDTF">2020-01-26T12:17:29Z</dcterms:modified>
</cp:coreProperties>
</file>