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257" r:id="rId4"/>
    <p:sldId id="258" r:id="rId5"/>
    <p:sldId id="259" r:id="rId6"/>
    <p:sldId id="260" r:id="rId7"/>
    <p:sldId id="261" r:id="rId8"/>
    <p:sldId id="262" r:id="rId9"/>
    <p:sldId id="320"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23" r:id="rId41"/>
    <p:sldId id="293" r:id="rId42"/>
    <p:sldId id="294" r:id="rId43"/>
    <p:sldId id="295" r:id="rId44"/>
    <p:sldId id="296" r:id="rId45"/>
    <p:sldId id="297" r:id="rId46"/>
    <p:sldId id="321" r:id="rId47"/>
    <p:sldId id="322" r:id="rId48"/>
    <p:sldId id="324" r:id="rId49"/>
    <p:sldId id="299" r:id="rId50"/>
    <p:sldId id="300" r:id="rId51"/>
    <p:sldId id="301" r:id="rId52"/>
    <p:sldId id="302" r:id="rId53"/>
    <p:sldId id="303" r:id="rId54"/>
    <p:sldId id="304" r:id="rId55"/>
    <p:sldId id="305" r:id="rId56"/>
    <p:sldId id="306" r:id="rId57"/>
    <p:sldId id="307" r:id="rId58"/>
    <p:sldId id="310" r:id="rId59"/>
    <p:sldId id="311" r:id="rId60"/>
    <p:sldId id="312" r:id="rId61"/>
    <p:sldId id="313" r:id="rId62"/>
    <p:sldId id="314" r:id="rId63"/>
    <p:sldId id="315" r:id="rId64"/>
    <p:sldId id="316" r:id="rId65"/>
    <p:sldId id="319" r:id="rId66"/>
    <p:sldId id="317" r:id="rId67"/>
    <p:sldId id="318" r:id="rId68"/>
    <p:sldId id="298" r:id="rId69"/>
    <p:sldId id="309" r:id="rId7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p:cViewPr varScale="1">
        <p:scale>
          <a:sx n="107" d="100"/>
          <a:sy n="107" d="100"/>
        </p:scale>
        <p:origin x="-16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3">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31C9731-606E-4A2B-B3BA-CB007CB4D7F9}" type="datetimeFigureOut">
              <a:rPr lang="de-DE" smtClean="0"/>
              <a:t>13.11.2015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C806CC-2E59-400E-9BC5-7A5AFD894941}" type="slidenum">
              <a:rPr lang="de-DE" smtClean="0"/>
              <a:t>‹Nr.›</a:t>
            </a:fld>
            <a:endParaRPr lang="de-DE"/>
          </a:p>
        </p:txBody>
      </p:sp>
    </p:spTree>
    <p:extLst>
      <p:ext uri="{BB962C8B-B14F-4D97-AF65-F5344CB8AC3E}">
        <p14:creationId xmlns:p14="http://schemas.microsoft.com/office/powerpoint/2010/main" val="21291794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31C9731-606E-4A2B-B3BA-CB007CB4D7F9}" type="datetimeFigureOut">
              <a:rPr lang="de-DE" smtClean="0"/>
              <a:t>13.11.2015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C806CC-2E59-400E-9BC5-7A5AFD894941}" type="slidenum">
              <a:rPr lang="de-DE" smtClean="0"/>
              <a:t>‹Nr.›</a:t>
            </a:fld>
            <a:endParaRPr lang="de-DE"/>
          </a:p>
        </p:txBody>
      </p:sp>
    </p:spTree>
    <p:extLst>
      <p:ext uri="{BB962C8B-B14F-4D97-AF65-F5344CB8AC3E}">
        <p14:creationId xmlns:p14="http://schemas.microsoft.com/office/powerpoint/2010/main" val="396259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31C9731-606E-4A2B-B3BA-CB007CB4D7F9}" type="datetimeFigureOut">
              <a:rPr lang="de-DE" smtClean="0"/>
              <a:t>13.11.2015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C806CC-2E59-400E-9BC5-7A5AFD894941}" type="slidenum">
              <a:rPr lang="de-DE" smtClean="0"/>
              <a:t>‹Nr.›</a:t>
            </a:fld>
            <a:endParaRPr lang="de-DE"/>
          </a:p>
        </p:txBody>
      </p:sp>
    </p:spTree>
    <p:extLst>
      <p:ext uri="{BB962C8B-B14F-4D97-AF65-F5344CB8AC3E}">
        <p14:creationId xmlns:p14="http://schemas.microsoft.com/office/powerpoint/2010/main" val="240534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831C9731-606E-4A2B-B3BA-CB007CB4D7F9}" type="datetimeFigureOut">
              <a:rPr lang="de-DE" smtClean="0"/>
              <a:t>13.11.2015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C806CC-2E59-400E-9BC5-7A5AFD894941}" type="slidenum">
              <a:rPr lang="de-DE" smtClean="0"/>
              <a:t>‹Nr.›</a:t>
            </a:fld>
            <a:endParaRPr lang="de-DE"/>
          </a:p>
        </p:txBody>
      </p:sp>
    </p:spTree>
    <p:extLst>
      <p:ext uri="{BB962C8B-B14F-4D97-AF65-F5344CB8AC3E}">
        <p14:creationId xmlns:p14="http://schemas.microsoft.com/office/powerpoint/2010/main" val="128012563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31C9731-606E-4A2B-B3BA-CB007CB4D7F9}" type="datetimeFigureOut">
              <a:rPr lang="de-DE" smtClean="0"/>
              <a:t>13.11.2015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C806CC-2E59-400E-9BC5-7A5AFD894941}" type="slidenum">
              <a:rPr lang="de-DE" smtClean="0"/>
              <a:t>‹Nr.›</a:t>
            </a:fld>
            <a:endParaRPr lang="de-DE"/>
          </a:p>
        </p:txBody>
      </p:sp>
    </p:spTree>
    <p:extLst>
      <p:ext uri="{BB962C8B-B14F-4D97-AF65-F5344CB8AC3E}">
        <p14:creationId xmlns:p14="http://schemas.microsoft.com/office/powerpoint/2010/main" val="19242218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31C9731-606E-4A2B-B3BA-CB007CB4D7F9}" type="datetimeFigureOut">
              <a:rPr lang="de-DE" smtClean="0"/>
              <a:t>13.11.2015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FC806CC-2E59-400E-9BC5-7A5AFD894941}" type="slidenum">
              <a:rPr lang="de-DE" smtClean="0"/>
              <a:t>‹Nr.›</a:t>
            </a:fld>
            <a:endParaRPr lang="de-DE"/>
          </a:p>
        </p:txBody>
      </p:sp>
    </p:spTree>
    <p:extLst>
      <p:ext uri="{BB962C8B-B14F-4D97-AF65-F5344CB8AC3E}">
        <p14:creationId xmlns:p14="http://schemas.microsoft.com/office/powerpoint/2010/main" val="400237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31C9731-606E-4A2B-B3BA-CB007CB4D7F9}" type="datetimeFigureOut">
              <a:rPr lang="de-DE" smtClean="0"/>
              <a:t>13.11.2015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FC806CC-2E59-400E-9BC5-7A5AFD894941}" type="slidenum">
              <a:rPr lang="de-DE" smtClean="0"/>
              <a:t>‹Nr.›</a:t>
            </a:fld>
            <a:endParaRPr lang="de-DE"/>
          </a:p>
        </p:txBody>
      </p:sp>
    </p:spTree>
    <p:extLst>
      <p:ext uri="{BB962C8B-B14F-4D97-AF65-F5344CB8AC3E}">
        <p14:creationId xmlns:p14="http://schemas.microsoft.com/office/powerpoint/2010/main" val="343168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31C9731-606E-4A2B-B3BA-CB007CB4D7F9}" type="datetimeFigureOut">
              <a:rPr lang="de-DE" smtClean="0"/>
              <a:t>13.11.2015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FC806CC-2E59-400E-9BC5-7A5AFD894941}" type="slidenum">
              <a:rPr lang="de-DE" smtClean="0"/>
              <a:t>‹Nr.›</a:t>
            </a:fld>
            <a:endParaRPr lang="de-DE"/>
          </a:p>
        </p:txBody>
      </p:sp>
    </p:spTree>
    <p:extLst>
      <p:ext uri="{BB962C8B-B14F-4D97-AF65-F5344CB8AC3E}">
        <p14:creationId xmlns:p14="http://schemas.microsoft.com/office/powerpoint/2010/main" val="174960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31C9731-606E-4A2B-B3BA-CB007CB4D7F9}" type="datetimeFigureOut">
              <a:rPr lang="de-DE" smtClean="0"/>
              <a:t>13.11.2015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FC806CC-2E59-400E-9BC5-7A5AFD894941}" type="slidenum">
              <a:rPr lang="de-DE" smtClean="0"/>
              <a:t>‹Nr.›</a:t>
            </a:fld>
            <a:endParaRPr lang="de-DE"/>
          </a:p>
        </p:txBody>
      </p:sp>
    </p:spTree>
    <p:extLst>
      <p:ext uri="{BB962C8B-B14F-4D97-AF65-F5344CB8AC3E}">
        <p14:creationId xmlns:p14="http://schemas.microsoft.com/office/powerpoint/2010/main" val="313810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31C9731-606E-4A2B-B3BA-CB007CB4D7F9}" type="datetimeFigureOut">
              <a:rPr lang="de-DE" smtClean="0"/>
              <a:t>13.11.2015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FC806CC-2E59-400E-9BC5-7A5AFD894941}" type="slidenum">
              <a:rPr lang="de-DE" smtClean="0"/>
              <a:t>‹Nr.›</a:t>
            </a:fld>
            <a:endParaRPr lang="de-DE"/>
          </a:p>
        </p:txBody>
      </p:sp>
    </p:spTree>
    <p:extLst>
      <p:ext uri="{BB962C8B-B14F-4D97-AF65-F5344CB8AC3E}">
        <p14:creationId xmlns:p14="http://schemas.microsoft.com/office/powerpoint/2010/main" val="180854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31C9731-606E-4A2B-B3BA-CB007CB4D7F9}" type="datetimeFigureOut">
              <a:rPr lang="de-DE" smtClean="0"/>
              <a:t>13.11.2015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FC806CC-2E59-400E-9BC5-7A5AFD894941}" type="slidenum">
              <a:rPr lang="de-DE" smtClean="0"/>
              <a:t>‹Nr.›</a:t>
            </a:fld>
            <a:endParaRPr lang="de-DE"/>
          </a:p>
        </p:txBody>
      </p:sp>
    </p:spTree>
    <p:extLst>
      <p:ext uri="{BB962C8B-B14F-4D97-AF65-F5344CB8AC3E}">
        <p14:creationId xmlns:p14="http://schemas.microsoft.com/office/powerpoint/2010/main" val="30361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C9731-606E-4A2B-B3BA-CB007CB4D7F9}" type="datetimeFigureOut">
              <a:rPr lang="de-DE" smtClean="0"/>
              <a:t>13.11.2015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806CC-2E59-400E-9BC5-7A5AFD894941}" type="slidenum">
              <a:rPr lang="de-DE" smtClean="0"/>
              <a:t>‹Nr.›</a:t>
            </a:fld>
            <a:endParaRPr lang="de-DE"/>
          </a:p>
        </p:txBody>
      </p:sp>
    </p:spTree>
    <p:extLst>
      <p:ext uri="{BB962C8B-B14F-4D97-AF65-F5344CB8AC3E}">
        <p14:creationId xmlns:p14="http://schemas.microsoft.com/office/powerpoint/2010/main" val="5701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tm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34.xml.rels><?xml version="1.0" encoding="UTF-8" standalone="yes"?>
<Relationships xmlns="http://schemas.openxmlformats.org/package/2006/relationships"><Relationship Id="rId2" Type="http://schemas.openxmlformats.org/officeDocument/2006/relationships/hyperlink" Target="https://www.apachefriends.org/de/inde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iki.selfhtml.org/wiki/JavaScript/Event/%C3%9Cbersich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iki.selfhtml.org/wiki/JavaScript/API/Canvas" TargetMode="External"/><Relationship Id="rId2" Type="http://schemas.openxmlformats.org/officeDocument/2006/relationships/hyperlink" Target="http://wiki.selfhtml.org/wiki/JavaScript/Objekte/RegExp"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iki.selfhtml.org/wiki/CSS/Selektore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facebook.de/"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avoigts.de/" TargetMode="External"/><Relationship Id="rId2" Type="http://schemas.openxmlformats.org/officeDocument/2006/relationships/hyperlink" Target="http://www.selhtml.org/" TargetMode="External"/><Relationship Id="rId1" Type="http://schemas.openxmlformats.org/officeDocument/2006/relationships/slideLayout" Target="../slideLayouts/slideLayout2.xml"/><Relationship Id="rId4" Type="http://schemas.openxmlformats.org/officeDocument/2006/relationships/hyperlink" Target="http://www.filehorse.com/"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selfhtml.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Webseitengestaltung für Anfänger</a:t>
            </a:r>
            <a:endParaRPr lang="de-DE" dirty="0"/>
          </a:p>
        </p:txBody>
      </p:sp>
      <p:sp>
        <p:nvSpPr>
          <p:cNvPr id="3" name="Untertitel 2"/>
          <p:cNvSpPr>
            <a:spLocks noGrp="1"/>
          </p:cNvSpPr>
          <p:nvPr>
            <p:ph type="subTitle" idx="1"/>
          </p:nvPr>
        </p:nvSpPr>
        <p:spPr/>
        <p:txBody>
          <a:bodyPr/>
          <a:lstStyle/>
          <a:p>
            <a:r>
              <a:rPr lang="de-DE" dirty="0" smtClean="0"/>
              <a:t>Eine Präsentation von</a:t>
            </a:r>
          </a:p>
          <a:p>
            <a:r>
              <a:rPr lang="de-DE" dirty="0" smtClean="0"/>
              <a:t>Alexander Voigts</a:t>
            </a:r>
            <a:endParaRPr lang="de-DE" dirty="0"/>
          </a:p>
        </p:txBody>
      </p:sp>
    </p:spTree>
    <p:extLst>
      <p:ext uri="{BB962C8B-B14F-4D97-AF65-F5344CB8AC3E}">
        <p14:creationId xmlns:p14="http://schemas.microsoft.com/office/powerpoint/2010/main" val="345684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Grundgerüst</a:t>
            </a:r>
            <a:endParaRPr lang="de-DE" dirty="0"/>
          </a:p>
        </p:txBody>
      </p:sp>
      <p:sp>
        <p:nvSpPr>
          <p:cNvPr id="3" name="Inhaltsplatzhalter 2"/>
          <p:cNvSpPr>
            <a:spLocks noGrp="1"/>
          </p:cNvSpPr>
          <p:nvPr>
            <p:ph idx="1"/>
          </p:nvPr>
        </p:nvSpPr>
        <p:spPr/>
        <p:txBody>
          <a:bodyPr/>
          <a:lstStyle/>
          <a:p>
            <a:r>
              <a:rPr lang="de-DE" dirty="0" smtClean="0"/>
              <a:t>HTML – „Befehle“ werden in spitzen Klammern geschrieben und nach ihrer </a:t>
            </a:r>
            <a:r>
              <a:rPr lang="de-DE" dirty="0"/>
              <a:t>A</a:t>
            </a:r>
            <a:r>
              <a:rPr lang="de-DE" dirty="0" smtClean="0"/>
              <a:t>nwendung in spitzen Klammern mit einem „/“ – Zeichen vor dem Befehl geschlossen.</a:t>
            </a:r>
          </a:p>
          <a:p>
            <a:r>
              <a:rPr lang="de-DE" dirty="0" smtClean="0"/>
              <a:t>Zunächst beginnt man das Programm mit &lt;</a:t>
            </a:r>
            <a:r>
              <a:rPr lang="de-DE" dirty="0" err="1" smtClean="0"/>
              <a:t>html</a:t>
            </a:r>
            <a:r>
              <a:rPr lang="de-DE" dirty="0" smtClean="0"/>
              <a:t>&gt;und beendet es mit &lt;/</a:t>
            </a:r>
            <a:r>
              <a:rPr lang="de-DE" dirty="0" err="1" smtClean="0"/>
              <a:t>html</a:t>
            </a:r>
            <a:r>
              <a:rPr lang="de-DE" dirty="0" smtClean="0"/>
              <a:t>&gt;.</a:t>
            </a:r>
          </a:p>
          <a:p>
            <a:r>
              <a:rPr lang="de-DE" dirty="0" smtClean="0"/>
              <a:t>Weitere wichtige Elemente des Grundgerüstes sind der &lt;</a:t>
            </a:r>
            <a:r>
              <a:rPr lang="de-DE" dirty="0" err="1" smtClean="0"/>
              <a:t>head</a:t>
            </a:r>
            <a:r>
              <a:rPr lang="de-DE" dirty="0" smtClean="0"/>
              <a:t>&gt; und der &lt;</a:t>
            </a:r>
            <a:r>
              <a:rPr lang="de-DE" dirty="0" err="1" smtClean="0"/>
              <a:t>body</a:t>
            </a:r>
            <a:r>
              <a:rPr lang="de-DE" dirty="0" smtClean="0"/>
              <a:t>&gt;.</a:t>
            </a:r>
          </a:p>
          <a:p>
            <a:endParaRPr lang="de-DE" dirty="0"/>
          </a:p>
        </p:txBody>
      </p:sp>
    </p:spTree>
    <p:extLst>
      <p:ext uri="{BB962C8B-B14F-4D97-AF65-F5344CB8AC3E}">
        <p14:creationId xmlns:p14="http://schemas.microsoft.com/office/powerpoint/2010/main" val="228186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980728"/>
            <a:ext cx="8229600" cy="5577483"/>
          </a:xfrm>
        </p:spPr>
        <p:txBody>
          <a:bodyPr>
            <a:normAutofit lnSpcReduction="10000"/>
          </a:bodyPr>
          <a:lstStyle/>
          <a:p>
            <a:r>
              <a:rPr lang="de-DE" dirty="0" smtClean="0"/>
              <a:t>Im &lt;</a:t>
            </a:r>
            <a:r>
              <a:rPr lang="de-DE" dirty="0" err="1" smtClean="0"/>
              <a:t>head</a:t>
            </a:r>
            <a:r>
              <a:rPr lang="de-DE" dirty="0" smtClean="0"/>
              <a:t>&gt; steht zunächst der Title, die Überschrift der Folie</a:t>
            </a:r>
          </a:p>
          <a:p>
            <a:endParaRPr lang="de-DE" dirty="0"/>
          </a:p>
          <a:p>
            <a:endParaRPr lang="de-DE" dirty="0" smtClean="0"/>
          </a:p>
          <a:p>
            <a:r>
              <a:rPr lang="de-DE" dirty="0" smtClean="0"/>
              <a:t>Und zwar so &lt;title&gt;Alex‘ Homepage&lt;/title&gt;</a:t>
            </a:r>
          </a:p>
          <a:p>
            <a:r>
              <a:rPr lang="de-DE" dirty="0" smtClean="0"/>
              <a:t>Auch </a:t>
            </a:r>
            <a:r>
              <a:rPr lang="de-DE" dirty="0" err="1" smtClean="0"/>
              <a:t>Javascript</a:t>
            </a:r>
            <a:r>
              <a:rPr lang="de-DE" dirty="0" smtClean="0"/>
              <a:t> – und </a:t>
            </a:r>
            <a:r>
              <a:rPr lang="de-DE" dirty="0" err="1" smtClean="0"/>
              <a:t>css</a:t>
            </a:r>
            <a:r>
              <a:rPr lang="de-DE" dirty="0" smtClean="0"/>
              <a:t> - Quelltexte oder Link zu den meist ausgelagerten Modulen so wie Metaangeben für die Suchmaschinen, befinden sich </a:t>
            </a:r>
            <a:r>
              <a:rPr lang="de-DE" dirty="0"/>
              <a:t>im </a:t>
            </a:r>
            <a:r>
              <a:rPr lang="de-DE" dirty="0" err="1" smtClean="0"/>
              <a:t>head</a:t>
            </a:r>
            <a:r>
              <a:rPr lang="de-DE" dirty="0" smtClean="0"/>
              <a:t>.</a:t>
            </a:r>
          </a:p>
          <a:p>
            <a:r>
              <a:rPr lang="de-DE" dirty="0" smtClean="0"/>
              <a:t>Metaangaben, die den Suchmaschinen helfen ihre Seite zu finden</a:t>
            </a:r>
          </a:p>
          <a:p>
            <a:endParaRPr lang="de-D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99" t="1449" r="55447" b="93102"/>
          <a:stretch/>
        </p:blipFill>
        <p:spPr bwMode="auto">
          <a:xfrm>
            <a:off x="899592" y="2276872"/>
            <a:ext cx="2938164" cy="57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18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500" fill="hold"/>
                                        <p:tgtEl>
                                          <p:spTgt spid="1026"/>
                                        </p:tgtEl>
                                        <p:attrNameLst>
                                          <p:attrName>ppt_w</p:attrName>
                                        </p:attrNameLst>
                                      </p:cBhvr>
                                      <p:tavLst>
                                        <p:tav tm="0">
                                          <p:val>
                                            <p:fltVal val="0"/>
                                          </p:val>
                                        </p:tav>
                                        <p:tav tm="100000">
                                          <p:val>
                                            <p:strVal val="#ppt_w"/>
                                          </p:val>
                                        </p:tav>
                                      </p:tavLst>
                                    </p:anim>
                                    <p:anim calcmode="lin" valueType="num">
                                      <p:cBhvr>
                                        <p:cTn id="36" dur="500" fill="hold"/>
                                        <p:tgtEl>
                                          <p:spTgt spid="1026"/>
                                        </p:tgtEl>
                                        <p:attrNameLst>
                                          <p:attrName>ppt_h</p:attrName>
                                        </p:attrNameLst>
                                      </p:cBhvr>
                                      <p:tavLst>
                                        <p:tav tm="0">
                                          <p:val>
                                            <p:fltVal val="0"/>
                                          </p:val>
                                        </p:tav>
                                        <p:tav tm="100000">
                                          <p:val>
                                            <p:strVal val="#ppt_h"/>
                                          </p:val>
                                        </p:tav>
                                      </p:tavLst>
                                    </p:anim>
                                    <p:animEffect transition="in" filter="fade">
                                      <p:cBhvr>
                                        <p:cTn id="37" dur="500"/>
                                        <p:tgtEl>
                                          <p:spTgt spid="1026"/>
                                        </p:tgtEl>
                                      </p:cBhvr>
                                    </p:animEffect>
                                    <p:anim calcmode="lin" valueType="num">
                                      <p:cBhvr>
                                        <p:cTn id="38" dur="500" fill="hold"/>
                                        <p:tgtEl>
                                          <p:spTgt spid="1026"/>
                                        </p:tgtEl>
                                        <p:attrNameLst>
                                          <p:attrName>ppt_x</p:attrName>
                                        </p:attrNameLst>
                                      </p:cBhvr>
                                      <p:tavLst>
                                        <p:tav tm="0">
                                          <p:val>
                                            <p:fltVal val="0.5"/>
                                          </p:val>
                                        </p:tav>
                                        <p:tav tm="100000">
                                          <p:val>
                                            <p:strVal val="#ppt_x"/>
                                          </p:val>
                                        </p:tav>
                                      </p:tavLst>
                                    </p:anim>
                                    <p:anim calcmode="lin" valueType="num">
                                      <p:cBhvr>
                                        <p:cTn id="39" dur="500" fill="hold"/>
                                        <p:tgtEl>
                                          <p:spTgt spid="10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48680"/>
            <a:ext cx="8229600" cy="5577483"/>
          </a:xfrm>
        </p:spPr>
        <p:txBody>
          <a:bodyPr/>
          <a:lstStyle/>
          <a:p>
            <a:r>
              <a:rPr lang="de-DE" dirty="0" smtClean="0"/>
              <a:t>Der wichtigste Gerüstbaustein ist der Body. In diesem Abschnitt werden die Webseitenelemente, die sichtbar auf der Homepage zu erkennen sind, beschrieben.</a:t>
            </a:r>
          </a:p>
          <a:p>
            <a:endParaRPr lang="de-D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996952"/>
            <a:ext cx="5279986" cy="285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13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Body</a:t>
            </a:r>
            <a:endParaRPr lang="de-DE" dirty="0"/>
          </a:p>
        </p:txBody>
      </p:sp>
      <p:sp>
        <p:nvSpPr>
          <p:cNvPr id="3" name="Inhaltsplatzhalter 2"/>
          <p:cNvSpPr>
            <a:spLocks noGrp="1"/>
          </p:cNvSpPr>
          <p:nvPr>
            <p:ph idx="1"/>
          </p:nvPr>
        </p:nvSpPr>
        <p:spPr/>
        <p:txBody>
          <a:bodyPr/>
          <a:lstStyle/>
          <a:p>
            <a:r>
              <a:rPr lang="de-DE" dirty="0" smtClean="0"/>
              <a:t>Innerhalb des TAGs &lt;</a:t>
            </a:r>
            <a:r>
              <a:rPr lang="de-DE" dirty="0" err="1" smtClean="0"/>
              <a:t>body</a:t>
            </a:r>
            <a:r>
              <a:rPr lang="de-DE" dirty="0" smtClean="0"/>
              <a:t>&gt;…&lt;/</a:t>
            </a:r>
            <a:r>
              <a:rPr lang="de-DE" dirty="0" err="1" smtClean="0"/>
              <a:t>body</a:t>
            </a:r>
            <a:r>
              <a:rPr lang="de-DE" dirty="0" smtClean="0"/>
              <a:t>&gt;, (TAGs so nennt man HTML-Befehle), ist der Hauptteil der Webseite.</a:t>
            </a:r>
          </a:p>
          <a:p>
            <a:r>
              <a:rPr lang="de-DE" dirty="0" smtClean="0"/>
              <a:t>Text innerhalb des &lt;</a:t>
            </a:r>
            <a:r>
              <a:rPr lang="de-DE" dirty="0" err="1" smtClean="0"/>
              <a:t>body</a:t>
            </a:r>
            <a:r>
              <a:rPr lang="de-DE" dirty="0" smtClean="0"/>
              <a:t>&gt; - Tags, wird zunächst als solcher wiedergegeben.</a:t>
            </a:r>
          </a:p>
          <a:p>
            <a:r>
              <a:rPr lang="de-DE" dirty="0" smtClean="0"/>
              <a:t>Er kann aber durch andere Tags formatiert werden.</a:t>
            </a:r>
            <a:endParaRPr lang="de-DE" dirty="0"/>
          </a:p>
        </p:txBody>
      </p:sp>
    </p:spTree>
    <p:extLst>
      <p:ext uri="{BB962C8B-B14F-4D97-AF65-F5344CB8AC3E}">
        <p14:creationId xmlns:p14="http://schemas.microsoft.com/office/powerpoint/2010/main" val="245569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Wichtige Tags</a:t>
            </a:r>
            <a:endParaRPr lang="de-DE" dirty="0"/>
          </a:p>
        </p:txBody>
      </p:sp>
      <p:sp>
        <p:nvSpPr>
          <p:cNvPr id="3" name="Textplatzhalter 2"/>
          <p:cNvSpPr>
            <a:spLocks noGrp="1"/>
          </p:cNvSpPr>
          <p:nvPr>
            <p:ph type="body" idx="1"/>
          </p:nvPr>
        </p:nvSpPr>
        <p:spPr/>
        <p:txBody>
          <a:bodyPr/>
          <a:lstStyle/>
          <a:p>
            <a:r>
              <a:rPr lang="de-DE" dirty="0" smtClean="0"/>
              <a:t>Crashkurs HTML</a:t>
            </a:r>
            <a:endParaRPr lang="de-DE" dirty="0"/>
          </a:p>
        </p:txBody>
      </p:sp>
    </p:spTree>
    <p:extLst>
      <p:ext uri="{BB962C8B-B14F-4D97-AF65-F5344CB8AC3E}">
        <p14:creationId xmlns:p14="http://schemas.microsoft.com/office/powerpoint/2010/main" val="232061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Die wichtigsten </a:t>
            </a:r>
            <a:r>
              <a:rPr lang="de-DE" dirty="0" err="1" smtClean="0"/>
              <a:t>Formatierwerkzeuge</a:t>
            </a:r>
            <a:endParaRPr lang="de-DE" dirty="0"/>
          </a:p>
        </p:txBody>
      </p:sp>
      <p:sp>
        <p:nvSpPr>
          <p:cNvPr id="3" name="Inhaltsplatzhalter 2"/>
          <p:cNvSpPr>
            <a:spLocks noGrp="1"/>
          </p:cNvSpPr>
          <p:nvPr>
            <p:ph idx="1"/>
          </p:nvPr>
        </p:nvSpPr>
        <p:spPr/>
        <p:txBody>
          <a:bodyPr/>
          <a:lstStyle/>
          <a:p>
            <a:r>
              <a:rPr lang="de-DE" dirty="0" smtClean="0"/>
              <a:t>&lt;h1&gt;…&lt;/h1&gt; Überschrift 1. Unterüberschrift ist dann z.B. &lt;h2&gt;…&lt;/h2&gt;. Die können noch bis Unterüberschrift  6 erweitert werden.</a:t>
            </a:r>
          </a:p>
          <a:p>
            <a:r>
              <a:rPr lang="de-DE" dirty="0" smtClean="0"/>
              <a:t>&lt;&amp;</a:t>
            </a:r>
            <a:r>
              <a:rPr lang="de-DE" dirty="0" err="1" smtClean="0"/>
              <a:t>nbsp</a:t>
            </a:r>
            <a:r>
              <a:rPr lang="de-DE" dirty="0" smtClean="0"/>
              <a:t>;&gt; Leerzeichen</a:t>
            </a:r>
          </a:p>
          <a:p>
            <a:r>
              <a:rPr lang="de-DE" dirty="0" smtClean="0"/>
              <a:t>&lt;</a:t>
            </a:r>
            <a:r>
              <a:rPr lang="de-DE" dirty="0" err="1" smtClean="0"/>
              <a:t>br</a:t>
            </a:r>
            <a:r>
              <a:rPr lang="de-DE" dirty="0" smtClean="0"/>
              <a:t>&gt; Zeilenvorschub (in HTML5 &lt;</a:t>
            </a:r>
            <a:r>
              <a:rPr lang="de-DE" dirty="0" err="1" smtClean="0"/>
              <a:t>br</a:t>
            </a:r>
            <a:r>
              <a:rPr lang="de-DE" dirty="0" smtClean="0"/>
              <a:t> /&gt;)</a:t>
            </a:r>
          </a:p>
          <a:p>
            <a:endParaRPr lang="de-DE" dirty="0"/>
          </a:p>
        </p:txBody>
      </p:sp>
    </p:spTree>
    <p:extLst>
      <p:ext uri="{BB962C8B-B14F-4D97-AF65-F5344CB8AC3E}">
        <p14:creationId xmlns:p14="http://schemas.microsoft.com/office/powerpoint/2010/main" val="40600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Textstrukturierung</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&lt;p&gt;…&lt;/p&gt; Hierin findet man Absätze</a:t>
            </a:r>
          </a:p>
          <a:p>
            <a:r>
              <a:rPr lang="de-DE" dirty="0" smtClean="0"/>
              <a:t>&lt;</a:t>
            </a:r>
            <a:r>
              <a:rPr lang="de-DE" dirty="0" err="1" smtClean="0"/>
              <a:t>pre</a:t>
            </a:r>
            <a:r>
              <a:rPr lang="de-DE" dirty="0" smtClean="0"/>
              <a:t>&gt;…&lt;/</a:t>
            </a:r>
            <a:r>
              <a:rPr lang="de-DE" dirty="0" err="1" smtClean="0"/>
              <a:t>pre</a:t>
            </a:r>
            <a:r>
              <a:rPr lang="de-DE" dirty="0" smtClean="0"/>
              <a:t>&gt; Text, der so dargestellt wird, wie er z.B. in einem Listing drinsteht. Formatierungen oder Befehle innerhalb des </a:t>
            </a:r>
            <a:r>
              <a:rPr lang="de-DE" dirty="0" err="1" smtClean="0"/>
              <a:t>pre</a:t>
            </a:r>
            <a:r>
              <a:rPr lang="de-DE" dirty="0" smtClean="0"/>
              <a:t>-Tags werden ignoriert.</a:t>
            </a:r>
          </a:p>
          <a:p>
            <a:r>
              <a:rPr lang="de-DE" dirty="0" smtClean="0"/>
              <a:t>&lt;</a:t>
            </a:r>
            <a:r>
              <a:rPr lang="de-DE" dirty="0" err="1" smtClean="0"/>
              <a:t>blockquote</a:t>
            </a:r>
            <a:r>
              <a:rPr lang="de-DE" dirty="0" smtClean="0"/>
              <a:t>&gt; steht für Zitate</a:t>
            </a:r>
          </a:p>
          <a:p>
            <a:r>
              <a:rPr lang="de-DE" dirty="0" smtClean="0"/>
              <a:t>&lt;</a:t>
            </a:r>
            <a:r>
              <a:rPr lang="de-DE" dirty="0" err="1" smtClean="0"/>
              <a:t>figure</a:t>
            </a:r>
            <a:r>
              <a:rPr lang="de-DE" dirty="0" smtClean="0"/>
              <a:t>&gt; graphische Elemente</a:t>
            </a:r>
          </a:p>
          <a:p>
            <a:r>
              <a:rPr lang="de-DE" dirty="0" smtClean="0"/>
              <a:t>&lt;</a:t>
            </a:r>
            <a:r>
              <a:rPr lang="de-DE" dirty="0" err="1" smtClean="0"/>
              <a:t>figcaption</a:t>
            </a:r>
            <a:r>
              <a:rPr lang="de-DE" dirty="0" smtClean="0"/>
              <a:t>&gt;</a:t>
            </a:r>
            <a:r>
              <a:rPr lang="de-DE" dirty="0" err="1" smtClean="0"/>
              <a:t>Erklärtext</a:t>
            </a:r>
            <a:r>
              <a:rPr lang="de-DE" dirty="0" smtClean="0"/>
              <a:t> für graphische Elemente</a:t>
            </a:r>
          </a:p>
          <a:p>
            <a:r>
              <a:rPr lang="de-DE" dirty="0" smtClean="0"/>
              <a:t>Textstrukturierung können durch mit z.B. durch </a:t>
            </a:r>
            <a:r>
              <a:rPr lang="de-DE" dirty="0" err="1" smtClean="0"/>
              <a:t>css</a:t>
            </a:r>
            <a:r>
              <a:rPr lang="de-DE" dirty="0" smtClean="0"/>
              <a:t> definierte Zusätze weitergehend formatiert werden.</a:t>
            </a:r>
          </a:p>
          <a:p>
            <a:endParaRPr lang="de-DE" dirty="0"/>
          </a:p>
        </p:txBody>
      </p:sp>
    </p:spTree>
    <p:extLst>
      <p:ext uri="{BB962C8B-B14F-4D97-AF65-F5344CB8AC3E}">
        <p14:creationId xmlns:p14="http://schemas.microsoft.com/office/powerpoint/2010/main" val="238440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Trennlinien</a:t>
            </a:r>
            <a:endParaRPr lang="de-DE" dirty="0"/>
          </a:p>
        </p:txBody>
      </p:sp>
      <p:sp>
        <p:nvSpPr>
          <p:cNvPr id="3" name="Inhaltsplatzhalter 2"/>
          <p:cNvSpPr>
            <a:spLocks noGrp="1"/>
          </p:cNvSpPr>
          <p:nvPr>
            <p:ph idx="1"/>
          </p:nvPr>
        </p:nvSpPr>
        <p:spPr/>
        <p:txBody>
          <a:bodyPr/>
          <a:lstStyle/>
          <a:p>
            <a:r>
              <a:rPr lang="de-DE" dirty="0" smtClean="0"/>
              <a:t>&lt;</a:t>
            </a:r>
            <a:r>
              <a:rPr lang="de-DE" dirty="0" err="1" smtClean="0"/>
              <a:t>hr</a:t>
            </a:r>
            <a:r>
              <a:rPr lang="de-DE" dirty="0" smtClean="0"/>
              <a:t>&gt; markiert eine waagrechte Trennlinie, die verschiedene Bereiche voneinander  abtrennt.</a:t>
            </a:r>
            <a:endParaRPr lang="de-D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62" t="64206"/>
          <a:stretch/>
        </p:blipFill>
        <p:spPr bwMode="auto">
          <a:xfrm>
            <a:off x="395536" y="2996952"/>
            <a:ext cx="852042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683568" y="5229200"/>
            <a:ext cx="4896544" cy="646331"/>
          </a:xfrm>
          <a:prstGeom prst="rect">
            <a:avLst/>
          </a:prstGeom>
          <a:noFill/>
        </p:spPr>
        <p:txBody>
          <a:bodyPr wrap="square" rtlCol="0">
            <a:spAutoFit/>
          </a:bodyPr>
          <a:lstStyle/>
          <a:p>
            <a:r>
              <a:rPr lang="de-DE" dirty="0" smtClean="0"/>
              <a:t>Zu </a:t>
            </a:r>
            <a:r>
              <a:rPr lang="de-DE" dirty="0" err="1" smtClean="0"/>
              <a:t>css</a:t>
            </a:r>
            <a:r>
              <a:rPr lang="de-DE" dirty="0" smtClean="0"/>
              <a:t>, später mehr. Das ist eine </a:t>
            </a:r>
            <a:r>
              <a:rPr lang="de-DE" dirty="0" err="1" smtClean="0"/>
              <a:t>Formatiersprache</a:t>
            </a:r>
            <a:r>
              <a:rPr lang="de-DE" dirty="0" smtClean="0"/>
              <a:t> für wiederkehrende HTML-Elemente.</a:t>
            </a:r>
            <a:endParaRPr lang="de-DE" dirty="0"/>
          </a:p>
        </p:txBody>
      </p:sp>
    </p:spTree>
    <p:extLst>
      <p:ext uri="{BB962C8B-B14F-4D97-AF65-F5344CB8AC3E}">
        <p14:creationId xmlns:p14="http://schemas.microsoft.com/office/powerpoint/2010/main" val="195135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ppt_w</p:attrName>
                                        </p:attrNameLst>
                                      </p:cBhvr>
                                      <p:tavLst>
                                        <p:tav tm="0">
                                          <p:val>
                                            <p:fltVal val="0"/>
                                          </p:val>
                                        </p:tav>
                                        <p:tav tm="100000">
                                          <p:val>
                                            <p:strVal val="#ppt_w"/>
                                          </p:val>
                                        </p:tav>
                                      </p:tavLst>
                                    </p:anim>
                                    <p:anim calcmode="lin" valueType="num">
                                      <p:cBhvr>
                                        <p:cTn id="21" dur="500" fill="hold"/>
                                        <p:tgtEl>
                                          <p:spTgt spid="1026"/>
                                        </p:tgtEl>
                                        <p:attrNameLst>
                                          <p:attrName>ppt_h</p:attrName>
                                        </p:attrNameLst>
                                      </p:cBhvr>
                                      <p:tavLst>
                                        <p:tav tm="0">
                                          <p:val>
                                            <p:fltVal val="0"/>
                                          </p:val>
                                        </p:tav>
                                        <p:tav tm="100000">
                                          <p:val>
                                            <p:strVal val="#ppt_h"/>
                                          </p:val>
                                        </p:tav>
                                      </p:tavLst>
                                    </p:anim>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l="13306" t="17578" r="60328" b="4651"/>
          <a:stretch/>
        </p:blipFill>
        <p:spPr bwMode="auto">
          <a:xfrm>
            <a:off x="107504" y="836712"/>
            <a:ext cx="3096344" cy="4947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Listen</a:t>
            </a:r>
            <a:endParaRPr lang="de-DE" dirty="0"/>
          </a:p>
        </p:txBody>
      </p:sp>
      <p:sp>
        <p:nvSpPr>
          <p:cNvPr id="3" name="Inhaltsplatzhalter 2"/>
          <p:cNvSpPr>
            <a:spLocks noGrp="1"/>
          </p:cNvSpPr>
          <p:nvPr>
            <p:ph idx="1"/>
          </p:nvPr>
        </p:nvSpPr>
        <p:spPr>
          <a:xfrm>
            <a:off x="755576" y="1268760"/>
            <a:ext cx="8229600" cy="4525963"/>
          </a:xfrm>
        </p:spPr>
        <p:txBody>
          <a:bodyPr>
            <a:normAutofit lnSpcReduction="10000"/>
          </a:bodyPr>
          <a:lstStyle/>
          <a:p>
            <a:r>
              <a:rPr lang="de-DE" dirty="0" smtClean="0"/>
              <a:t>Es gibt geordnete, ungeordnete und seit </a:t>
            </a:r>
            <a:br>
              <a:rPr lang="de-DE" dirty="0" smtClean="0"/>
            </a:br>
            <a:r>
              <a:rPr lang="de-DE" dirty="0" smtClean="0"/>
              <a:t>HTML 5 auch beschreibende Listen</a:t>
            </a:r>
          </a:p>
          <a:p>
            <a:r>
              <a:rPr lang="de-DE" dirty="0" smtClean="0"/>
              <a:t>&lt;</a:t>
            </a:r>
            <a:r>
              <a:rPr lang="de-DE" dirty="0" err="1" smtClean="0"/>
              <a:t>ul</a:t>
            </a:r>
            <a:r>
              <a:rPr lang="de-DE" dirty="0" smtClean="0"/>
              <a:t>&gt;…&lt;/</a:t>
            </a:r>
            <a:r>
              <a:rPr lang="de-DE" dirty="0" err="1" smtClean="0"/>
              <a:t>ul</a:t>
            </a:r>
            <a:r>
              <a:rPr lang="de-DE" dirty="0" smtClean="0"/>
              <a:t>&gt; setzt den Anfang und das Ende einer </a:t>
            </a:r>
            <a:r>
              <a:rPr lang="de-DE" dirty="0" err="1" smtClean="0"/>
              <a:t>ungeordnteten</a:t>
            </a:r>
            <a:r>
              <a:rPr lang="de-DE" dirty="0" smtClean="0"/>
              <a:t> Liste. Hier steht immer z.B. ein – und dann der Listenpunkt innerhalb von &lt;li&gt;…&lt;/li&gt;</a:t>
            </a:r>
          </a:p>
          <a:p>
            <a:r>
              <a:rPr lang="de-DE" dirty="0" smtClean="0"/>
              <a:t>&lt;</a:t>
            </a:r>
            <a:r>
              <a:rPr lang="de-DE" dirty="0" err="1" smtClean="0"/>
              <a:t>ol</a:t>
            </a:r>
            <a:r>
              <a:rPr lang="de-DE" dirty="0" smtClean="0"/>
              <a:t>&gt;….&lt;/</a:t>
            </a:r>
            <a:r>
              <a:rPr lang="de-DE" dirty="0" err="1" smtClean="0"/>
              <a:t>ol</a:t>
            </a:r>
            <a:r>
              <a:rPr lang="de-DE" dirty="0" smtClean="0"/>
              <a:t>&gt; stellt eine geordnete Liste, die z.B. mit 1. 2. 3. …n. arbeitet, dar. Auch hier steht der Listenpunkt innerhalb von &lt;li&gt;…&lt;/li&gt;</a:t>
            </a:r>
            <a:endParaRPr lang="de-DE" dirty="0"/>
          </a:p>
        </p:txBody>
      </p:sp>
    </p:spTree>
    <p:extLst>
      <p:ext uri="{BB962C8B-B14F-4D97-AF65-F5344CB8AC3E}">
        <p14:creationId xmlns:p14="http://schemas.microsoft.com/office/powerpoint/2010/main" val="393445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Beschreibende Listen</a:t>
            </a:r>
            <a:endParaRPr lang="de-DE"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578" t="8197" r="986"/>
          <a:stretch/>
        </p:blipFill>
        <p:spPr bwMode="auto">
          <a:xfrm>
            <a:off x="683568" y="1628800"/>
            <a:ext cx="784996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53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Vorkenntnisse</a:t>
            </a:r>
            <a:endParaRPr lang="de-DE" dirty="0"/>
          </a:p>
        </p:txBody>
      </p:sp>
      <p:sp>
        <p:nvSpPr>
          <p:cNvPr id="3" name="Inhaltsplatzhalter 2"/>
          <p:cNvSpPr>
            <a:spLocks noGrp="1"/>
          </p:cNvSpPr>
          <p:nvPr>
            <p:ph idx="1"/>
          </p:nvPr>
        </p:nvSpPr>
        <p:spPr/>
        <p:txBody>
          <a:bodyPr/>
          <a:lstStyle/>
          <a:p>
            <a:r>
              <a:rPr lang="de-DE" dirty="0" smtClean="0"/>
              <a:t>Sie können den Computer ein- und ausschalten und grundlegend bedienen.</a:t>
            </a:r>
          </a:p>
          <a:p>
            <a:r>
              <a:rPr lang="de-DE" dirty="0" smtClean="0"/>
              <a:t>Sie wissen was eine Webseite und ein Browser und eine Suchmaschine ist.</a:t>
            </a:r>
          </a:p>
          <a:p>
            <a:r>
              <a:rPr lang="de-DE" dirty="0" smtClean="0"/>
              <a:t>Sie wissen grob, was ein Programm ist und auch kennen vielleicht schon eine Programmiersprache.</a:t>
            </a:r>
          </a:p>
          <a:p>
            <a:r>
              <a:rPr lang="de-DE" dirty="0" smtClean="0"/>
              <a:t>Sie wollen etwas im Netz präsentieren</a:t>
            </a:r>
            <a:endParaRPr lang="de-DE" dirty="0"/>
          </a:p>
        </p:txBody>
      </p:sp>
    </p:spTree>
    <p:extLst>
      <p:ext uri="{BB962C8B-B14F-4D97-AF65-F5344CB8AC3E}">
        <p14:creationId xmlns:p14="http://schemas.microsoft.com/office/powerpoint/2010/main" val="226080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12654" t="46537" r="57493" b="26732"/>
          <a:stretch/>
        </p:blipFill>
        <p:spPr bwMode="auto">
          <a:xfrm>
            <a:off x="242977" y="1556792"/>
            <a:ext cx="8313917"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Tabellen</a:t>
            </a:r>
            <a:endParaRPr lang="de-DE" dirty="0"/>
          </a:p>
        </p:txBody>
      </p:sp>
      <p:sp>
        <p:nvSpPr>
          <p:cNvPr id="3" name="Inhaltsplatzhalter 2"/>
          <p:cNvSpPr>
            <a:spLocks noGrp="1"/>
          </p:cNvSpPr>
          <p:nvPr>
            <p:ph idx="1"/>
          </p:nvPr>
        </p:nvSpPr>
        <p:spPr/>
        <p:txBody>
          <a:bodyPr/>
          <a:lstStyle/>
          <a:p>
            <a:r>
              <a:rPr lang="de-DE" dirty="0" smtClean="0"/>
              <a:t>Nun zum erstellen des Tabellenkonstrukts</a:t>
            </a:r>
          </a:p>
          <a:p>
            <a:r>
              <a:rPr lang="de-DE" dirty="0" smtClean="0"/>
              <a:t>Die Tabelle befindet sich zwischen &lt;</a:t>
            </a:r>
            <a:r>
              <a:rPr lang="de-DE" dirty="0" err="1" smtClean="0"/>
              <a:t>table</a:t>
            </a:r>
            <a:r>
              <a:rPr lang="de-DE" dirty="0" smtClean="0"/>
              <a:t>&gt;&lt;</a:t>
            </a:r>
            <a:r>
              <a:rPr lang="de-DE" dirty="0" err="1" smtClean="0"/>
              <a:t>th</a:t>
            </a:r>
            <a:r>
              <a:rPr lang="de-DE" dirty="0" smtClean="0"/>
              <a:t>&gt;…&lt;</a:t>
            </a:r>
            <a:r>
              <a:rPr lang="de-DE" dirty="0" err="1" smtClean="0"/>
              <a:t>th</a:t>
            </a:r>
            <a:r>
              <a:rPr lang="de-DE" dirty="0" smtClean="0"/>
              <a:t>&gt;&lt;</a:t>
            </a:r>
            <a:r>
              <a:rPr lang="de-DE" dirty="0" err="1" smtClean="0"/>
              <a:t>tr</a:t>
            </a:r>
            <a:r>
              <a:rPr lang="de-DE" dirty="0" smtClean="0"/>
              <a:t>&gt;&lt;</a:t>
            </a:r>
            <a:r>
              <a:rPr lang="de-DE" dirty="0" err="1" smtClean="0"/>
              <a:t>td</a:t>
            </a:r>
            <a:r>
              <a:rPr lang="de-DE" dirty="0" smtClean="0"/>
              <a:t>&gt;…&lt;/</a:t>
            </a:r>
            <a:r>
              <a:rPr lang="de-DE" dirty="0" err="1" smtClean="0"/>
              <a:t>td</a:t>
            </a:r>
            <a:r>
              <a:rPr lang="de-DE" dirty="0" smtClean="0"/>
              <a:t>&gt;&lt;</a:t>
            </a:r>
            <a:r>
              <a:rPr lang="de-DE" dirty="0" err="1" smtClean="0"/>
              <a:t>td</a:t>
            </a:r>
            <a:r>
              <a:rPr lang="de-DE" dirty="0" smtClean="0"/>
              <a:t>&gt;…&lt;/</a:t>
            </a:r>
            <a:r>
              <a:rPr lang="de-DE" dirty="0" err="1" smtClean="0"/>
              <a:t>td</a:t>
            </a:r>
            <a:r>
              <a:rPr lang="de-DE" dirty="0" smtClean="0"/>
              <a:t>&gt;…&lt;/</a:t>
            </a:r>
            <a:r>
              <a:rPr lang="de-DE" dirty="0" err="1" smtClean="0"/>
              <a:t>tr</a:t>
            </a:r>
            <a:r>
              <a:rPr lang="de-DE" dirty="0" smtClean="0"/>
              <a:t>&gt;&lt;</a:t>
            </a:r>
            <a:r>
              <a:rPr lang="de-DE" dirty="0" err="1" smtClean="0"/>
              <a:t>tr</a:t>
            </a:r>
            <a:r>
              <a:rPr lang="de-DE" dirty="0" smtClean="0"/>
              <a:t>&gt;….&lt;/</a:t>
            </a:r>
            <a:r>
              <a:rPr lang="de-DE" dirty="0" err="1" smtClean="0"/>
              <a:t>tr</a:t>
            </a:r>
            <a:r>
              <a:rPr lang="de-DE" dirty="0" smtClean="0"/>
              <a:t>&gt;&lt;/</a:t>
            </a:r>
            <a:r>
              <a:rPr lang="de-DE" dirty="0" err="1" smtClean="0"/>
              <a:t>table</a:t>
            </a:r>
            <a:r>
              <a:rPr lang="de-DE" dirty="0" smtClean="0"/>
              <a:t>&gt;</a:t>
            </a:r>
          </a:p>
          <a:p>
            <a:r>
              <a:rPr lang="de-DE" dirty="0" smtClean="0"/>
              <a:t>&lt;</a:t>
            </a:r>
            <a:r>
              <a:rPr lang="de-DE" dirty="0" err="1" smtClean="0"/>
              <a:t>table</a:t>
            </a:r>
            <a:r>
              <a:rPr lang="de-DE" dirty="0" smtClean="0"/>
              <a:t>&gt; steht hierbei für die ganze Tabelle</a:t>
            </a:r>
          </a:p>
          <a:p>
            <a:r>
              <a:rPr lang="de-DE" dirty="0" smtClean="0"/>
              <a:t>&lt;</a:t>
            </a:r>
            <a:r>
              <a:rPr lang="de-DE" dirty="0" err="1" smtClean="0"/>
              <a:t>th</a:t>
            </a:r>
            <a:r>
              <a:rPr lang="de-DE" dirty="0" smtClean="0"/>
              <a:t>&gt; steht für Tabellenkopffelder (</a:t>
            </a:r>
            <a:r>
              <a:rPr lang="de-DE" dirty="0" err="1" smtClean="0"/>
              <a:t>tablehead</a:t>
            </a:r>
            <a:r>
              <a:rPr lang="de-DE" dirty="0" smtClean="0"/>
              <a:t>)</a:t>
            </a:r>
          </a:p>
          <a:p>
            <a:r>
              <a:rPr lang="de-DE" dirty="0" smtClean="0"/>
              <a:t>&lt;</a:t>
            </a:r>
            <a:r>
              <a:rPr lang="de-DE" dirty="0" err="1" smtClean="0"/>
              <a:t>tr</a:t>
            </a:r>
            <a:r>
              <a:rPr lang="de-DE" dirty="0" smtClean="0"/>
              <a:t>&gt; steht für Tabellenreihe und</a:t>
            </a:r>
          </a:p>
          <a:p>
            <a:r>
              <a:rPr lang="de-DE" dirty="0" smtClean="0"/>
              <a:t>&lt;</a:t>
            </a:r>
            <a:r>
              <a:rPr lang="de-DE" dirty="0" err="1" smtClean="0"/>
              <a:t>td</a:t>
            </a:r>
            <a:r>
              <a:rPr lang="de-DE" dirty="0" smtClean="0"/>
              <a:t>&gt; steht für eine Tabellenspalte. </a:t>
            </a:r>
            <a:endParaRPr lang="de-DE" dirty="0"/>
          </a:p>
        </p:txBody>
      </p:sp>
    </p:spTree>
    <p:extLst>
      <p:ext uri="{BB962C8B-B14F-4D97-AF65-F5344CB8AC3E}">
        <p14:creationId xmlns:p14="http://schemas.microsoft.com/office/powerpoint/2010/main" val="348055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359" t="40594" r="18275" b="31900"/>
          <a:stretch/>
        </p:blipFill>
        <p:spPr bwMode="auto">
          <a:xfrm>
            <a:off x="539552" y="548680"/>
            <a:ext cx="801689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611560" y="2420888"/>
            <a:ext cx="7776864" cy="1877437"/>
          </a:xfrm>
          <a:prstGeom prst="rect">
            <a:avLst/>
          </a:prstGeom>
          <a:noFill/>
        </p:spPr>
        <p:txBody>
          <a:bodyPr wrap="square" rtlCol="0">
            <a:spAutoFit/>
          </a:bodyPr>
          <a:lstStyle/>
          <a:p>
            <a:r>
              <a:rPr lang="de-DE" dirty="0" smtClean="0"/>
              <a:t>Mit dem folgenden Schema kann man die Spaltenbreite festlegen</a:t>
            </a:r>
          </a:p>
          <a:p>
            <a:r>
              <a:rPr lang="de-DE" sz="1400" dirty="0"/>
              <a:t>&lt;</a:t>
            </a:r>
            <a:r>
              <a:rPr lang="de-DE" sz="1400" dirty="0" err="1"/>
              <a:t>table</a:t>
            </a:r>
            <a:r>
              <a:rPr lang="de-DE" sz="1400" dirty="0" smtClean="0"/>
              <a:t>&gt;</a:t>
            </a:r>
          </a:p>
          <a:p>
            <a:r>
              <a:rPr lang="de-DE" sz="1400" dirty="0" smtClean="0"/>
              <a:t> </a:t>
            </a:r>
            <a:r>
              <a:rPr lang="de-DE" sz="1400" dirty="0"/>
              <a:t>&lt;</a:t>
            </a:r>
            <a:r>
              <a:rPr lang="de-DE" sz="1400" dirty="0" err="1"/>
              <a:t>colgroup</a:t>
            </a:r>
            <a:r>
              <a:rPr lang="de-DE" sz="1400" dirty="0" smtClean="0"/>
              <a:t>&gt;</a:t>
            </a:r>
          </a:p>
          <a:p>
            <a:r>
              <a:rPr lang="de-DE" sz="1400" dirty="0" smtClean="0"/>
              <a:t> </a:t>
            </a:r>
            <a:r>
              <a:rPr lang="de-DE" sz="1400" dirty="0"/>
              <a:t>&lt;</a:t>
            </a:r>
            <a:r>
              <a:rPr lang="de-DE" sz="1400" dirty="0" err="1"/>
              <a:t>col</a:t>
            </a:r>
            <a:r>
              <a:rPr lang="de-DE" sz="1400" dirty="0"/>
              <a:t> </a:t>
            </a:r>
            <a:r>
              <a:rPr lang="de-DE" sz="1400" dirty="0" err="1"/>
              <a:t>width</a:t>
            </a:r>
            <a:r>
              <a:rPr lang="de-DE" sz="1400" dirty="0"/>
              <a:t>="80"&gt; &lt;</a:t>
            </a:r>
            <a:r>
              <a:rPr lang="de-DE" sz="1400" dirty="0" err="1"/>
              <a:t>col</a:t>
            </a:r>
            <a:r>
              <a:rPr lang="de-DE" sz="1400" dirty="0"/>
              <a:t> </a:t>
            </a:r>
            <a:r>
              <a:rPr lang="de-DE" sz="1400" dirty="0" err="1"/>
              <a:t>width</a:t>
            </a:r>
            <a:r>
              <a:rPr lang="de-DE" sz="1400" dirty="0"/>
              <a:t>="100"&gt; &lt;</a:t>
            </a:r>
            <a:r>
              <a:rPr lang="de-DE" sz="1400" dirty="0" err="1"/>
              <a:t>col</a:t>
            </a:r>
            <a:r>
              <a:rPr lang="de-DE" sz="1400" dirty="0"/>
              <a:t> </a:t>
            </a:r>
            <a:r>
              <a:rPr lang="de-DE" sz="1400" dirty="0" err="1"/>
              <a:t>width</a:t>
            </a:r>
            <a:r>
              <a:rPr lang="de-DE" sz="1400" dirty="0"/>
              <a:t>="320</a:t>
            </a:r>
            <a:r>
              <a:rPr lang="de-DE" sz="1400" dirty="0" smtClean="0"/>
              <a:t>"&gt;</a:t>
            </a:r>
          </a:p>
          <a:p>
            <a:r>
              <a:rPr lang="de-DE" sz="1400" dirty="0" smtClean="0"/>
              <a:t> </a:t>
            </a:r>
            <a:r>
              <a:rPr lang="de-DE" sz="1400" dirty="0"/>
              <a:t>&lt;/</a:t>
            </a:r>
            <a:r>
              <a:rPr lang="de-DE" sz="1400" dirty="0" err="1"/>
              <a:t>colgroup</a:t>
            </a:r>
            <a:r>
              <a:rPr lang="de-DE" sz="1400" dirty="0" smtClean="0"/>
              <a:t>&gt;</a:t>
            </a:r>
          </a:p>
          <a:p>
            <a:r>
              <a:rPr lang="de-DE" sz="1400" dirty="0" smtClean="0"/>
              <a:t> </a:t>
            </a:r>
            <a:r>
              <a:rPr lang="de-DE" sz="1400" dirty="0"/>
              <a:t>&lt;</a:t>
            </a:r>
            <a:r>
              <a:rPr lang="de-DE" sz="1400" dirty="0" err="1"/>
              <a:t>tr</a:t>
            </a:r>
            <a:r>
              <a:rPr lang="de-DE" sz="1400" dirty="0" smtClean="0"/>
              <a:t>&gt; </a:t>
            </a:r>
            <a:r>
              <a:rPr lang="de-DE" sz="1400" dirty="0"/>
              <a:t>&lt;</a:t>
            </a:r>
            <a:r>
              <a:rPr lang="de-DE" sz="1400" dirty="0" err="1"/>
              <a:t>td</a:t>
            </a:r>
            <a:r>
              <a:rPr lang="de-DE" sz="1400" dirty="0"/>
              <a:t>&gt;1. Zeile, 1. Spalte&lt;/</a:t>
            </a:r>
            <a:r>
              <a:rPr lang="de-DE" sz="1400" dirty="0" err="1"/>
              <a:t>td</a:t>
            </a:r>
            <a:r>
              <a:rPr lang="de-DE" sz="1400" dirty="0"/>
              <a:t>&gt; &lt;</a:t>
            </a:r>
            <a:r>
              <a:rPr lang="de-DE" sz="1400" dirty="0" err="1"/>
              <a:t>td</a:t>
            </a:r>
            <a:r>
              <a:rPr lang="de-DE" sz="1400" dirty="0"/>
              <a:t>&gt;1. Zeile, 2. Spalte&lt;/</a:t>
            </a:r>
            <a:r>
              <a:rPr lang="de-DE" sz="1400" dirty="0" err="1"/>
              <a:t>td</a:t>
            </a:r>
            <a:r>
              <a:rPr lang="de-DE" sz="1400" dirty="0"/>
              <a:t>&gt; &lt;</a:t>
            </a:r>
            <a:r>
              <a:rPr lang="de-DE" sz="1400" dirty="0" err="1"/>
              <a:t>td</a:t>
            </a:r>
            <a:r>
              <a:rPr lang="de-DE" sz="1400" dirty="0"/>
              <a:t>&gt;1. Zeile, 3. Spalte&lt;/</a:t>
            </a:r>
            <a:r>
              <a:rPr lang="de-DE" sz="1400" dirty="0" err="1"/>
              <a:t>td</a:t>
            </a:r>
            <a:r>
              <a:rPr lang="de-DE" sz="1400" dirty="0"/>
              <a:t>&gt; &lt;/</a:t>
            </a:r>
            <a:r>
              <a:rPr lang="de-DE" sz="1400" dirty="0" err="1"/>
              <a:t>tr</a:t>
            </a:r>
            <a:r>
              <a:rPr lang="de-DE" sz="1400" dirty="0" smtClean="0"/>
              <a:t>&gt;</a:t>
            </a:r>
          </a:p>
          <a:p>
            <a:r>
              <a:rPr lang="de-DE" sz="1400" dirty="0" smtClean="0"/>
              <a:t> </a:t>
            </a:r>
            <a:r>
              <a:rPr lang="de-DE" sz="1400" dirty="0"/>
              <a:t>&lt;!-- usw. andere Zeilen der Tabelle </a:t>
            </a:r>
            <a:r>
              <a:rPr lang="de-DE" sz="1400" dirty="0" smtClean="0"/>
              <a:t>--&gt;</a:t>
            </a:r>
          </a:p>
          <a:p>
            <a:r>
              <a:rPr lang="de-DE" sz="1400" dirty="0" smtClean="0"/>
              <a:t> </a:t>
            </a:r>
            <a:r>
              <a:rPr lang="de-DE" sz="1400" dirty="0"/>
              <a:t>&lt;/</a:t>
            </a:r>
            <a:r>
              <a:rPr lang="de-DE" sz="1400" dirty="0" err="1"/>
              <a:t>table</a:t>
            </a:r>
            <a:r>
              <a:rPr lang="de-DE" sz="1400" dirty="0"/>
              <a:t>&gt;</a:t>
            </a:r>
          </a:p>
        </p:txBody>
      </p:sp>
      <p:sp>
        <p:nvSpPr>
          <p:cNvPr id="5" name="Textfeld 4"/>
          <p:cNvSpPr txBox="1"/>
          <p:nvPr/>
        </p:nvSpPr>
        <p:spPr>
          <a:xfrm>
            <a:off x="539552" y="4509120"/>
            <a:ext cx="7272808" cy="1200329"/>
          </a:xfrm>
          <a:prstGeom prst="rect">
            <a:avLst/>
          </a:prstGeom>
          <a:noFill/>
        </p:spPr>
        <p:txBody>
          <a:bodyPr wrap="square" rtlCol="0">
            <a:spAutoFit/>
          </a:bodyPr>
          <a:lstStyle/>
          <a:p>
            <a:r>
              <a:rPr lang="de-DE" dirty="0" smtClean="0"/>
              <a:t>Die erste Spalte hätte die Breite 80, die zweite 100 und die dritte 320. </a:t>
            </a:r>
          </a:p>
          <a:p>
            <a:r>
              <a:rPr lang="de-DE" dirty="0" smtClean="0"/>
              <a:t>Es gibt auch die Möglichkeit mit % bei </a:t>
            </a:r>
            <a:r>
              <a:rPr lang="de-DE" dirty="0" err="1" smtClean="0"/>
              <a:t>width</a:t>
            </a:r>
            <a:r>
              <a:rPr lang="de-DE" dirty="0" smtClean="0"/>
              <a:t> zu arbeiten.</a:t>
            </a:r>
          </a:p>
          <a:p>
            <a:r>
              <a:rPr lang="de-DE" dirty="0" smtClean="0"/>
              <a:t>Man kann zusätzlich den Befehlszusatz span verwenden, der beschreibt, wie viele Spalten mit einer Spaltenlänge </a:t>
            </a:r>
            <a:r>
              <a:rPr lang="de-DE" dirty="0" err="1" smtClean="0"/>
              <a:t>width</a:t>
            </a:r>
            <a:r>
              <a:rPr lang="de-DE" dirty="0" smtClean="0"/>
              <a:t> auftauchen sollen.</a:t>
            </a:r>
            <a:endParaRPr lang="de-DE" dirty="0"/>
          </a:p>
        </p:txBody>
      </p:sp>
    </p:spTree>
    <p:extLst>
      <p:ext uri="{BB962C8B-B14F-4D97-AF65-F5344CB8AC3E}">
        <p14:creationId xmlns:p14="http://schemas.microsoft.com/office/powerpoint/2010/main" val="319256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500" fill="hold"/>
                                        <p:tgtEl>
                                          <p:spTgt spid="4098"/>
                                        </p:tgtEl>
                                        <p:attrNameLst>
                                          <p:attrName>ppt_w</p:attrName>
                                        </p:attrNameLst>
                                      </p:cBhvr>
                                      <p:tavLst>
                                        <p:tav tm="0">
                                          <p:val>
                                            <p:fltVal val="0"/>
                                          </p:val>
                                        </p:tav>
                                        <p:tav tm="100000">
                                          <p:val>
                                            <p:strVal val="#ppt_w"/>
                                          </p:val>
                                        </p:tav>
                                      </p:tavLst>
                                    </p:anim>
                                    <p:anim calcmode="lin" valueType="num">
                                      <p:cBhvr>
                                        <p:cTn id="22" dur="500" fill="hold"/>
                                        <p:tgtEl>
                                          <p:spTgt spid="4098"/>
                                        </p:tgtEl>
                                        <p:attrNameLst>
                                          <p:attrName>ppt_h</p:attrName>
                                        </p:attrNameLst>
                                      </p:cBhvr>
                                      <p:tavLst>
                                        <p:tav tm="0">
                                          <p:val>
                                            <p:fltVal val="0"/>
                                          </p:val>
                                        </p:tav>
                                        <p:tav tm="100000">
                                          <p:val>
                                            <p:strVal val="#ppt_h"/>
                                          </p:val>
                                        </p:tav>
                                      </p:tavLst>
                                    </p:anim>
                                    <p:animEffect transition="in" filter="fade">
                                      <p:cBhvr>
                                        <p:cTn id="2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2091" t="29575" r="33275" b="22568"/>
          <a:stretch/>
        </p:blipFill>
        <p:spPr bwMode="auto">
          <a:xfrm>
            <a:off x="539552" y="1196752"/>
            <a:ext cx="789182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nhaltsplatzhalter 2"/>
          <p:cNvSpPr>
            <a:spLocks noGrp="1"/>
          </p:cNvSpPr>
          <p:nvPr>
            <p:ph idx="1"/>
          </p:nvPr>
        </p:nvSpPr>
        <p:spPr>
          <a:xfrm>
            <a:off x="457200" y="548680"/>
            <a:ext cx="8229600" cy="5577483"/>
          </a:xfrm>
        </p:spPr>
        <p:txBody>
          <a:bodyPr/>
          <a:lstStyle/>
          <a:p>
            <a:r>
              <a:rPr lang="de-DE" dirty="0"/>
              <a:t>Das Attribut </a:t>
            </a:r>
            <a:r>
              <a:rPr lang="de-DE" dirty="0" err="1"/>
              <a:t>colspan</a:t>
            </a:r>
            <a:r>
              <a:rPr lang="de-DE" dirty="0"/>
              <a:t> (deutsch: Spalte überspannen) erlaubt es, eine Tabellenzelle nach rechts über mehrere Spalten auszudehnen. </a:t>
            </a:r>
            <a:endParaRPr lang="de-DE" dirty="0" smtClean="0"/>
          </a:p>
          <a:p>
            <a:r>
              <a:rPr lang="de-DE" dirty="0"/>
              <a:t>Das Attribut </a:t>
            </a:r>
            <a:r>
              <a:rPr lang="de-DE" dirty="0" err="1"/>
              <a:t>rowspan</a:t>
            </a:r>
            <a:r>
              <a:rPr lang="de-DE" dirty="0"/>
              <a:t> (deutsch: Zeile überspannen) erlaubt es, eine Tabellenzelle nach unten über mehrere Zeilen auszudehnen. </a:t>
            </a:r>
          </a:p>
        </p:txBody>
      </p:sp>
    </p:spTree>
    <p:extLst>
      <p:ext uri="{BB962C8B-B14F-4D97-AF65-F5344CB8AC3E}">
        <p14:creationId xmlns:p14="http://schemas.microsoft.com/office/powerpoint/2010/main" val="93485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fade">
                                      <p:cBhvr>
                                        <p:cTn id="21" dur="1000"/>
                                        <p:tgtEl>
                                          <p:spTgt spid="6147"/>
                                        </p:tgtEl>
                                      </p:cBhvr>
                                    </p:animEffect>
                                    <p:anim calcmode="lin" valueType="num">
                                      <p:cBhvr>
                                        <p:cTn id="22" dur="1000" fill="hold"/>
                                        <p:tgtEl>
                                          <p:spTgt spid="6147"/>
                                        </p:tgtEl>
                                        <p:attrNameLst>
                                          <p:attrName>ppt_x</p:attrName>
                                        </p:attrNameLst>
                                      </p:cBhvr>
                                      <p:tavLst>
                                        <p:tav tm="0">
                                          <p:val>
                                            <p:strVal val="#ppt_x"/>
                                          </p:val>
                                        </p:tav>
                                        <p:tav tm="100000">
                                          <p:val>
                                            <p:strVal val="#ppt_x"/>
                                          </p:val>
                                        </p:tav>
                                      </p:tavLst>
                                    </p:anim>
                                    <p:anim calcmode="lin" valueType="num">
                                      <p:cBhvr>
                                        <p:cTn id="23"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Links</a:t>
            </a:r>
            <a:endParaRPr lang="de-DE" dirty="0"/>
          </a:p>
        </p:txBody>
      </p:sp>
      <p:sp>
        <p:nvSpPr>
          <p:cNvPr id="3" name="Inhaltsplatzhalter 2"/>
          <p:cNvSpPr>
            <a:spLocks noGrp="1"/>
          </p:cNvSpPr>
          <p:nvPr>
            <p:ph idx="1"/>
          </p:nvPr>
        </p:nvSpPr>
        <p:spPr/>
        <p:txBody>
          <a:bodyPr/>
          <a:lstStyle/>
          <a:p>
            <a:r>
              <a:rPr lang="de-DE" dirty="0" smtClean="0"/>
              <a:t>Man kann auf einer Seite auf einen anderen Teil der Seite oder eine andere Page mit einem Link verweisen:</a:t>
            </a:r>
          </a:p>
          <a:p>
            <a:r>
              <a:rPr lang="de-DE" dirty="0" smtClean="0"/>
              <a:t>Das geht so: &lt;a </a:t>
            </a:r>
            <a:r>
              <a:rPr lang="de-DE" dirty="0" err="1" smtClean="0"/>
              <a:t>href</a:t>
            </a:r>
            <a:r>
              <a:rPr lang="de-DE" dirty="0" smtClean="0"/>
              <a:t>=„www.google.de“&gt;Link zur Suchmaschine Google&lt;/a&gt;</a:t>
            </a:r>
          </a:p>
          <a:p>
            <a:r>
              <a:rPr lang="de-DE" dirty="0" smtClean="0"/>
              <a:t>Oder :&lt; a </a:t>
            </a:r>
            <a:r>
              <a:rPr lang="de-DE" dirty="0" err="1" smtClean="0"/>
              <a:t>href</a:t>
            </a:r>
            <a:r>
              <a:rPr lang="de-DE" dirty="0" smtClean="0"/>
              <a:t>=„#ziel“&gt;Sprung zu Ziel auf der selben Webseite&lt;/a&gt; in Verbindung mit: &lt;a </a:t>
            </a:r>
            <a:r>
              <a:rPr lang="de-DE" dirty="0" err="1" smtClean="0"/>
              <a:t>name</a:t>
            </a:r>
            <a:r>
              <a:rPr lang="de-DE" dirty="0" smtClean="0"/>
              <a:t>=„ziel“&gt;&lt;/a&gt;</a:t>
            </a:r>
            <a:endParaRPr lang="de-DE" dirty="0"/>
          </a:p>
        </p:txBody>
      </p:sp>
    </p:spTree>
    <p:extLst>
      <p:ext uri="{BB962C8B-B14F-4D97-AF65-F5344CB8AC3E}">
        <p14:creationId xmlns:p14="http://schemas.microsoft.com/office/powerpoint/2010/main" val="10564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Bilder einfügen</a:t>
            </a:r>
            <a:endParaRPr lang="de-DE" dirty="0"/>
          </a:p>
        </p:txBody>
      </p:sp>
      <p:sp>
        <p:nvSpPr>
          <p:cNvPr id="3" name="Inhaltsplatzhalter 2"/>
          <p:cNvSpPr>
            <a:spLocks noGrp="1"/>
          </p:cNvSpPr>
          <p:nvPr>
            <p:ph idx="1"/>
          </p:nvPr>
        </p:nvSpPr>
        <p:spPr/>
        <p:txBody>
          <a:bodyPr/>
          <a:lstStyle/>
          <a:p>
            <a:r>
              <a:rPr lang="de-DE" dirty="0" smtClean="0"/>
              <a:t>&lt;</a:t>
            </a:r>
            <a:r>
              <a:rPr lang="de-DE" dirty="0" err="1" smtClean="0"/>
              <a:t>img</a:t>
            </a:r>
            <a:r>
              <a:rPr lang="de-DE" dirty="0" smtClean="0"/>
              <a:t> </a:t>
            </a:r>
            <a:r>
              <a:rPr lang="de-DE" dirty="0" err="1" smtClean="0"/>
              <a:t>src</a:t>
            </a:r>
            <a:r>
              <a:rPr lang="de-DE" dirty="0" smtClean="0"/>
              <a:t>=„bild.jpg“ alt=„Titel des Bildes“&gt;</a:t>
            </a:r>
          </a:p>
          <a:p>
            <a:r>
              <a:rPr lang="de-DE" dirty="0" smtClean="0"/>
              <a:t>So kann das Bild  bild.jpg  auf der Seite hochgeladen werden. Bilder können mit dem Programm </a:t>
            </a:r>
            <a:r>
              <a:rPr lang="de-DE" dirty="0" err="1" smtClean="0"/>
              <a:t>irfanview</a:t>
            </a:r>
            <a:r>
              <a:rPr lang="de-DE" dirty="0" smtClean="0"/>
              <a:t> verkleinert werden oder mit den Befehlen </a:t>
            </a:r>
            <a:r>
              <a:rPr lang="de-DE" dirty="0" err="1" smtClean="0"/>
              <a:t>width</a:t>
            </a:r>
            <a:r>
              <a:rPr lang="de-DE" dirty="0" smtClean="0"/>
              <a:t>=numerischer Wert und </a:t>
            </a:r>
            <a:r>
              <a:rPr lang="de-DE" dirty="0" err="1" smtClean="0"/>
              <a:t>height</a:t>
            </a:r>
            <a:r>
              <a:rPr lang="de-DE" dirty="0" smtClean="0"/>
              <a:t> =numerischer Wert, zurechtgestutzt werden. Nichts ist nerviger als ein Bild, das ewig braucht, bis es geladen ist.</a:t>
            </a:r>
            <a:endParaRPr lang="de-DE" dirty="0"/>
          </a:p>
        </p:txBody>
      </p:sp>
    </p:spTree>
    <p:extLst>
      <p:ext uri="{BB962C8B-B14F-4D97-AF65-F5344CB8AC3E}">
        <p14:creationId xmlns:p14="http://schemas.microsoft.com/office/powerpoint/2010/main" val="423082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Weitere Webtechnologien</a:t>
            </a:r>
            <a:endParaRPr lang="de-DE" dirty="0"/>
          </a:p>
        </p:txBody>
      </p:sp>
      <p:sp>
        <p:nvSpPr>
          <p:cNvPr id="3" name="Untertitel 2"/>
          <p:cNvSpPr>
            <a:spLocks noGrp="1"/>
          </p:cNvSpPr>
          <p:nvPr>
            <p:ph type="subTitle" idx="1"/>
          </p:nvPr>
        </p:nvSpPr>
        <p:spPr/>
        <p:txBody>
          <a:bodyPr/>
          <a:lstStyle/>
          <a:p>
            <a:r>
              <a:rPr lang="de-DE" dirty="0" smtClean="0"/>
              <a:t>Editoren, XAMPP und weitere Sprachen fürs Web</a:t>
            </a:r>
            <a:endParaRPr lang="de-DE" dirty="0"/>
          </a:p>
        </p:txBody>
      </p:sp>
    </p:spTree>
    <p:extLst>
      <p:ext uri="{BB962C8B-B14F-4D97-AF65-F5344CB8AC3E}">
        <p14:creationId xmlns:p14="http://schemas.microsoft.com/office/powerpoint/2010/main" val="43793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Editoren</a:t>
            </a:r>
            <a:endParaRPr lang="de-DE" dirty="0"/>
          </a:p>
        </p:txBody>
      </p:sp>
      <p:sp>
        <p:nvSpPr>
          <p:cNvPr id="3" name="Textplatzhalter 2"/>
          <p:cNvSpPr>
            <a:spLocks noGrp="1"/>
          </p:cNvSpPr>
          <p:nvPr>
            <p:ph type="body" idx="1"/>
          </p:nvPr>
        </p:nvSpPr>
        <p:spPr/>
        <p:txBody>
          <a:bodyPr/>
          <a:lstStyle/>
          <a:p>
            <a:r>
              <a:rPr lang="de-DE" dirty="0" smtClean="0"/>
              <a:t>Eingabe des Quelltextes</a:t>
            </a:r>
            <a:endParaRPr lang="de-DE" dirty="0"/>
          </a:p>
        </p:txBody>
      </p:sp>
    </p:spTree>
    <p:extLst>
      <p:ext uri="{BB962C8B-B14F-4D97-AF65-F5344CB8AC3E}">
        <p14:creationId xmlns:p14="http://schemas.microsoft.com/office/powerpoint/2010/main" val="37125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Bekannte Editoren für Websprachen</a:t>
            </a:r>
            <a:endParaRPr lang="de-DE" dirty="0"/>
          </a:p>
        </p:txBody>
      </p:sp>
      <p:sp>
        <p:nvSpPr>
          <p:cNvPr id="3" name="Inhaltsplatzhalter 2"/>
          <p:cNvSpPr>
            <a:spLocks noGrp="1"/>
          </p:cNvSpPr>
          <p:nvPr>
            <p:ph idx="1"/>
          </p:nvPr>
        </p:nvSpPr>
        <p:spPr/>
        <p:txBody>
          <a:bodyPr/>
          <a:lstStyle/>
          <a:p>
            <a:r>
              <a:rPr lang="de-DE" dirty="0" smtClean="0"/>
              <a:t>Dreamweaver</a:t>
            </a:r>
          </a:p>
          <a:p>
            <a:pPr lvl="1"/>
            <a:r>
              <a:rPr lang="de-DE" dirty="0" smtClean="0"/>
              <a:t>Umfangreicher Editor mit grafischer Oberfläche, in der man Element direkt einfügen kann und der Möglichkeit Text zu editieren. Er kostet allerdings ne </a:t>
            </a:r>
            <a:r>
              <a:rPr lang="de-DE" dirty="0"/>
              <a:t>S</a:t>
            </a:r>
            <a:r>
              <a:rPr lang="de-DE" dirty="0" smtClean="0"/>
              <a:t>tange Geld. </a:t>
            </a:r>
          </a:p>
          <a:p>
            <a:r>
              <a:rPr lang="de-DE" dirty="0" smtClean="0"/>
              <a:t>Notepad ++</a:t>
            </a:r>
          </a:p>
          <a:p>
            <a:pPr lvl="1"/>
            <a:r>
              <a:rPr lang="de-DE" dirty="0" smtClean="0"/>
              <a:t>Editor auf  Textbasis. Die meisten Computersprachen werden unterstützt. Außerdem ist er kostenlos</a:t>
            </a:r>
          </a:p>
          <a:p>
            <a:endParaRPr lang="de-DE" dirty="0"/>
          </a:p>
        </p:txBody>
      </p:sp>
    </p:spTree>
    <p:extLst>
      <p:ext uri="{BB962C8B-B14F-4D97-AF65-F5344CB8AC3E}">
        <p14:creationId xmlns:p14="http://schemas.microsoft.com/office/powerpoint/2010/main" val="318418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48680"/>
            <a:ext cx="8229600" cy="5577483"/>
          </a:xfrm>
        </p:spPr>
        <p:txBody>
          <a:bodyPr>
            <a:normAutofit fontScale="85000" lnSpcReduction="20000"/>
          </a:bodyPr>
          <a:lstStyle/>
          <a:p>
            <a:r>
              <a:rPr lang="de-DE" dirty="0" err="1" smtClean="0"/>
              <a:t>Homesite</a:t>
            </a:r>
            <a:endParaRPr lang="de-DE" dirty="0" smtClean="0"/>
          </a:p>
          <a:p>
            <a:pPr lvl="1"/>
            <a:r>
              <a:rPr lang="de-DE" dirty="0" smtClean="0"/>
              <a:t>Auf Websprachen ausgerichteter Editor, der umfangreiche Möglichkeiten der Textergänzung zur Verfügung stellt. Nicht ganz so teuer.</a:t>
            </a:r>
          </a:p>
          <a:p>
            <a:r>
              <a:rPr lang="de-DE" dirty="0" err="1" smtClean="0"/>
              <a:t>Frontpage</a:t>
            </a:r>
            <a:r>
              <a:rPr lang="de-DE" dirty="0" smtClean="0"/>
              <a:t> oder heute Microsoft </a:t>
            </a:r>
            <a:r>
              <a:rPr lang="de-DE" dirty="0" err="1" smtClean="0"/>
              <a:t>Sharepoint</a:t>
            </a:r>
            <a:r>
              <a:rPr lang="de-DE" dirty="0" smtClean="0"/>
              <a:t> und Microsoft Visual Studio</a:t>
            </a:r>
          </a:p>
          <a:p>
            <a:pPr lvl="1"/>
            <a:r>
              <a:rPr lang="de-DE" dirty="0" smtClean="0"/>
              <a:t>Microsofts Webeditor, der grafische Oberflächen und auch die .net – Sprachen unterstützt . Gibt es oft auf DVDs von Fachzeitschriften als Zugabe</a:t>
            </a:r>
          </a:p>
          <a:p>
            <a:r>
              <a:rPr lang="de-DE" dirty="0" err="1" smtClean="0"/>
              <a:t>Eclipse</a:t>
            </a:r>
            <a:endParaRPr lang="de-DE" dirty="0" smtClean="0"/>
          </a:p>
          <a:p>
            <a:pPr lvl="1"/>
            <a:r>
              <a:rPr lang="de-DE" dirty="0" smtClean="0"/>
              <a:t>Wenn man Java -  Applets oder ähnliches programmieren will, wie z.B. Java oder C++ - Applikationen ist das Programm erste Wahl. Auch das gibt es über die Presse.</a:t>
            </a:r>
          </a:p>
          <a:p>
            <a:r>
              <a:rPr lang="de-DE" dirty="0" smtClean="0"/>
              <a:t>Zur Not tut es auch einfacher Texteditor, wie der von Windows mitgelieferte Editor</a:t>
            </a:r>
            <a:endParaRPr lang="de-DE" dirty="0"/>
          </a:p>
        </p:txBody>
      </p:sp>
    </p:spTree>
    <p:extLst>
      <p:ext uri="{BB962C8B-B14F-4D97-AF65-F5344CB8AC3E}">
        <p14:creationId xmlns:p14="http://schemas.microsoft.com/office/powerpoint/2010/main" val="338345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Notepad ++</a:t>
            </a:r>
            <a:endParaRPr lang="de-DE"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571" t="34269" r="47819" b="31031"/>
          <a:stretch/>
        </p:blipFill>
        <p:spPr bwMode="auto">
          <a:xfrm>
            <a:off x="2051720" y="1484784"/>
            <a:ext cx="4392488" cy="335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187624" y="5229200"/>
            <a:ext cx="6984776" cy="923330"/>
          </a:xfrm>
          <a:prstGeom prst="rect">
            <a:avLst/>
          </a:prstGeom>
          <a:noFill/>
        </p:spPr>
        <p:txBody>
          <a:bodyPr wrap="square" rtlCol="0">
            <a:spAutoFit/>
          </a:bodyPr>
          <a:lstStyle/>
          <a:p>
            <a:r>
              <a:rPr lang="de-DE" dirty="0" smtClean="0"/>
              <a:t>Hier kann man zu jeder Sprache die passende Syntaxkorrektur wählen und hat Möglichkeiten mit Suchen, Ersetzen, kopieren und allem was ein guter Texteditor hat komfortabel das gewünschte Programm erstellen. </a:t>
            </a:r>
            <a:endParaRPr lang="de-DE" dirty="0"/>
          </a:p>
        </p:txBody>
      </p:sp>
    </p:spTree>
    <p:extLst>
      <p:ext uri="{BB962C8B-B14F-4D97-AF65-F5344CB8AC3E}">
        <p14:creationId xmlns:p14="http://schemas.microsoft.com/office/powerpoint/2010/main" val="270870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eine Webseite</a:t>
            </a:r>
            <a:endParaRPr lang="de-DE" dirty="0"/>
          </a:p>
        </p:txBody>
      </p:sp>
      <p:sp>
        <p:nvSpPr>
          <p:cNvPr id="3" name="Inhaltsplatzhalter 2"/>
          <p:cNvSpPr>
            <a:spLocks noGrp="1"/>
          </p:cNvSpPr>
          <p:nvPr>
            <p:ph idx="1"/>
          </p:nvPr>
        </p:nvSpPr>
        <p:spPr/>
        <p:txBody>
          <a:bodyPr>
            <a:normAutofit fontScale="92500"/>
          </a:bodyPr>
          <a:lstStyle/>
          <a:p>
            <a:r>
              <a:rPr lang="de-DE" dirty="0" smtClean="0"/>
              <a:t>Auf einer Webseite kann jeder etwas für die Allgemeinheit am PC übers Netz sichtbar machen.</a:t>
            </a:r>
          </a:p>
          <a:p>
            <a:r>
              <a:rPr lang="de-DE" dirty="0" smtClean="0"/>
              <a:t>Sie können statische und dynamische Inhalte nutzbar machen.</a:t>
            </a:r>
          </a:p>
          <a:p>
            <a:r>
              <a:rPr lang="de-DE" dirty="0" smtClean="0"/>
              <a:t>Sie können Webbaukästen oder Content-</a:t>
            </a:r>
            <a:r>
              <a:rPr lang="de-DE" dirty="0" err="1" smtClean="0"/>
              <a:t>managementsysteme</a:t>
            </a:r>
            <a:r>
              <a:rPr lang="de-DE" dirty="0" smtClean="0"/>
              <a:t>, wie z.B. TYPO3 nutzen oder selber eine Seite mit HTML und </a:t>
            </a:r>
            <a:r>
              <a:rPr lang="de-DE" dirty="0" err="1" smtClean="0"/>
              <a:t>css</a:t>
            </a:r>
            <a:r>
              <a:rPr lang="de-DE" dirty="0" smtClean="0"/>
              <a:t> für die Darstellung und </a:t>
            </a:r>
            <a:r>
              <a:rPr lang="de-DE" dirty="0" err="1" smtClean="0"/>
              <a:t>php</a:t>
            </a:r>
            <a:r>
              <a:rPr lang="de-DE" dirty="0" smtClean="0"/>
              <a:t>, PERL oder </a:t>
            </a:r>
            <a:r>
              <a:rPr lang="de-DE" dirty="0" err="1" smtClean="0"/>
              <a:t>Javascript</a:t>
            </a:r>
            <a:r>
              <a:rPr lang="de-DE" dirty="0" smtClean="0"/>
              <a:t> für Auswertung und MYSQL für Dateninhalte nutzen.</a:t>
            </a:r>
          </a:p>
          <a:p>
            <a:endParaRPr lang="de-DE" dirty="0"/>
          </a:p>
        </p:txBody>
      </p:sp>
    </p:spTree>
    <p:extLst>
      <p:ext uri="{BB962C8B-B14F-4D97-AF65-F5344CB8AC3E}">
        <p14:creationId xmlns:p14="http://schemas.microsoft.com/office/powerpoint/2010/main" val="313861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XAMPP</a:t>
            </a:r>
            <a:endParaRPr lang="de-DE" dirty="0"/>
          </a:p>
        </p:txBody>
      </p:sp>
      <p:sp>
        <p:nvSpPr>
          <p:cNvPr id="3" name="Textplatzhalter 2"/>
          <p:cNvSpPr>
            <a:spLocks noGrp="1"/>
          </p:cNvSpPr>
          <p:nvPr>
            <p:ph type="body" idx="1"/>
          </p:nvPr>
        </p:nvSpPr>
        <p:spPr/>
        <p:txBody>
          <a:bodyPr/>
          <a:lstStyle/>
          <a:p>
            <a:r>
              <a:rPr lang="de-DE" dirty="0" smtClean="0"/>
              <a:t>Testwebserver</a:t>
            </a:r>
            <a:endParaRPr lang="de-DE" dirty="0"/>
          </a:p>
        </p:txBody>
      </p:sp>
    </p:spTree>
    <p:extLst>
      <p:ext uri="{BB962C8B-B14F-4D97-AF65-F5344CB8AC3E}">
        <p14:creationId xmlns:p14="http://schemas.microsoft.com/office/powerpoint/2010/main" val="387138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XAMPP</a:t>
            </a:r>
            <a:endParaRPr lang="de-DE" dirty="0"/>
          </a:p>
        </p:txBody>
      </p:sp>
      <p:sp>
        <p:nvSpPr>
          <p:cNvPr id="3" name="Inhaltsplatzhalter 2"/>
          <p:cNvSpPr>
            <a:spLocks noGrp="1"/>
          </p:cNvSpPr>
          <p:nvPr>
            <p:ph idx="1"/>
          </p:nvPr>
        </p:nvSpPr>
        <p:spPr/>
        <p:txBody>
          <a:bodyPr>
            <a:normAutofit fontScale="92500"/>
          </a:bodyPr>
          <a:lstStyle/>
          <a:p>
            <a:r>
              <a:rPr lang="de-DE" dirty="0" smtClean="0"/>
              <a:t>XAMPP steht für Linux, Apache, MySQL, PHP und Perl</a:t>
            </a:r>
          </a:p>
          <a:p>
            <a:r>
              <a:rPr lang="de-DE" dirty="0" smtClean="0"/>
              <a:t>XAMPP ist ein Testserver, der auf dem Computer zu Hause oder in der </a:t>
            </a:r>
            <a:r>
              <a:rPr lang="de-DE" dirty="0"/>
              <a:t>F</a:t>
            </a:r>
            <a:r>
              <a:rPr lang="de-DE" dirty="0" smtClean="0"/>
              <a:t>irma läuft, auf dem man testen kann, ob die Serverapplikationen, die man programmiert hat auch laufen. </a:t>
            </a:r>
            <a:endParaRPr lang="de-DE" dirty="0"/>
          </a:p>
          <a:p>
            <a:r>
              <a:rPr lang="de-DE" dirty="0" smtClean="0"/>
              <a:t>Man kann es bei </a:t>
            </a:r>
            <a:r>
              <a:rPr lang="de-DE" dirty="0" err="1" smtClean="0"/>
              <a:t>Apachefriends</a:t>
            </a:r>
            <a:r>
              <a:rPr lang="de-DE" dirty="0" smtClean="0"/>
              <a:t> gratis downloaden, oder z.B. bei einer Zusatz-CD einer Fachzeitschrift</a:t>
            </a:r>
          </a:p>
        </p:txBody>
      </p:sp>
    </p:spTree>
    <p:extLst>
      <p:ext uri="{BB962C8B-B14F-4D97-AF65-F5344CB8AC3E}">
        <p14:creationId xmlns:p14="http://schemas.microsoft.com/office/powerpoint/2010/main" val="290093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48680"/>
            <a:ext cx="8229600" cy="5577483"/>
          </a:xfrm>
        </p:spPr>
        <p:txBody>
          <a:bodyPr/>
          <a:lstStyle/>
          <a:p>
            <a:r>
              <a:rPr lang="de-DE" dirty="0" smtClean="0"/>
              <a:t>Unter dem </a:t>
            </a:r>
            <a:r>
              <a:rPr lang="de-DE" dirty="0" err="1" smtClean="0"/>
              <a:t>Apacheserver</a:t>
            </a:r>
            <a:r>
              <a:rPr lang="de-DE" dirty="0" smtClean="0"/>
              <a:t> kann man diesen mit </a:t>
            </a:r>
            <a:r>
              <a:rPr lang="de-DE" dirty="0" err="1" smtClean="0"/>
              <a:t>php</a:t>
            </a:r>
            <a:r>
              <a:rPr lang="de-DE" dirty="0" smtClean="0"/>
              <a:t> und PERL programmieren und mit MySQL definierte Datenbanken dynamisch </a:t>
            </a:r>
            <a:r>
              <a:rPr lang="de-DE" dirty="0" err="1" smtClean="0"/>
              <a:t>be</a:t>
            </a:r>
            <a:r>
              <a:rPr lang="de-DE" dirty="0" smtClean="0"/>
              <a:t>- und </a:t>
            </a:r>
            <a:r>
              <a:rPr lang="de-DE" dirty="0" err="1" smtClean="0"/>
              <a:t>entfüllen</a:t>
            </a:r>
            <a:r>
              <a:rPr lang="de-DE" dirty="0" smtClean="0"/>
              <a:t>.</a:t>
            </a:r>
          </a:p>
          <a:p>
            <a:r>
              <a:rPr lang="de-DE" dirty="0" smtClean="0"/>
              <a:t>Eine einfache Anwendung ist die Auswertung von Formularen, die zunächst in </a:t>
            </a:r>
            <a:r>
              <a:rPr lang="de-DE" dirty="0" err="1" smtClean="0"/>
              <a:t>php</a:t>
            </a:r>
            <a:r>
              <a:rPr lang="de-DE" dirty="0" smtClean="0"/>
              <a:t> geschrieben wurden.</a:t>
            </a:r>
          </a:p>
          <a:p>
            <a:r>
              <a:rPr lang="de-DE" dirty="0" smtClean="0"/>
              <a:t>Es lassen sich mit Hilfe von MySQL auch Daten erheben und abrufen </a:t>
            </a:r>
            <a:endParaRPr lang="de-DE" dirty="0"/>
          </a:p>
        </p:txBody>
      </p:sp>
    </p:spTree>
    <p:extLst>
      <p:ext uri="{BB962C8B-B14F-4D97-AF65-F5344CB8AC3E}">
        <p14:creationId xmlns:p14="http://schemas.microsoft.com/office/powerpoint/2010/main" val="201050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a:t>
            </a:r>
            <a:endParaRPr lang="de-DE"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355" r="70249" b="84710"/>
          <a:stretch/>
        </p:blipFill>
        <p:spPr bwMode="auto">
          <a:xfrm>
            <a:off x="2123728" y="1825991"/>
            <a:ext cx="6446815" cy="81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466" t="80131" r="85165"/>
          <a:stretch/>
        </p:blipFill>
        <p:spPr bwMode="auto">
          <a:xfrm>
            <a:off x="611560" y="1628800"/>
            <a:ext cx="936104" cy="136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1835696" y="1357308"/>
            <a:ext cx="4896544" cy="369332"/>
          </a:xfrm>
          <a:prstGeom prst="rect">
            <a:avLst/>
          </a:prstGeom>
          <a:noFill/>
        </p:spPr>
        <p:txBody>
          <a:bodyPr wrap="square" rtlCol="0">
            <a:spAutoFit/>
          </a:bodyPr>
          <a:lstStyle/>
          <a:p>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Berechnungen über Formulare</a:t>
            </a:r>
            <a:endParaRPr lang="de-D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feld 5"/>
          <p:cNvSpPr txBox="1"/>
          <p:nvPr/>
        </p:nvSpPr>
        <p:spPr>
          <a:xfrm>
            <a:off x="2234969" y="3068960"/>
            <a:ext cx="3672408" cy="369332"/>
          </a:xfrm>
          <a:prstGeom prst="rect">
            <a:avLst/>
          </a:prstGeom>
          <a:noFill/>
        </p:spPr>
        <p:txBody>
          <a:bodyPr wrap="square" rtlCol="0">
            <a:spAutoFit/>
          </a:bodyPr>
          <a:lstStyle/>
          <a:p>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Datenbankapplikation</a:t>
            </a:r>
            <a:endParaRPr lang="de-DE" dirty="0"/>
          </a:p>
        </p:txBody>
      </p:sp>
      <p:pic>
        <p:nvPicPr>
          <p:cNvPr id="7" name="Grafik 6" descr="Schwarzes Brett - Eingabe - Internet Explorer"/>
          <p:cNvPicPr>
            <a:picLocks noChangeAspect="1"/>
          </p:cNvPicPr>
          <p:nvPr/>
        </p:nvPicPr>
        <p:blipFill rotWithShape="1">
          <a:blip r:embed="rId4">
            <a:extLst>
              <a:ext uri="{28A0092B-C50C-407E-A947-70E740481C1C}">
                <a14:useLocalDpi xmlns:a14="http://schemas.microsoft.com/office/drawing/2010/main" val="0"/>
              </a:ext>
            </a:extLst>
          </a:blip>
          <a:srcRect l="776" t="9423" r="74369" b="68371"/>
          <a:stretch/>
        </p:blipFill>
        <p:spPr>
          <a:xfrm>
            <a:off x="1079612" y="3494401"/>
            <a:ext cx="2577626" cy="1256093"/>
          </a:xfrm>
          <a:prstGeom prst="rect">
            <a:avLst/>
          </a:prstGeom>
        </p:spPr>
      </p:pic>
      <p:pic>
        <p:nvPicPr>
          <p:cNvPr id="8" name="Grafik 7" descr="Schwarzes Brett - Eingabe Anzeige - Internet Explorer"/>
          <p:cNvPicPr>
            <a:picLocks noChangeAspect="1"/>
          </p:cNvPicPr>
          <p:nvPr/>
        </p:nvPicPr>
        <p:blipFill rotWithShape="1">
          <a:blip r:embed="rId5">
            <a:extLst>
              <a:ext uri="{28A0092B-C50C-407E-A947-70E740481C1C}">
                <a14:useLocalDpi xmlns:a14="http://schemas.microsoft.com/office/drawing/2010/main" val="0"/>
              </a:ext>
            </a:extLst>
          </a:blip>
          <a:srcRect l="836" t="9692" r="70654" b="61522"/>
          <a:stretch/>
        </p:blipFill>
        <p:spPr>
          <a:xfrm>
            <a:off x="899592" y="5074550"/>
            <a:ext cx="2606904" cy="1435694"/>
          </a:xfrm>
          <a:prstGeom prst="rect">
            <a:avLst/>
          </a:prstGeom>
        </p:spPr>
      </p:pic>
      <p:pic>
        <p:nvPicPr>
          <p:cNvPr id="9" name="Grafik 8" descr="Schwarzes Brett - Verarbeitung Anzeige - Internet Explorer"/>
          <p:cNvPicPr>
            <a:picLocks noChangeAspect="1"/>
          </p:cNvPicPr>
          <p:nvPr/>
        </p:nvPicPr>
        <p:blipFill rotWithShape="1">
          <a:blip r:embed="rId6">
            <a:extLst>
              <a:ext uri="{28A0092B-C50C-407E-A947-70E740481C1C}">
                <a14:useLocalDpi xmlns:a14="http://schemas.microsoft.com/office/drawing/2010/main" val="0"/>
              </a:ext>
            </a:extLst>
          </a:blip>
          <a:srcRect l="935" t="9692" r="71215" b="69919"/>
          <a:stretch/>
        </p:blipFill>
        <p:spPr>
          <a:xfrm>
            <a:off x="4473625" y="3613974"/>
            <a:ext cx="2546647" cy="1016949"/>
          </a:xfrm>
          <a:prstGeom prst="rect">
            <a:avLst/>
          </a:prstGeom>
        </p:spPr>
      </p:pic>
      <p:pic>
        <p:nvPicPr>
          <p:cNvPr id="10" name="Grafik 9" descr="Das Schwarze BRETT - Internet Explorer"/>
          <p:cNvPicPr>
            <a:picLocks noChangeAspect="1"/>
          </p:cNvPicPr>
          <p:nvPr/>
        </p:nvPicPr>
        <p:blipFill rotWithShape="1">
          <a:blip r:embed="rId7">
            <a:extLst>
              <a:ext uri="{28A0092B-C50C-407E-A947-70E740481C1C}">
                <a14:useLocalDpi xmlns:a14="http://schemas.microsoft.com/office/drawing/2010/main" val="0"/>
              </a:ext>
            </a:extLst>
          </a:blip>
          <a:srcRect l="747" t="72745" r="75908" b="1473"/>
          <a:stretch/>
        </p:blipFill>
        <p:spPr>
          <a:xfrm>
            <a:off x="4644008" y="4857262"/>
            <a:ext cx="2724358" cy="1641085"/>
          </a:xfrm>
          <a:prstGeom prst="rect">
            <a:avLst/>
          </a:prstGeom>
        </p:spPr>
      </p:pic>
    </p:spTree>
    <p:extLst>
      <p:ext uri="{BB962C8B-B14F-4D97-AF65-F5344CB8AC3E}">
        <p14:creationId xmlns:p14="http://schemas.microsoft.com/office/powerpoint/2010/main" val="318597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 calcmode="lin" valueType="num">
                                      <p:cBhvr additive="base">
                                        <p:cTn id="20" dur="500" fill="hold"/>
                                        <p:tgtEl>
                                          <p:spTgt spid="3075"/>
                                        </p:tgtEl>
                                        <p:attrNameLst>
                                          <p:attrName>ppt_x</p:attrName>
                                        </p:attrNameLst>
                                      </p:cBhvr>
                                      <p:tavLst>
                                        <p:tav tm="0">
                                          <p:val>
                                            <p:strVal val="#ppt_x"/>
                                          </p:val>
                                        </p:tav>
                                        <p:tav tm="100000">
                                          <p:val>
                                            <p:strVal val="#ppt_x"/>
                                          </p:val>
                                        </p:tav>
                                      </p:tavLst>
                                    </p:anim>
                                    <p:anim calcmode="lin" valueType="num">
                                      <p:cBhvr additive="base">
                                        <p:cTn id="21"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1000"/>
                                        <p:tgtEl>
                                          <p:spTgt spid="3074"/>
                                        </p:tgtEl>
                                      </p:cBhvr>
                                    </p:animEffect>
                                    <p:anim calcmode="lin" valueType="num">
                                      <p:cBhvr>
                                        <p:cTn id="27" dur="1000" fill="hold"/>
                                        <p:tgtEl>
                                          <p:spTgt spid="3074"/>
                                        </p:tgtEl>
                                        <p:attrNameLst>
                                          <p:attrName>ppt_x</p:attrName>
                                        </p:attrNameLst>
                                      </p:cBhvr>
                                      <p:tavLst>
                                        <p:tav tm="0">
                                          <p:val>
                                            <p:strVal val="#ppt_x"/>
                                          </p:val>
                                        </p:tav>
                                        <p:tav tm="100000">
                                          <p:val>
                                            <p:strVal val="#ppt_x"/>
                                          </p:val>
                                        </p:tav>
                                      </p:tavLst>
                                    </p:anim>
                                    <p:anim calcmode="lin" valueType="num">
                                      <p:cBhvr>
                                        <p:cTn id="28"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Einrichten von XAMPP</a:t>
            </a:r>
            <a:endParaRPr lang="de-DE" dirty="0"/>
          </a:p>
        </p:txBody>
      </p:sp>
      <p:sp>
        <p:nvSpPr>
          <p:cNvPr id="3" name="Inhaltsplatzhalter 2"/>
          <p:cNvSpPr>
            <a:spLocks noGrp="1"/>
          </p:cNvSpPr>
          <p:nvPr>
            <p:ph idx="1"/>
          </p:nvPr>
        </p:nvSpPr>
        <p:spPr/>
        <p:txBody>
          <a:bodyPr>
            <a:normAutofit lnSpcReduction="10000"/>
          </a:bodyPr>
          <a:lstStyle/>
          <a:p>
            <a:r>
              <a:rPr lang="de-DE" dirty="0" smtClean="0"/>
              <a:t>XAMPP wird auf der </a:t>
            </a:r>
            <a:r>
              <a:rPr lang="de-DE" dirty="0"/>
              <a:t>Webseite:</a:t>
            </a:r>
            <a:br>
              <a:rPr lang="de-DE" dirty="0"/>
            </a:br>
            <a:r>
              <a:rPr lang="de-DE" sz="2800" dirty="0">
                <a:hlinkClick r:id="rId2"/>
              </a:rPr>
              <a:t>https://</a:t>
            </a:r>
            <a:r>
              <a:rPr lang="de-DE" sz="2800" dirty="0" smtClean="0">
                <a:hlinkClick r:id="rId2"/>
              </a:rPr>
              <a:t>www.apachefriends.org/de/index.html</a:t>
            </a:r>
            <a:r>
              <a:rPr lang="de-DE" dirty="0" smtClean="0"/>
              <a:t> zum Download zur Verfügung gestellt.</a:t>
            </a:r>
          </a:p>
          <a:p>
            <a:r>
              <a:rPr lang="de-DE" dirty="0" smtClean="0"/>
              <a:t>Es muss auf dem Wurzellaufwerk nach dem Download installiert werden. Man startet vor dem Programme testen, den XAMPP-Server. Die Programme werden im Ordner </a:t>
            </a:r>
            <a:r>
              <a:rPr lang="de-DE" dirty="0" err="1" smtClean="0"/>
              <a:t>htdocs</a:t>
            </a:r>
            <a:r>
              <a:rPr lang="de-DE" dirty="0" smtClean="0"/>
              <a:t> abgelegt. Die Startseite dort trägt den Namen </a:t>
            </a:r>
            <a:r>
              <a:rPr lang="de-DE" dirty="0" err="1" smtClean="0"/>
              <a:t>index</a:t>
            </a:r>
            <a:r>
              <a:rPr lang="de-DE" dirty="0" smtClean="0"/>
              <a:t> mit .</a:t>
            </a:r>
            <a:r>
              <a:rPr lang="de-DE" dirty="0" err="1" smtClean="0"/>
              <a:t>html</a:t>
            </a:r>
            <a:r>
              <a:rPr lang="de-DE" dirty="0" smtClean="0"/>
              <a:t> oder .</a:t>
            </a:r>
            <a:r>
              <a:rPr lang="de-DE" dirty="0" err="1" smtClean="0"/>
              <a:t>php</a:t>
            </a:r>
            <a:r>
              <a:rPr lang="de-DE" dirty="0" smtClean="0"/>
              <a:t> als Zusatz.</a:t>
            </a:r>
          </a:p>
        </p:txBody>
      </p:sp>
    </p:spTree>
    <p:extLst>
      <p:ext uri="{BB962C8B-B14F-4D97-AF65-F5344CB8AC3E}">
        <p14:creationId xmlns:p14="http://schemas.microsoft.com/office/powerpoint/2010/main" val="166901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Formularerstellung mit HTML und Auswertung mit </a:t>
            </a:r>
            <a:r>
              <a:rPr lang="de-DE" dirty="0" err="1" smtClean="0"/>
              <a:t>php</a:t>
            </a:r>
            <a:endParaRPr lang="de-DE" dirty="0"/>
          </a:p>
        </p:txBody>
      </p:sp>
      <p:sp>
        <p:nvSpPr>
          <p:cNvPr id="3" name="Textplatzhalter 2"/>
          <p:cNvSpPr>
            <a:spLocks noGrp="1"/>
          </p:cNvSpPr>
          <p:nvPr>
            <p:ph type="body" idx="1"/>
          </p:nvPr>
        </p:nvSpPr>
        <p:spPr/>
        <p:txBody>
          <a:bodyPr/>
          <a:lstStyle/>
          <a:p>
            <a:r>
              <a:rPr lang="de-DE" dirty="0" smtClean="0"/>
              <a:t>Wie geht das mit den Formularen?</a:t>
            </a:r>
            <a:endParaRPr lang="de-DE" dirty="0"/>
          </a:p>
        </p:txBody>
      </p:sp>
    </p:spTree>
    <p:extLst>
      <p:ext uri="{BB962C8B-B14F-4D97-AF65-F5344CB8AC3E}">
        <p14:creationId xmlns:p14="http://schemas.microsoft.com/office/powerpoint/2010/main" val="413365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Gerüst von Formularen</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&lt;form </a:t>
            </a:r>
            <a:r>
              <a:rPr lang="de-DE" dirty="0" err="1" smtClean="0"/>
              <a:t>method</a:t>
            </a:r>
            <a:r>
              <a:rPr lang="de-DE" dirty="0" smtClean="0"/>
              <a:t>=„POST“ </a:t>
            </a:r>
            <a:r>
              <a:rPr lang="de-DE" dirty="0" err="1" smtClean="0"/>
              <a:t>action</a:t>
            </a:r>
            <a:r>
              <a:rPr lang="de-DE" dirty="0" smtClean="0"/>
              <a:t>=„</a:t>
            </a:r>
            <a:r>
              <a:rPr lang="de-DE" dirty="0" err="1" smtClean="0"/>
              <a:t>Berechnung.php</a:t>
            </a:r>
            <a:r>
              <a:rPr lang="de-DE" dirty="0" smtClean="0"/>
              <a:t>“ on </a:t>
            </a:r>
            <a:r>
              <a:rPr lang="de-DE" dirty="0" err="1" smtClean="0"/>
              <a:t>submit</a:t>
            </a:r>
            <a:r>
              <a:rPr lang="de-DE" dirty="0" smtClean="0"/>
              <a:t>&gt;</a:t>
            </a:r>
          </a:p>
          <a:p>
            <a:r>
              <a:rPr lang="de-DE" dirty="0" smtClean="0"/>
              <a:t>&lt;</a:t>
            </a:r>
            <a:r>
              <a:rPr lang="de-DE" dirty="0" err="1" smtClean="0"/>
              <a:t>table</a:t>
            </a:r>
            <a:r>
              <a:rPr lang="de-DE" dirty="0" smtClean="0"/>
              <a:t>&gt;</a:t>
            </a:r>
          </a:p>
          <a:p>
            <a:r>
              <a:rPr lang="de-DE" dirty="0" smtClean="0"/>
              <a:t>&lt;</a:t>
            </a:r>
            <a:r>
              <a:rPr lang="de-DE" dirty="0" err="1" smtClean="0"/>
              <a:t>tr</a:t>
            </a:r>
            <a:r>
              <a:rPr lang="de-DE" dirty="0" smtClean="0"/>
              <a:t>&gt;&lt;</a:t>
            </a:r>
            <a:r>
              <a:rPr lang="de-DE" dirty="0" err="1" smtClean="0"/>
              <a:t>td</a:t>
            </a:r>
            <a:r>
              <a:rPr lang="de-DE" dirty="0" smtClean="0"/>
              <a:t>&gt;Eingabewert 1&lt;/</a:t>
            </a:r>
            <a:r>
              <a:rPr lang="de-DE" dirty="0" err="1" smtClean="0"/>
              <a:t>td</a:t>
            </a:r>
            <a:r>
              <a:rPr lang="de-DE" dirty="0" smtClean="0"/>
              <a:t>&gt;&lt;</a:t>
            </a:r>
            <a:r>
              <a:rPr lang="de-DE" dirty="0" err="1" smtClean="0"/>
              <a:t>td</a:t>
            </a:r>
            <a:r>
              <a:rPr lang="de-DE" dirty="0" smtClean="0"/>
              <a:t>&gt;&lt;</a:t>
            </a:r>
            <a:r>
              <a:rPr lang="de-DE" dirty="0" err="1" smtClean="0"/>
              <a:t>input</a:t>
            </a:r>
            <a:r>
              <a:rPr lang="de-DE" dirty="0" smtClean="0"/>
              <a:t> type=„</a:t>
            </a:r>
            <a:r>
              <a:rPr lang="de-DE" dirty="0" err="1" smtClean="0"/>
              <a:t>text</a:t>
            </a:r>
            <a:r>
              <a:rPr lang="de-DE" dirty="0" smtClean="0"/>
              <a:t>“ </a:t>
            </a:r>
            <a:r>
              <a:rPr lang="de-DE" dirty="0" err="1" smtClean="0"/>
              <a:t>size</a:t>
            </a:r>
            <a:r>
              <a:rPr lang="de-DE" dirty="0" smtClean="0"/>
              <a:t>=„10“ </a:t>
            </a:r>
            <a:r>
              <a:rPr lang="de-DE" dirty="0" err="1" smtClean="0"/>
              <a:t>name</a:t>
            </a:r>
            <a:r>
              <a:rPr lang="de-DE" dirty="0" smtClean="0"/>
              <a:t>=„A“&gt;&lt;/</a:t>
            </a:r>
            <a:r>
              <a:rPr lang="de-DE" dirty="0" err="1" smtClean="0"/>
              <a:t>td</a:t>
            </a:r>
            <a:r>
              <a:rPr lang="de-DE" dirty="0" smtClean="0"/>
              <a:t>&gt;&lt;/</a:t>
            </a:r>
            <a:r>
              <a:rPr lang="de-DE" dirty="0" err="1" smtClean="0"/>
              <a:t>tr</a:t>
            </a:r>
            <a:r>
              <a:rPr lang="de-DE" dirty="0" smtClean="0"/>
              <a:t>&gt;</a:t>
            </a:r>
          </a:p>
          <a:p>
            <a:r>
              <a:rPr lang="de-DE" dirty="0"/>
              <a:t>&lt;</a:t>
            </a:r>
            <a:r>
              <a:rPr lang="de-DE" dirty="0" err="1"/>
              <a:t>tr</a:t>
            </a:r>
            <a:r>
              <a:rPr lang="de-DE" dirty="0"/>
              <a:t>&gt;&lt;</a:t>
            </a:r>
            <a:r>
              <a:rPr lang="de-DE" dirty="0" err="1"/>
              <a:t>td</a:t>
            </a:r>
            <a:r>
              <a:rPr lang="de-DE" dirty="0"/>
              <a:t>&gt;Eingabewert </a:t>
            </a:r>
            <a:r>
              <a:rPr lang="de-DE" dirty="0" smtClean="0"/>
              <a:t>2&lt;/</a:t>
            </a:r>
            <a:r>
              <a:rPr lang="de-DE" dirty="0" err="1"/>
              <a:t>td</a:t>
            </a:r>
            <a:r>
              <a:rPr lang="de-DE" dirty="0"/>
              <a:t>&gt;&lt;</a:t>
            </a:r>
            <a:r>
              <a:rPr lang="de-DE" dirty="0" err="1"/>
              <a:t>td</a:t>
            </a:r>
            <a:r>
              <a:rPr lang="de-DE" dirty="0"/>
              <a:t>&gt;&lt;</a:t>
            </a:r>
            <a:r>
              <a:rPr lang="de-DE" dirty="0" err="1"/>
              <a:t>input</a:t>
            </a:r>
            <a:r>
              <a:rPr lang="de-DE" dirty="0"/>
              <a:t> type=„</a:t>
            </a:r>
            <a:r>
              <a:rPr lang="de-DE" dirty="0" err="1"/>
              <a:t>text</a:t>
            </a:r>
            <a:r>
              <a:rPr lang="de-DE" dirty="0"/>
              <a:t>“ </a:t>
            </a:r>
            <a:r>
              <a:rPr lang="de-DE" dirty="0" err="1"/>
              <a:t>size</a:t>
            </a:r>
            <a:r>
              <a:rPr lang="de-DE" dirty="0"/>
              <a:t>=„10“ </a:t>
            </a:r>
            <a:r>
              <a:rPr lang="de-DE" dirty="0" err="1"/>
              <a:t>name</a:t>
            </a:r>
            <a:r>
              <a:rPr lang="de-DE" dirty="0" smtClean="0"/>
              <a:t>=„B“&gt;&lt;/</a:t>
            </a:r>
            <a:r>
              <a:rPr lang="de-DE" dirty="0" err="1"/>
              <a:t>td</a:t>
            </a:r>
            <a:r>
              <a:rPr lang="de-DE" dirty="0"/>
              <a:t>&gt;&lt;/</a:t>
            </a:r>
            <a:r>
              <a:rPr lang="de-DE" dirty="0" err="1"/>
              <a:t>tr</a:t>
            </a:r>
            <a:r>
              <a:rPr lang="de-DE" dirty="0"/>
              <a:t>&gt;</a:t>
            </a:r>
          </a:p>
          <a:p>
            <a:r>
              <a:rPr lang="de-DE" dirty="0" smtClean="0"/>
              <a:t>&lt;</a:t>
            </a:r>
            <a:r>
              <a:rPr lang="de-DE" dirty="0" err="1" smtClean="0"/>
              <a:t>input</a:t>
            </a:r>
            <a:r>
              <a:rPr lang="de-DE" dirty="0" smtClean="0"/>
              <a:t> type=„</a:t>
            </a:r>
            <a:r>
              <a:rPr lang="de-DE" dirty="0" err="1" smtClean="0"/>
              <a:t>submit</a:t>
            </a:r>
            <a:r>
              <a:rPr lang="de-DE" dirty="0" smtClean="0"/>
              <a:t>“&gt;</a:t>
            </a:r>
          </a:p>
          <a:p>
            <a:r>
              <a:rPr lang="de-DE" dirty="0" smtClean="0"/>
              <a:t>&lt;/form&gt;</a:t>
            </a:r>
          </a:p>
          <a:p>
            <a:r>
              <a:rPr lang="de-DE" dirty="0" smtClean="0"/>
              <a:t>In diesem Formular kann man 2 Werte, hier idealerweise Ziffern, eingeben. Durch die Tabelle wird das Formular übersichtlicher.</a:t>
            </a:r>
          </a:p>
          <a:p>
            <a:endParaRPr lang="de-DE" dirty="0"/>
          </a:p>
        </p:txBody>
      </p:sp>
    </p:spTree>
    <p:extLst>
      <p:ext uri="{BB962C8B-B14F-4D97-AF65-F5344CB8AC3E}">
        <p14:creationId xmlns:p14="http://schemas.microsoft.com/office/powerpoint/2010/main" val="257782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Auswertung dieses Formulars</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&lt;</a:t>
            </a:r>
            <a:r>
              <a:rPr lang="de-DE" dirty="0" err="1" smtClean="0"/>
              <a:t>html</a:t>
            </a:r>
            <a:r>
              <a:rPr lang="de-DE" dirty="0" smtClean="0"/>
              <a:t>&gt;</a:t>
            </a:r>
          </a:p>
          <a:p>
            <a:r>
              <a:rPr lang="de-DE" dirty="0" smtClean="0"/>
              <a:t>&lt;</a:t>
            </a:r>
            <a:r>
              <a:rPr lang="de-DE" dirty="0" err="1" smtClean="0"/>
              <a:t>head</a:t>
            </a:r>
            <a:r>
              <a:rPr lang="de-DE" dirty="0" smtClean="0"/>
              <a:t>&gt;&lt;title&gt;Berechnung&lt;/title&gt;&lt;/</a:t>
            </a:r>
            <a:r>
              <a:rPr lang="de-DE" dirty="0" err="1" smtClean="0"/>
              <a:t>head</a:t>
            </a:r>
            <a:r>
              <a:rPr lang="de-DE" dirty="0" smtClean="0"/>
              <a:t>&gt;</a:t>
            </a:r>
          </a:p>
          <a:p>
            <a:r>
              <a:rPr lang="de-DE" dirty="0" smtClean="0"/>
              <a:t>&lt;</a:t>
            </a:r>
            <a:r>
              <a:rPr lang="de-DE" dirty="0" err="1" smtClean="0"/>
              <a:t>body</a:t>
            </a:r>
            <a:r>
              <a:rPr lang="de-DE" dirty="0" smtClean="0"/>
              <a:t>&gt;&lt;?</a:t>
            </a:r>
            <a:r>
              <a:rPr lang="de-DE" dirty="0" err="1" smtClean="0"/>
              <a:t>php</a:t>
            </a:r>
            <a:r>
              <a:rPr lang="de-DE" dirty="0" smtClean="0"/>
              <a:t>&gt;</a:t>
            </a:r>
          </a:p>
          <a:p>
            <a:r>
              <a:rPr lang="de-DE" dirty="0" smtClean="0"/>
              <a:t>$a=$_POST [A]; /*Die Werte aus dem Formular */</a:t>
            </a:r>
          </a:p>
          <a:p>
            <a:r>
              <a:rPr lang="de-DE" dirty="0" smtClean="0"/>
              <a:t>$b=$_POST[B];/*werden nach </a:t>
            </a:r>
            <a:r>
              <a:rPr lang="de-DE" dirty="0" err="1" smtClean="0"/>
              <a:t>php</a:t>
            </a:r>
            <a:r>
              <a:rPr lang="de-DE" dirty="0" smtClean="0"/>
              <a:t> übertragen. */</a:t>
            </a:r>
          </a:p>
          <a:p>
            <a:r>
              <a:rPr lang="de-DE" dirty="0" smtClean="0"/>
              <a:t>$c=$a+$b; /* Die Summe, der beiden Werte wird berechnet */</a:t>
            </a:r>
          </a:p>
          <a:p>
            <a:r>
              <a:rPr lang="de-DE" dirty="0" smtClean="0"/>
              <a:t>Echo „Das Ergebnis der Addition von “.$a.“ und „.$b:“ ist :“.$c.“.“; /* Ausgabe des Ergebnisses */</a:t>
            </a:r>
          </a:p>
          <a:p>
            <a:r>
              <a:rPr lang="de-DE" dirty="0" smtClean="0"/>
              <a:t>?&gt;&lt;/</a:t>
            </a:r>
            <a:r>
              <a:rPr lang="de-DE" dirty="0" err="1" smtClean="0"/>
              <a:t>body</a:t>
            </a:r>
            <a:r>
              <a:rPr lang="de-DE" dirty="0" smtClean="0"/>
              <a:t>&gt;&lt;/</a:t>
            </a:r>
            <a:r>
              <a:rPr lang="de-DE" dirty="0" err="1" smtClean="0"/>
              <a:t>html</a:t>
            </a:r>
            <a:r>
              <a:rPr lang="de-DE" dirty="0" smtClean="0"/>
              <a:t>&gt;</a:t>
            </a:r>
          </a:p>
          <a:p>
            <a:pPr marL="0" indent="0">
              <a:buNone/>
            </a:pPr>
            <a:endParaRPr lang="de-DE" dirty="0"/>
          </a:p>
        </p:txBody>
      </p:sp>
    </p:spTree>
    <p:extLst>
      <p:ext uri="{BB962C8B-B14F-4D97-AF65-F5344CB8AC3E}">
        <p14:creationId xmlns:p14="http://schemas.microsoft.com/office/powerpoint/2010/main" val="114177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Weitere Arten von Formularbausteinen</a:t>
            </a:r>
            <a:endParaRPr lang="de-DE"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682" t="12030" r="2336" b="6336"/>
          <a:stretch/>
        </p:blipFill>
        <p:spPr bwMode="auto">
          <a:xfrm>
            <a:off x="467544" y="1844824"/>
            <a:ext cx="8445704" cy="4343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5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Effect transition="in" filter="fade">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err="1" smtClean="0"/>
              <a:t>Javascript</a:t>
            </a:r>
            <a:r>
              <a:rPr lang="de-DE" sz="3200" dirty="0" smtClean="0"/>
              <a:t> zur Eingabeverbesserungsaufforderung</a:t>
            </a:r>
            <a:endParaRPr lang="de-DE" sz="3200" dirty="0"/>
          </a:p>
        </p:txBody>
      </p:sp>
      <p:sp>
        <p:nvSpPr>
          <p:cNvPr id="3" name="Textplatzhalter 2"/>
          <p:cNvSpPr>
            <a:spLocks noGrp="1"/>
          </p:cNvSpPr>
          <p:nvPr>
            <p:ph type="body" idx="1"/>
          </p:nvPr>
        </p:nvSpPr>
        <p:spPr/>
        <p:txBody>
          <a:bodyPr/>
          <a:lstStyle/>
          <a:p>
            <a:r>
              <a:rPr lang="de-DE" dirty="0" smtClean="0"/>
              <a:t>Was passiert, wenn der Benutzer falsche Eingaben macht</a:t>
            </a:r>
            <a:endParaRPr lang="de-DE" dirty="0"/>
          </a:p>
        </p:txBody>
      </p:sp>
    </p:spTree>
    <p:extLst>
      <p:ext uri="{BB962C8B-B14F-4D97-AF65-F5344CB8AC3E}">
        <p14:creationId xmlns:p14="http://schemas.microsoft.com/office/powerpoint/2010/main" val="118259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kann ich sichtbar machen</a:t>
            </a:r>
            <a:endParaRPr lang="de-DE" dirty="0"/>
          </a:p>
        </p:txBody>
      </p:sp>
      <p:sp>
        <p:nvSpPr>
          <p:cNvPr id="3" name="Inhaltsplatzhalter 2"/>
          <p:cNvSpPr>
            <a:spLocks noGrp="1"/>
          </p:cNvSpPr>
          <p:nvPr>
            <p:ph idx="1"/>
          </p:nvPr>
        </p:nvSpPr>
        <p:spPr/>
        <p:txBody>
          <a:bodyPr/>
          <a:lstStyle/>
          <a:p>
            <a:r>
              <a:rPr lang="de-DE" dirty="0" smtClean="0"/>
              <a:t>Sie können Ihre Firma im Netz erreichbar machen.</a:t>
            </a:r>
          </a:p>
          <a:p>
            <a:r>
              <a:rPr lang="de-DE" dirty="0" smtClean="0"/>
              <a:t>Sie können als Privatperson etwas über Ihr Leben oder Ihre Aktivitäten erzählen.</a:t>
            </a:r>
          </a:p>
          <a:p>
            <a:r>
              <a:rPr lang="de-DE" dirty="0" smtClean="0"/>
              <a:t>Sie können dazu formatierten Text und Medien, wie Bilder, Animationen, Sounds oder  Filme verwenden.</a:t>
            </a:r>
          </a:p>
        </p:txBody>
      </p:sp>
    </p:spTree>
    <p:extLst>
      <p:ext uri="{BB962C8B-B14F-4D97-AF65-F5344CB8AC3E}">
        <p14:creationId xmlns:p14="http://schemas.microsoft.com/office/powerpoint/2010/main" val="347458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Grundlegende Regeln</a:t>
            </a:r>
            <a:endParaRPr lang="de-DE" dirty="0"/>
          </a:p>
        </p:txBody>
      </p:sp>
      <p:sp>
        <p:nvSpPr>
          <p:cNvPr id="3" name="Inhaltsplatzhalter 2"/>
          <p:cNvSpPr>
            <a:spLocks noGrp="1"/>
          </p:cNvSpPr>
          <p:nvPr>
            <p:ph idx="1"/>
          </p:nvPr>
        </p:nvSpPr>
        <p:spPr/>
        <p:txBody>
          <a:bodyPr/>
          <a:lstStyle/>
          <a:p>
            <a:r>
              <a:rPr lang="de-DE" dirty="0" err="1" smtClean="0"/>
              <a:t>Javascript</a:t>
            </a:r>
            <a:r>
              <a:rPr lang="de-DE" dirty="0" smtClean="0"/>
              <a:t> ist, ähnlich wie </a:t>
            </a:r>
            <a:r>
              <a:rPr lang="de-DE" dirty="0" err="1" smtClean="0"/>
              <a:t>php</a:t>
            </a:r>
            <a:r>
              <a:rPr lang="de-DE" dirty="0" smtClean="0"/>
              <a:t>, eine ganz normale Computersprache.</a:t>
            </a:r>
          </a:p>
          <a:p>
            <a:r>
              <a:rPr lang="de-DE" dirty="0" smtClean="0"/>
              <a:t>Sie arbeiten beide  mit Variablen und echten Befehlen.</a:t>
            </a:r>
          </a:p>
          <a:p>
            <a:r>
              <a:rPr lang="de-DE" dirty="0" smtClean="0"/>
              <a:t>Auf einen Befehl folgt ein Semikolon.</a:t>
            </a:r>
          </a:p>
          <a:p>
            <a:r>
              <a:rPr lang="de-DE" dirty="0" smtClean="0"/>
              <a:t>Schleifen und andere Prozesse stehen zwischen geschweiften Klammern</a:t>
            </a:r>
            <a:endParaRPr lang="de-DE" dirty="0"/>
          </a:p>
        </p:txBody>
      </p:sp>
    </p:spTree>
    <p:extLst>
      <p:ext uri="{BB962C8B-B14F-4D97-AF65-F5344CB8AC3E}">
        <p14:creationId xmlns:p14="http://schemas.microsoft.com/office/powerpoint/2010/main" val="284021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Eventhandler</a:t>
            </a:r>
            <a:endParaRPr lang="de-DE" dirty="0"/>
          </a:p>
        </p:txBody>
      </p:sp>
      <p:sp>
        <p:nvSpPr>
          <p:cNvPr id="3" name="Inhaltsplatzhalter 2"/>
          <p:cNvSpPr>
            <a:spLocks noGrp="1"/>
          </p:cNvSpPr>
          <p:nvPr>
            <p:ph idx="1"/>
          </p:nvPr>
        </p:nvSpPr>
        <p:spPr/>
        <p:txBody>
          <a:bodyPr/>
          <a:lstStyle/>
          <a:p>
            <a:r>
              <a:rPr lang="de-DE" dirty="0" smtClean="0"/>
              <a:t>Um auf ein Script zuzugreifen, kann man z.B. einen Event Handler benutzen, wie:</a:t>
            </a:r>
          </a:p>
          <a:p>
            <a:r>
              <a:rPr lang="de-DE" dirty="0" err="1"/>
              <a:t>o</a:t>
            </a:r>
            <a:r>
              <a:rPr lang="de-DE" dirty="0" err="1" smtClean="0"/>
              <a:t>nSubmit</a:t>
            </a:r>
            <a:r>
              <a:rPr lang="de-DE" dirty="0" smtClean="0"/>
              <a:t>()</a:t>
            </a:r>
          </a:p>
          <a:p>
            <a:r>
              <a:rPr lang="de-DE" dirty="0" err="1" smtClean="0"/>
              <a:t>onClick</a:t>
            </a:r>
            <a:r>
              <a:rPr lang="de-DE" dirty="0" smtClean="0"/>
              <a:t>()</a:t>
            </a:r>
          </a:p>
          <a:p>
            <a:r>
              <a:rPr lang="de-DE" dirty="0" err="1" smtClean="0"/>
              <a:t>ondblClick</a:t>
            </a:r>
            <a:r>
              <a:rPr lang="de-DE" dirty="0" smtClean="0"/>
              <a:t>()</a:t>
            </a:r>
          </a:p>
          <a:p>
            <a:r>
              <a:rPr lang="de-DE" dirty="0" smtClean="0"/>
              <a:t>Weitere finden Sie unter:</a:t>
            </a:r>
          </a:p>
          <a:p>
            <a:r>
              <a:rPr lang="de-DE" dirty="0">
                <a:hlinkClick r:id="rId2"/>
              </a:rPr>
              <a:t>http://wiki.selfhtml.org/wiki/JavaScript/Event/%</a:t>
            </a:r>
            <a:r>
              <a:rPr lang="de-DE" dirty="0" smtClean="0">
                <a:hlinkClick r:id="rId2"/>
              </a:rPr>
              <a:t>C3%9Cbersicht</a:t>
            </a:r>
            <a:endParaRPr lang="de-DE" dirty="0" smtClean="0"/>
          </a:p>
          <a:p>
            <a:endParaRPr lang="de-DE" dirty="0"/>
          </a:p>
        </p:txBody>
      </p:sp>
    </p:spTree>
    <p:extLst>
      <p:ext uri="{BB962C8B-B14F-4D97-AF65-F5344CB8AC3E}">
        <p14:creationId xmlns:p14="http://schemas.microsoft.com/office/powerpoint/2010/main" val="6502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Aufrufen des Skripts durch ein Formular</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&lt;</a:t>
            </a:r>
            <a:r>
              <a:rPr lang="de-DE" dirty="0" err="1" smtClean="0"/>
              <a:t>html</a:t>
            </a:r>
            <a:r>
              <a:rPr lang="de-DE" dirty="0" smtClean="0"/>
              <a:t>&gt;&lt;</a:t>
            </a:r>
            <a:r>
              <a:rPr lang="de-DE" dirty="0" err="1" smtClean="0"/>
              <a:t>head</a:t>
            </a:r>
            <a:r>
              <a:rPr lang="de-DE" dirty="0" smtClean="0"/>
              <a:t>&gt;&lt;title&gt;</a:t>
            </a:r>
            <a:r>
              <a:rPr lang="de-DE" dirty="0" err="1" smtClean="0"/>
              <a:t>Javascripttest</a:t>
            </a:r>
            <a:r>
              <a:rPr lang="de-DE" dirty="0" smtClean="0"/>
              <a:t>&lt;/title&gt;</a:t>
            </a:r>
          </a:p>
          <a:p>
            <a:r>
              <a:rPr lang="de-DE" dirty="0" smtClean="0"/>
              <a:t>&lt;</a:t>
            </a:r>
            <a:r>
              <a:rPr lang="de-DE" dirty="0" err="1" smtClean="0"/>
              <a:t>script</a:t>
            </a:r>
            <a:r>
              <a:rPr lang="de-DE" dirty="0" smtClean="0"/>
              <a:t>&gt;</a:t>
            </a:r>
          </a:p>
          <a:p>
            <a:r>
              <a:rPr lang="de-DE" dirty="0" err="1" smtClean="0"/>
              <a:t>Function</a:t>
            </a:r>
            <a:r>
              <a:rPr lang="de-DE" dirty="0" smtClean="0"/>
              <a:t> </a:t>
            </a:r>
            <a:r>
              <a:rPr lang="de-DE" dirty="0" err="1" smtClean="0"/>
              <a:t>test</a:t>
            </a:r>
            <a:r>
              <a:rPr lang="de-DE" dirty="0" smtClean="0"/>
              <a:t>(){</a:t>
            </a:r>
          </a:p>
          <a:p>
            <a:r>
              <a:rPr lang="de-DE" dirty="0" smtClean="0"/>
              <a:t>Alert („Sie haben Text eingegeben!“&gt;;</a:t>
            </a:r>
          </a:p>
          <a:p>
            <a:r>
              <a:rPr lang="de-DE" dirty="0" smtClean="0"/>
              <a:t>} &lt;/</a:t>
            </a:r>
            <a:r>
              <a:rPr lang="de-DE" dirty="0" err="1" smtClean="0"/>
              <a:t>script</a:t>
            </a:r>
            <a:r>
              <a:rPr lang="de-DE" dirty="0" smtClean="0"/>
              <a:t>&gt;&lt;/</a:t>
            </a:r>
            <a:r>
              <a:rPr lang="de-DE" dirty="0" err="1" smtClean="0"/>
              <a:t>head</a:t>
            </a:r>
            <a:r>
              <a:rPr lang="de-DE" dirty="0" smtClean="0"/>
              <a:t>&gt;</a:t>
            </a:r>
          </a:p>
          <a:p>
            <a:r>
              <a:rPr lang="de-DE" dirty="0" smtClean="0"/>
              <a:t>&lt;</a:t>
            </a:r>
            <a:r>
              <a:rPr lang="de-DE" dirty="0" err="1" smtClean="0"/>
              <a:t>body</a:t>
            </a:r>
            <a:r>
              <a:rPr lang="de-DE" dirty="0" smtClean="0"/>
              <a:t>&gt;&lt;form </a:t>
            </a:r>
            <a:r>
              <a:rPr lang="de-DE" dirty="0" err="1" smtClean="0"/>
              <a:t>method</a:t>
            </a:r>
            <a:r>
              <a:rPr lang="de-DE" dirty="0" smtClean="0"/>
              <a:t>=„POST“ </a:t>
            </a:r>
            <a:r>
              <a:rPr lang="de-DE" dirty="0" err="1" smtClean="0"/>
              <a:t>action</a:t>
            </a:r>
            <a:r>
              <a:rPr lang="de-DE" dirty="0" smtClean="0"/>
              <a:t> =„</a:t>
            </a:r>
            <a:r>
              <a:rPr lang="de-DE" dirty="0" err="1" smtClean="0"/>
              <a:t>blablabla.php</a:t>
            </a:r>
            <a:r>
              <a:rPr lang="de-DE" dirty="0" smtClean="0"/>
              <a:t>“ </a:t>
            </a:r>
            <a:r>
              <a:rPr lang="de-DE" dirty="0" err="1" smtClean="0"/>
              <a:t>onsubmit</a:t>
            </a:r>
            <a:r>
              <a:rPr lang="de-DE" dirty="0" smtClean="0"/>
              <a:t>&gt;</a:t>
            </a:r>
          </a:p>
          <a:p>
            <a:r>
              <a:rPr lang="de-DE" dirty="0" smtClean="0"/>
              <a:t>Eingabe = &lt;</a:t>
            </a:r>
            <a:r>
              <a:rPr lang="de-DE" dirty="0" err="1" smtClean="0"/>
              <a:t>input</a:t>
            </a:r>
            <a:r>
              <a:rPr lang="de-DE" dirty="0" smtClean="0"/>
              <a:t> type=„</a:t>
            </a:r>
            <a:r>
              <a:rPr lang="de-DE" dirty="0" err="1" smtClean="0"/>
              <a:t>text</a:t>
            </a:r>
            <a:r>
              <a:rPr lang="de-DE" dirty="0" smtClean="0"/>
              <a:t>“ </a:t>
            </a:r>
            <a:r>
              <a:rPr lang="de-DE" dirty="0" err="1" smtClean="0"/>
              <a:t>size</a:t>
            </a:r>
            <a:r>
              <a:rPr lang="de-DE" dirty="0" smtClean="0"/>
              <a:t>=„10“ </a:t>
            </a:r>
            <a:r>
              <a:rPr lang="de-DE" dirty="0" err="1" smtClean="0"/>
              <a:t>name</a:t>
            </a:r>
            <a:r>
              <a:rPr lang="de-DE" dirty="0" smtClean="0"/>
              <a:t>=„b“ </a:t>
            </a:r>
            <a:r>
              <a:rPr lang="de-DE" dirty="0" err="1" smtClean="0"/>
              <a:t>onclick</a:t>
            </a:r>
            <a:r>
              <a:rPr lang="de-DE" dirty="0" smtClean="0"/>
              <a:t>=(</a:t>
            </a:r>
            <a:r>
              <a:rPr lang="de-DE" dirty="0" err="1" smtClean="0"/>
              <a:t>javascript:test</a:t>
            </a:r>
            <a:r>
              <a:rPr lang="de-DE" dirty="0" smtClean="0"/>
              <a:t>())&gt;</a:t>
            </a:r>
          </a:p>
          <a:p>
            <a:r>
              <a:rPr lang="de-DE" dirty="0" smtClean="0"/>
              <a:t>&lt;</a:t>
            </a:r>
            <a:r>
              <a:rPr lang="de-DE" dirty="0" err="1" smtClean="0"/>
              <a:t>input</a:t>
            </a:r>
            <a:r>
              <a:rPr lang="de-DE" dirty="0" smtClean="0"/>
              <a:t> type=„</a:t>
            </a:r>
            <a:r>
              <a:rPr lang="de-DE" dirty="0" err="1" smtClean="0"/>
              <a:t>submit</a:t>
            </a:r>
            <a:r>
              <a:rPr lang="de-DE" dirty="0" smtClean="0"/>
              <a:t>“&gt;&lt;/form&gt;&lt;/</a:t>
            </a:r>
            <a:r>
              <a:rPr lang="de-DE" dirty="0" err="1" smtClean="0"/>
              <a:t>body</a:t>
            </a:r>
            <a:r>
              <a:rPr lang="de-DE" dirty="0" smtClean="0"/>
              <a:t>&gt;</a:t>
            </a:r>
          </a:p>
        </p:txBody>
      </p:sp>
    </p:spTree>
    <p:extLst>
      <p:ext uri="{BB962C8B-B14F-4D97-AF65-F5344CB8AC3E}">
        <p14:creationId xmlns:p14="http://schemas.microsoft.com/office/powerpoint/2010/main" val="148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Erklärung des Skripts</a:t>
            </a:r>
            <a:endParaRPr lang="de-DE" dirty="0"/>
          </a:p>
        </p:txBody>
      </p:sp>
      <p:sp>
        <p:nvSpPr>
          <p:cNvPr id="3" name="Inhaltsplatzhalter 2"/>
          <p:cNvSpPr>
            <a:spLocks noGrp="1"/>
          </p:cNvSpPr>
          <p:nvPr>
            <p:ph idx="1"/>
          </p:nvPr>
        </p:nvSpPr>
        <p:spPr/>
        <p:txBody>
          <a:bodyPr>
            <a:normAutofit lnSpcReduction="10000"/>
          </a:bodyPr>
          <a:lstStyle/>
          <a:p>
            <a:r>
              <a:rPr lang="de-DE" dirty="0" smtClean="0"/>
              <a:t>Im Head erscheint das Skript, das die Meldung: „Sie haben Text eingegeben“, ausgibt.</a:t>
            </a:r>
          </a:p>
          <a:p>
            <a:r>
              <a:rPr lang="de-DE" dirty="0" smtClean="0"/>
              <a:t>Im </a:t>
            </a:r>
            <a:r>
              <a:rPr lang="de-DE" dirty="0" err="1" smtClean="0"/>
              <a:t>body</a:t>
            </a:r>
            <a:r>
              <a:rPr lang="de-DE" dirty="0" smtClean="0"/>
              <a:t> folgt das Formular, welches  bei einem Mausklick, mithilfe des passenden Eventhandler zu dem </a:t>
            </a:r>
            <a:r>
              <a:rPr lang="de-DE" dirty="0" err="1" smtClean="0"/>
              <a:t>Javascript</a:t>
            </a:r>
            <a:r>
              <a:rPr lang="de-DE" dirty="0" smtClean="0"/>
              <a:t> wechselt.</a:t>
            </a:r>
          </a:p>
          <a:p>
            <a:r>
              <a:rPr lang="de-DE" dirty="0" smtClean="0"/>
              <a:t>Für dieses Programm, das nicht Server – sondern clientseitig ausgeführt wird, muss man </a:t>
            </a:r>
            <a:r>
              <a:rPr lang="de-DE" dirty="0" err="1" smtClean="0"/>
              <a:t>Javascript</a:t>
            </a:r>
            <a:r>
              <a:rPr lang="de-DE" dirty="0" smtClean="0"/>
              <a:t> auf dem PC aktiviert haben.</a:t>
            </a:r>
            <a:endParaRPr lang="de-DE" dirty="0"/>
          </a:p>
        </p:txBody>
      </p:sp>
    </p:spTree>
    <p:extLst>
      <p:ext uri="{BB962C8B-B14F-4D97-AF65-F5344CB8AC3E}">
        <p14:creationId xmlns:p14="http://schemas.microsoft.com/office/powerpoint/2010/main" val="422548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Weiteres</a:t>
            </a:r>
            <a:endParaRPr lang="de-DE" dirty="0"/>
          </a:p>
        </p:txBody>
      </p:sp>
      <p:sp>
        <p:nvSpPr>
          <p:cNvPr id="3" name="Inhaltsplatzhalter 2"/>
          <p:cNvSpPr>
            <a:spLocks noGrp="1"/>
          </p:cNvSpPr>
          <p:nvPr>
            <p:ph idx="1"/>
          </p:nvPr>
        </p:nvSpPr>
        <p:spPr/>
        <p:txBody>
          <a:bodyPr/>
          <a:lstStyle/>
          <a:p>
            <a:r>
              <a:rPr lang="de-DE" dirty="0" smtClean="0"/>
              <a:t>Mithilfe solcher </a:t>
            </a:r>
            <a:r>
              <a:rPr lang="de-DE" dirty="0" err="1" smtClean="0"/>
              <a:t>Javascripte</a:t>
            </a:r>
            <a:r>
              <a:rPr lang="de-DE" dirty="0" smtClean="0"/>
              <a:t> kann man z.B. mit </a:t>
            </a:r>
            <a:r>
              <a:rPr lang="de-DE" dirty="0" smtClean="0">
                <a:hlinkClick r:id="rId2"/>
              </a:rPr>
              <a:t>regulären Ausdrücken</a:t>
            </a:r>
            <a:r>
              <a:rPr lang="de-DE" dirty="0" smtClean="0"/>
              <a:t> die Eingaben der Benutzer überwachen und notfalls bei Falscheingabe wiederholen lassen.</a:t>
            </a:r>
          </a:p>
          <a:p>
            <a:r>
              <a:rPr lang="de-DE" dirty="0" smtClean="0"/>
              <a:t>Man kann sogar aufwendige Grafiken z.B. für Onlinecomputerspiele mit Hilfe der </a:t>
            </a:r>
            <a:r>
              <a:rPr lang="de-DE" dirty="0" err="1" smtClean="0">
                <a:hlinkClick r:id="rId3"/>
              </a:rPr>
              <a:t>Canvasfunktion</a:t>
            </a:r>
            <a:r>
              <a:rPr lang="de-DE" dirty="0" smtClean="0"/>
              <a:t> mit </a:t>
            </a:r>
            <a:r>
              <a:rPr lang="de-DE" dirty="0" err="1" smtClean="0"/>
              <a:t>Javascript</a:t>
            </a:r>
            <a:r>
              <a:rPr lang="de-DE" dirty="0" smtClean="0"/>
              <a:t> erstellen.</a:t>
            </a:r>
            <a:endParaRPr lang="de-DE" dirty="0"/>
          </a:p>
        </p:txBody>
      </p:sp>
    </p:spTree>
    <p:extLst>
      <p:ext uri="{BB962C8B-B14F-4D97-AF65-F5344CB8AC3E}">
        <p14:creationId xmlns:p14="http://schemas.microsoft.com/office/powerpoint/2010/main" val="287297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a:t>
            </a:r>
            <a:endParaRPr lang="de-DE" dirty="0"/>
          </a:p>
        </p:txBody>
      </p:sp>
      <p:pic>
        <p:nvPicPr>
          <p:cNvPr id="1026"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9347" r="88629" b="76275"/>
          <a:stretch/>
        </p:blipFill>
        <p:spPr bwMode="auto">
          <a:xfrm>
            <a:off x="467545" y="1412775"/>
            <a:ext cx="2448272" cy="167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4074" t="36099" r="43935" b="52497"/>
          <a:stretch/>
        </p:blipFill>
        <p:spPr bwMode="auto">
          <a:xfrm>
            <a:off x="2987824" y="1484784"/>
            <a:ext cx="251604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0821" t="33205" r="40697" b="53156"/>
          <a:stretch/>
        </p:blipFill>
        <p:spPr bwMode="auto">
          <a:xfrm>
            <a:off x="5691499" y="1560286"/>
            <a:ext cx="2940626" cy="122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40376" t="35649" r="40908" b="52530"/>
          <a:stretch/>
        </p:blipFill>
        <p:spPr bwMode="auto">
          <a:xfrm>
            <a:off x="827584" y="3284984"/>
            <a:ext cx="736696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5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p:cTn id="20" dur="500" fill="hold"/>
                                        <p:tgtEl>
                                          <p:spTgt spid="1027"/>
                                        </p:tgtEl>
                                        <p:attrNameLst>
                                          <p:attrName>ppt_w</p:attrName>
                                        </p:attrNameLst>
                                      </p:cBhvr>
                                      <p:tavLst>
                                        <p:tav tm="0">
                                          <p:val>
                                            <p:fltVal val="0"/>
                                          </p:val>
                                        </p:tav>
                                        <p:tav tm="100000">
                                          <p:val>
                                            <p:strVal val="#ppt_w"/>
                                          </p:val>
                                        </p:tav>
                                      </p:tavLst>
                                    </p:anim>
                                    <p:anim calcmode="lin" valueType="num">
                                      <p:cBhvr>
                                        <p:cTn id="21" dur="500" fill="hold"/>
                                        <p:tgtEl>
                                          <p:spTgt spid="1027"/>
                                        </p:tgtEl>
                                        <p:attrNameLst>
                                          <p:attrName>ppt_h</p:attrName>
                                        </p:attrNameLst>
                                      </p:cBhvr>
                                      <p:tavLst>
                                        <p:tav tm="0">
                                          <p:val>
                                            <p:fltVal val="0"/>
                                          </p:val>
                                        </p:tav>
                                        <p:tav tm="100000">
                                          <p:val>
                                            <p:strVal val="#ppt_h"/>
                                          </p:val>
                                        </p:tav>
                                      </p:tavLst>
                                    </p:anim>
                                    <p:animEffect transition="in" filter="fade">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500" fill="hold"/>
                                        <p:tgtEl>
                                          <p:spTgt spid="1028"/>
                                        </p:tgtEl>
                                        <p:attrNameLst>
                                          <p:attrName>ppt_w</p:attrName>
                                        </p:attrNameLst>
                                      </p:cBhvr>
                                      <p:tavLst>
                                        <p:tav tm="0">
                                          <p:val>
                                            <p:fltVal val="0"/>
                                          </p:val>
                                        </p:tav>
                                        <p:tav tm="100000">
                                          <p:val>
                                            <p:strVal val="#ppt_w"/>
                                          </p:val>
                                        </p:tav>
                                      </p:tavLst>
                                    </p:anim>
                                    <p:anim calcmode="lin" valueType="num">
                                      <p:cBhvr>
                                        <p:cTn id="28" dur="500" fill="hold"/>
                                        <p:tgtEl>
                                          <p:spTgt spid="1028"/>
                                        </p:tgtEl>
                                        <p:attrNameLst>
                                          <p:attrName>ppt_h</p:attrName>
                                        </p:attrNameLst>
                                      </p:cBhvr>
                                      <p:tavLst>
                                        <p:tav tm="0">
                                          <p:val>
                                            <p:fltVal val="0"/>
                                          </p:val>
                                        </p:tav>
                                        <p:tav tm="100000">
                                          <p:val>
                                            <p:strVal val="#ppt_h"/>
                                          </p:val>
                                        </p:tav>
                                      </p:tavLst>
                                    </p:anim>
                                    <p:animEffect transition="in" filter="fade">
                                      <p:cBhvr>
                                        <p:cTn id="29" dur="500"/>
                                        <p:tgtEl>
                                          <p:spTgt spid="102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29"/>
                                        </p:tgtEl>
                                        <p:attrNameLst>
                                          <p:attrName>style.visibility</p:attrName>
                                        </p:attrNameLst>
                                      </p:cBhvr>
                                      <p:to>
                                        <p:strVal val="visible"/>
                                      </p:to>
                                    </p:set>
                                    <p:anim calcmode="lin" valueType="num">
                                      <p:cBhvr>
                                        <p:cTn id="34" dur="500" fill="hold"/>
                                        <p:tgtEl>
                                          <p:spTgt spid="1029"/>
                                        </p:tgtEl>
                                        <p:attrNameLst>
                                          <p:attrName>ppt_w</p:attrName>
                                        </p:attrNameLst>
                                      </p:cBhvr>
                                      <p:tavLst>
                                        <p:tav tm="0">
                                          <p:val>
                                            <p:fltVal val="0"/>
                                          </p:val>
                                        </p:tav>
                                        <p:tav tm="100000">
                                          <p:val>
                                            <p:strVal val="#ppt_w"/>
                                          </p:val>
                                        </p:tav>
                                      </p:tavLst>
                                    </p:anim>
                                    <p:anim calcmode="lin" valueType="num">
                                      <p:cBhvr>
                                        <p:cTn id="35" dur="500" fill="hold"/>
                                        <p:tgtEl>
                                          <p:spTgt spid="1029"/>
                                        </p:tgtEl>
                                        <p:attrNameLst>
                                          <p:attrName>ppt_h</p:attrName>
                                        </p:attrNameLst>
                                      </p:cBhvr>
                                      <p:tavLst>
                                        <p:tav tm="0">
                                          <p:val>
                                            <p:fltVal val="0"/>
                                          </p:val>
                                        </p:tav>
                                        <p:tav tm="100000">
                                          <p:val>
                                            <p:strVal val="#ppt_h"/>
                                          </p:val>
                                        </p:tav>
                                      </p:tavLst>
                                    </p:anim>
                                    <p:animEffect transition="in" filter="fade">
                                      <p:cBhvr>
                                        <p:cTn id="3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Einführung in die Programmierung mit </a:t>
            </a:r>
            <a:r>
              <a:rPr lang="de-DE" dirty="0" err="1" smtClean="0"/>
              <a:t>Javascript</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Wichtige Strukturen erleichtern das Programmieren mit </a:t>
            </a:r>
            <a:r>
              <a:rPr lang="de-DE" dirty="0" err="1" smtClean="0"/>
              <a:t>Javascript</a:t>
            </a:r>
            <a:endParaRPr lang="de-DE" dirty="0" smtClean="0"/>
          </a:p>
          <a:p>
            <a:r>
              <a:rPr lang="de-DE" dirty="0" smtClean="0"/>
              <a:t>Es gibt hier Schleifen, die bestimmte Vorgänge, so oft bis zu einem bestimmten Ereignis wiederholen</a:t>
            </a:r>
          </a:p>
          <a:p>
            <a:r>
              <a:rPr lang="de-DE" dirty="0" smtClean="0"/>
              <a:t>Kontrollstrukturen helfen </a:t>
            </a:r>
            <a:r>
              <a:rPr lang="de-DE" dirty="0"/>
              <a:t>E</a:t>
            </a:r>
            <a:r>
              <a:rPr lang="de-DE" dirty="0" smtClean="0"/>
              <a:t>ntscheidungen zu treffen.</a:t>
            </a:r>
          </a:p>
          <a:p>
            <a:r>
              <a:rPr lang="de-DE" dirty="0" smtClean="0"/>
              <a:t>Mit Funktionen und Klassen können sie bestimmte Vorgänge kapseln und müssen Sie nicht immer wieder programmieren</a:t>
            </a:r>
            <a:endParaRPr lang="de-DE" dirty="0"/>
          </a:p>
        </p:txBody>
      </p:sp>
    </p:spTree>
    <p:extLst>
      <p:ext uri="{BB962C8B-B14F-4D97-AF65-F5344CB8AC3E}">
        <p14:creationId xmlns:p14="http://schemas.microsoft.com/office/powerpoint/2010/main" val="226831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Schleifen</a:t>
            </a:r>
            <a:endParaRPr lang="de-DE" dirty="0"/>
          </a:p>
        </p:txBody>
      </p:sp>
      <p:sp>
        <p:nvSpPr>
          <p:cNvPr id="3" name="Inhaltsplatzhalter 2"/>
          <p:cNvSpPr>
            <a:spLocks noGrp="1"/>
          </p:cNvSpPr>
          <p:nvPr>
            <p:ph idx="1"/>
          </p:nvPr>
        </p:nvSpPr>
        <p:spPr/>
        <p:txBody>
          <a:bodyPr/>
          <a:lstStyle/>
          <a:p>
            <a:r>
              <a:rPr lang="de-DE" dirty="0" err="1" smtClean="0"/>
              <a:t>For</a:t>
            </a:r>
            <a:r>
              <a:rPr lang="de-DE" dirty="0" smtClean="0"/>
              <a:t> (i=</a:t>
            </a:r>
            <a:r>
              <a:rPr lang="de-DE" dirty="0" err="1" smtClean="0"/>
              <a:t>Anfangswert;i</a:t>
            </a:r>
            <a:r>
              <a:rPr lang="de-DE" dirty="0" smtClean="0"/>
              <a:t>=</a:t>
            </a:r>
            <a:r>
              <a:rPr lang="de-DE" dirty="0" err="1" smtClean="0"/>
              <a:t>Sollwert;i</a:t>
            </a:r>
            <a:r>
              <a:rPr lang="de-DE" dirty="0" smtClean="0"/>
              <a:t>++){Befehlsreihe , in der z.B. i ausgegeben, oder verarbeitet wird.}</a:t>
            </a:r>
          </a:p>
          <a:p>
            <a:r>
              <a:rPr lang="de-DE" dirty="0" err="1" smtClean="0"/>
              <a:t>While</a:t>
            </a:r>
            <a:r>
              <a:rPr lang="de-DE" dirty="0" smtClean="0"/>
              <a:t> (i&lt;x){Befehlsreihe, bei der i irgendwann größer oder gleich i werden muss.</a:t>
            </a:r>
            <a:endParaRPr lang="de-DE" dirty="0"/>
          </a:p>
        </p:txBody>
      </p:sp>
    </p:spTree>
    <p:extLst>
      <p:ext uri="{BB962C8B-B14F-4D97-AF65-F5344CB8AC3E}">
        <p14:creationId xmlns:p14="http://schemas.microsoft.com/office/powerpoint/2010/main" val="416926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Kontrollstrukturen</a:t>
            </a:r>
            <a:endParaRPr lang="de-DE" dirty="0"/>
          </a:p>
        </p:txBody>
      </p:sp>
      <p:sp>
        <p:nvSpPr>
          <p:cNvPr id="3" name="Inhaltsplatzhalter 2"/>
          <p:cNvSpPr>
            <a:spLocks noGrp="1"/>
          </p:cNvSpPr>
          <p:nvPr>
            <p:ph idx="1"/>
          </p:nvPr>
        </p:nvSpPr>
        <p:spPr/>
        <p:txBody>
          <a:bodyPr>
            <a:normAutofit fontScale="92500" lnSpcReduction="20000"/>
          </a:bodyPr>
          <a:lstStyle/>
          <a:p>
            <a:r>
              <a:rPr lang="de-DE" dirty="0" err="1" smtClean="0"/>
              <a:t>If</a:t>
            </a:r>
            <a:r>
              <a:rPr lang="de-DE" dirty="0" smtClean="0"/>
              <a:t> (Bedingung){Befehlsreihe;} </a:t>
            </a:r>
            <a:r>
              <a:rPr lang="de-DE" dirty="0" err="1" smtClean="0"/>
              <a:t>elseif</a:t>
            </a:r>
            <a:r>
              <a:rPr lang="de-DE" dirty="0" smtClean="0"/>
              <a:t>(Bedingung{Befehlsreihe;}</a:t>
            </a:r>
            <a:r>
              <a:rPr lang="de-DE" dirty="0" err="1" smtClean="0"/>
              <a:t>else</a:t>
            </a:r>
            <a:r>
              <a:rPr lang="de-DE" dirty="0" smtClean="0"/>
              <a:t> {Befehlsreihe;}</a:t>
            </a:r>
          </a:p>
          <a:p>
            <a:r>
              <a:rPr lang="de-DE" dirty="0" smtClean="0"/>
              <a:t>Hier wird eine klassische Wenn,.. Dann.. Entscheidung getroffen</a:t>
            </a:r>
          </a:p>
          <a:p>
            <a:r>
              <a:rPr lang="de-DE" dirty="0" smtClean="0"/>
              <a:t>Switch i{ i=1:Befehlsreihe;return; i=2:Befehlsreihe; </a:t>
            </a:r>
            <a:r>
              <a:rPr lang="de-DE" dirty="0" err="1" smtClean="0"/>
              <a:t>return</a:t>
            </a:r>
            <a:r>
              <a:rPr lang="de-DE" dirty="0" smtClean="0"/>
              <a:t>;…;i=</a:t>
            </a:r>
            <a:r>
              <a:rPr lang="de-DE" dirty="0" err="1" smtClean="0"/>
              <a:t>n:Befehlsreihe;return;default</a:t>
            </a:r>
            <a:r>
              <a:rPr lang="de-DE" dirty="0" smtClean="0"/>
              <a:t>: </a:t>
            </a:r>
            <a:r>
              <a:rPr lang="de-DE" dirty="0" err="1" smtClean="0"/>
              <a:t>Befehlsreihe;return</a:t>
            </a:r>
            <a:r>
              <a:rPr lang="de-DE" dirty="0" smtClean="0"/>
              <a:t>;}</a:t>
            </a:r>
          </a:p>
          <a:p>
            <a:r>
              <a:rPr lang="de-DE" dirty="0" smtClean="0"/>
              <a:t>Hier wird eine umfangreiche Fallentscheidung getroffen.</a:t>
            </a:r>
            <a:endParaRPr lang="de-DE" dirty="0"/>
          </a:p>
        </p:txBody>
      </p:sp>
    </p:spTree>
    <p:extLst>
      <p:ext uri="{BB962C8B-B14F-4D97-AF65-F5344CB8AC3E}">
        <p14:creationId xmlns:p14="http://schemas.microsoft.com/office/powerpoint/2010/main" val="203952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Formatierung mit </a:t>
            </a:r>
            <a:r>
              <a:rPr lang="de-DE" dirty="0" err="1" smtClean="0"/>
              <a:t>css</a:t>
            </a:r>
            <a:endParaRPr lang="de-DE" dirty="0"/>
          </a:p>
        </p:txBody>
      </p:sp>
      <p:sp>
        <p:nvSpPr>
          <p:cNvPr id="3" name="Textplatzhalter 2"/>
          <p:cNvSpPr>
            <a:spLocks noGrp="1"/>
          </p:cNvSpPr>
          <p:nvPr>
            <p:ph type="body" idx="1"/>
          </p:nvPr>
        </p:nvSpPr>
        <p:spPr/>
        <p:txBody>
          <a:bodyPr>
            <a:normAutofit/>
          </a:bodyPr>
          <a:lstStyle/>
          <a:p>
            <a:r>
              <a:rPr lang="de-DE" sz="1800" dirty="0" smtClean="0"/>
              <a:t>Wo kommt die schöne, dynamische Gestaltung z.B. für </a:t>
            </a:r>
            <a:r>
              <a:rPr lang="de-DE" sz="1800" dirty="0" err="1" smtClean="0"/>
              <a:t>corporate</a:t>
            </a:r>
            <a:r>
              <a:rPr lang="de-DE" sz="1800" dirty="0" smtClean="0"/>
              <a:t> Design her ?</a:t>
            </a:r>
            <a:endParaRPr lang="de-DE" sz="1800" dirty="0"/>
          </a:p>
        </p:txBody>
      </p:sp>
    </p:spTree>
    <p:extLst>
      <p:ext uri="{BB962C8B-B14F-4D97-AF65-F5344CB8AC3E}">
        <p14:creationId xmlns:p14="http://schemas.microsoft.com/office/powerpoint/2010/main" val="155179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Was sind statische und dynamische Inhalte</a:t>
            </a:r>
            <a:endParaRPr lang="de-DE" dirty="0"/>
          </a:p>
        </p:txBody>
      </p:sp>
      <p:sp>
        <p:nvSpPr>
          <p:cNvPr id="3" name="Inhaltsplatzhalter 2"/>
          <p:cNvSpPr>
            <a:spLocks noGrp="1"/>
          </p:cNvSpPr>
          <p:nvPr>
            <p:ph idx="1"/>
          </p:nvPr>
        </p:nvSpPr>
        <p:spPr/>
        <p:txBody>
          <a:bodyPr/>
          <a:lstStyle/>
          <a:p>
            <a:r>
              <a:rPr lang="de-DE" dirty="0" smtClean="0"/>
              <a:t>Statisch sind z.B. formatierter Text der fest in der Webseite integriert ist, z.B. das Hauptmenü, das Impressum oder unveränderbarer Text</a:t>
            </a:r>
          </a:p>
          <a:p>
            <a:r>
              <a:rPr lang="de-DE" dirty="0" smtClean="0"/>
              <a:t>Dynamische Elemente sind z.B. Formularauswertungen mit Datenbankzugriff in </a:t>
            </a:r>
            <a:r>
              <a:rPr lang="de-DE" dirty="0" err="1" smtClean="0"/>
              <a:t>php</a:t>
            </a:r>
            <a:r>
              <a:rPr lang="de-DE" dirty="0" smtClean="0"/>
              <a:t> und MySQL oder Fehler- und Hinweismeldungen in </a:t>
            </a:r>
            <a:r>
              <a:rPr lang="de-DE" dirty="0" err="1" smtClean="0"/>
              <a:t>Javascript</a:t>
            </a:r>
            <a:endParaRPr lang="de-DE" dirty="0" smtClean="0"/>
          </a:p>
          <a:p>
            <a:pPr marL="0" indent="0">
              <a:buNone/>
            </a:pPr>
            <a:endParaRPr lang="de-DE" dirty="0"/>
          </a:p>
        </p:txBody>
      </p:sp>
    </p:spTree>
    <p:extLst>
      <p:ext uri="{BB962C8B-B14F-4D97-AF65-F5344CB8AC3E}">
        <p14:creationId xmlns:p14="http://schemas.microsoft.com/office/powerpoint/2010/main" val="133544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Grundstruktur</a:t>
            </a:r>
            <a:endParaRPr lang="de-DE" dirty="0"/>
          </a:p>
        </p:txBody>
      </p:sp>
      <p:sp>
        <p:nvSpPr>
          <p:cNvPr id="3" name="Inhaltsplatzhalter 2"/>
          <p:cNvSpPr>
            <a:spLocks noGrp="1"/>
          </p:cNvSpPr>
          <p:nvPr>
            <p:ph idx="1"/>
          </p:nvPr>
        </p:nvSpPr>
        <p:spPr/>
        <p:txBody>
          <a:bodyPr>
            <a:normAutofit fontScale="55000" lnSpcReduction="20000"/>
          </a:bodyPr>
          <a:lstStyle/>
          <a:p>
            <a:r>
              <a:rPr lang="de-DE" dirty="0"/>
              <a:t>In CSS sind Eigenschaften innerhalb von Regelsätzen organisiert. Ein Regelsatz besteht aus: </a:t>
            </a:r>
          </a:p>
          <a:p>
            <a:r>
              <a:rPr lang="de-DE" dirty="0"/>
              <a:t>Einem </a:t>
            </a:r>
            <a:r>
              <a:rPr lang="de-DE" dirty="0" err="1"/>
              <a:t>Selektor</a:t>
            </a:r>
            <a:r>
              <a:rPr lang="de-DE" dirty="0"/>
              <a:t> oder einer Gruppe von </a:t>
            </a:r>
            <a:r>
              <a:rPr lang="de-DE" dirty="0" err="1"/>
              <a:t>Selektoren</a:t>
            </a:r>
            <a:r>
              <a:rPr lang="de-DE" dirty="0"/>
              <a:t>, gefolgt von </a:t>
            </a:r>
          </a:p>
          <a:p>
            <a:r>
              <a:rPr lang="de-DE" dirty="0"/>
              <a:t>einem durch geschweifte Klammern begrenzten Bereich, in dem Eigenschaften ein Wert zugewiesen wird. </a:t>
            </a:r>
          </a:p>
          <a:p>
            <a:r>
              <a:rPr lang="de-DE" dirty="0"/>
              <a:t>Beispiel: (Pseudo-Code) </a:t>
            </a:r>
          </a:p>
          <a:p>
            <a:r>
              <a:rPr lang="de-DE" dirty="0" err="1"/>
              <a:t>Selektor</a:t>
            </a:r>
            <a:r>
              <a:rPr lang="de-DE" dirty="0"/>
              <a:t> { Eigenschaft1: Wert; Eigenschaft2: Wert; } </a:t>
            </a:r>
            <a:r>
              <a:rPr lang="de-DE" dirty="0" err="1"/>
              <a:t>Selektor</a:t>
            </a:r>
            <a:r>
              <a:rPr lang="de-DE" dirty="0"/>
              <a:t> Eins, </a:t>
            </a:r>
            <a:r>
              <a:rPr lang="de-DE" dirty="0" err="1"/>
              <a:t>Selektor</a:t>
            </a:r>
            <a:r>
              <a:rPr lang="de-DE" dirty="0"/>
              <a:t> Zwei { Eigenschaft: Wert; }</a:t>
            </a:r>
          </a:p>
          <a:p>
            <a:r>
              <a:rPr lang="de-DE" dirty="0"/>
              <a:t>Hier zwei Beispiele für einen Regelsatz. Der erste Regelsatz besteht aus einem </a:t>
            </a:r>
            <a:r>
              <a:rPr lang="de-DE" dirty="0" err="1"/>
              <a:t>Selektor</a:t>
            </a:r>
            <a:r>
              <a:rPr lang="de-DE" dirty="0"/>
              <a:t>, dem zwei Eigenschaften zugewiesen werden. Der zweite Regelsatz besteht aus zwei voneinander unabhängigen </a:t>
            </a:r>
            <a:r>
              <a:rPr lang="de-DE" dirty="0" err="1"/>
              <a:t>Selektoren</a:t>
            </a:r>
            <a:r>
              <a:rPr lang="de-DE" dirty="0"/>
              <a:t>, denen dieselbe Eigenschaft zugewiesen wird. Eine Formatierung, die für mehrere Elemente eines Dokuments gelten soll, muss daher nur einmal definiert werden.</a:t>
            </a:r>
          </a:p>
          <a:p>
            <a:r>
              <a:rPr lang="de-DE" dirty="0"/>
              <a:t>Ein Stylesheet kann schon durch das Vorhandensein einer einzigen Regel entstehen. </a:t>
            </a:r>
          </a:p>
          <a:p>
            <a:r>
              <a:rPr lang="de-DE" dirty="0" err="1"/>
              <a:t>Selektoren</a:t>
            </a:r>
            <a:r>
              <a:rPr lang="de-DE" dirty="0"/>
              <a:t> werden im Abschnitt </a:t>
            </a:r>
            <a:r>
              <a:rPr lang="de-DE" dirty="0">
                <a:hlinkClick r:id="rId2" tooltip="CSS/Selektoren"/>
              </a:rPr>
              <a:t>CSS/</a:t>
            </a:r>
            <a:r>
              <a:rPr lang="de-DE" dirty="0" err="1">
                <a:hlinkClick r:id="rId2" tooltip="CSS/Selektoren"/>
              </a:rPr>
              <a:t>Selektoren</a:t>
            </a:r>
            <a:r>
              <a:rPr lang="de-DE" dirty="0"/>
              <a:t> ausführlich behandelt. </a:t>
            </a:r>
          </a:p>
          <a:p>
            <a:pPr marL="0" indent="0">
              <a:buNone/>
            </a:pPr>
            <a:endParaRPr lang="de-DE" dirty="0"/>
          </a:p>
        </p:txBody>
      </p:sp>
    </p:spTree>
    <p:extLst>
      <p:ext uri="{BB962C8B-B14F-4D97-AF65-F5344CB8AC3E}">
        <p14:creationId xmlns:p14="http://schemas.microsoft.com/office/powerpoint/2010/main" val="96289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Wie kann man Webseiten ähnlich grafisch gestalten?</a:t>
            </a:r>
            <a:endParaRPr lang="de-DE"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1700809"/>
            <a:ext cx="4248472" cy="230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5" y="4285044"/>
            <a:ext cx="4248472" cy="230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5004048" y="1916832"/>
            <a:ext cx="3600400" cy="2585323"/>
          </a:xfrm>
          <a:prstGeom prst="rect">
            <a:avLst/>
          </a:prstGeom>
          <a:noFill/>
        </p:spPr>
        <p:txBody>
          <a:bodyPr wrap="square" rtlCol="0">
            <a:spAutoFit/>
          </a:bodyPr>
          <a:lstStyle/>
          <a:p>
            <a:r>
              <a:rPr lang="de-DE" dirty="0" smtClean="0"/>
              <a:t>Sie sehen, dass diese beiden Seiten ähnlich gestaltet sind. Im Fachjargon nennt man das Corporate Design.</a:t>
            </a:r>
          </a:p>
          <a:p>
            <a:r>
              <a:rPr lang="de-DE" dirty="0" smtClean="0"/>
              <a:t>Einige mögen jetzt fragen, wie geht das denn?</a:t>
            </a:r>
          </a:p>
          <a:p>
            <a:r>
              <a:rPr lang="de-DE" dirty="0" smtClean="0"/>
              <a:t>Mit </a:t>
            </a:r>
            <a:r>
              <a:rPr lang="de-DE" dirty="0" err="1" smtClean="0"/>
              <a:t>css</a:t>
            </a:r>
            <a:r>
              <a:rPr lang="de-DE" dirty="0" smtClean="0"/>
              <a:t>. Die </a:t>
            </a:r>
            <a:r>
              <a:rPr lang="de-DE" dirty="0" err="1" smtClean="0"/>
              <a:t>css</a:t>
            </a:r>
            <a:r>
              <a:rPr lang="de-DE" dirty="0" smtClean="0"/>
              <a:t> – Datei wird am Anfang der HTML-Datei im </a:t>
            </a:r>
            <a:r>
              <a:rPr lang="de-DE" dirty="0" err="1" smtClean="0"/>
              <a:t>head</a:t>
            </a:r>
            <a:r>
              <a:rPr lang="de-DE" dirty="0" smtClean="0"/>
              <a:t> eingebunden.</a:t>
            </a:r>
          </a:p>
          <a:p>
            <a:endParaRPr lang="de-DE" dirty="0"/>
          </a:p>
        </p:txBody>
      </p:sp>
    </p:spTree>
    <p:extLst>
      <p:ext uri="{BB962C8B-B14F-4D97-AF65-F5344CB8AC3E}">
        <p14:creationId xmlns:p14="http://schemas.microsoft.com/office/powerpoint/2010/main" val="34757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 calcmode="lin" valueType="num">
                                      <p:cBhvr>
                                        <p:cTn id="20" dur="500" fill="hold"/>
                                        <p:tgtEl>
                                          <p:spTgt spid="2052"/>
                                        </p:tgtEl>
                                        <p:attrNameLst>
                                          <p:attrName>ppt_w</p:attrName>
                                        </p:attrNameLst>
                                      </p:cBhvr>
                                      <p:tavLst>
                                        <p:tav tm="0">
                                          <p:val>
                                            <p:fltVal val="0"/>
                                          </p:val>
                                        </p:tav>
                                        <p:tav tm="100000">
                                          <p:val>
                                            <p:strVal val="#ppt_w"/>
                                          </p:val>
                                        </p:tav>
                                      </p:tavLst>
                                    </p:anim>
                                    <p:anim calcmode="lin" valueType="num">
                                      <p:cBhvr>
                                        <p:cTn id="21" dur="500" fill="hold"/>
                                        <p:tgtEl>
                                          <p:spTgt spid="2052"/>
                                        </p:tgtEl>
                                        <p:attrNameLst>
                                          <p:attrName>ppt_h</p:attrName>
                                        </p:attrNameLst>
                                      </p:cBhvr>
                                      <p:tavLst>
                                        <p:tav tm="0">
                                          <p:val>
                                            <p:fltVal val="0"/>
                                          </p:val>
                                        </p:tav>
                                        <p:tav tm="100000">
                                          <p:val>
                                            <p:strVal val="#ppt_h"/>
                                          </p:val>
                                        </p:tav>
                                      </p:tavLst>
                                    </p:anim>
                                    <p:animEffect transition="in" filter="fade">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Code dazu</a:t>
            </a:r>
            <a:endParaRPr lang="de-DE" dirty="0"/>
          </a:p>
        </p:txBody>
      </p:sp>
      <p:sp>
        <p:nvSpPr>
          <p:cNvPr id="3" name="Inhaltsplatzhalter 2"/>
          <p:cNvSpPr>
            <a:spLocks noGrp="1"/>
          </p:cNvSpPr>
          <p:nvPr>
            <p:ph idx="1"/>
          </p:nvPr>
        </p:nvSpPr>
        <p:spPr/>
        <p:txBody>
          <a:bodyPr>
            <a:normAutofit fontScale="77500" lnSpcReduction="20000"/>
          </a:bodyPr>
          <a:lstStyle/>
          <a:p>
            <a:r>
              <a:rPr lang="de-DE" dirty="0"/>
              <a:t>P { </a:t>
            </a:r>
            <a:r>
              <a:rPr lang="de-DE" dirty="0" err="1"/>
              <a:t>font-family</a:t>
            </a:r>
            <a:r>
              <a:rPr lang="de-DE" dirty="0"/>
              <a:t> : </a:t>
            </a:r>
            <a:r>
              <a:rPr lang="de-DE" dirty="0" err="1"/>
              <a:t>Verdana</a:t>
            </a:r>
            <a:r>
              <a:rPr lang="de-DE" dirty="0"/>
              <a:t>; </a:t>
            </a:r>
            <a:r>
              <a:rPr lang="de-DE" dirty="0" err="1"/>
              <a:t>color</a:t>
            </a:r>
            <a:r>
              <a:rPr lang="de-DE" dirty="0"/>
              <a:t> : Navy; background-color : Aqua; } H1 { </a:t>
            </a:r>
            <a:r>
              <a:rPr lang="de-DE" dirty="0" err="1"/>
              <a:t>font</a:t>
            </a:r>
            <a:r>
              <a:rPr lang="de-DE" dirty="0"/>
              <a:t>-size : xx-large; </a:t>
            </a:r>
            <a:r>
              <a:rPr lang="de-DE" dirty="0" err="1"/>
              <a:t>color</a:t>
            </a:r>
            <a:r>
              <a:rPr lang="de-DE" dirty="0"/>
              <a:t> : #</a:t>
            </a:r>
            <a:r>
              <a:rPr lang="de-DE" dirty="0" err="1"/>
              <a:t>ffddaa</a:t>
            </a:r>
            <a:r>
              <a:rPr lang="de-DE" dirty="0"/>
              <a:t>; </a:t>
            </a:r>
            <a:r>
              <a:rPr lang="de-DE" dirty="0" err="1"/>
              <a:t>font-family</a:t>
            </a:r>
            <a:r>
              <a:rPr lang="de-DE" dirty="0"/>
              <a:t> : Comic Sans MS; text-</a:t>
            </a:r>
            <a:r>
              <a:rPr lang="de-DE" dirty="0" err="1"/>
              <a:t>decoration</a:t>
            </a:r>
            <a:r>
              <a:rPr lang="de-DE" dirty="0"/>
              <a:t> : </a:t>
            </a:r>
            <a:r>
              <a:rPr lang="de-DE" dirty="0" err="1"/>
              <a:t>underline</a:t>
            </a:r>
            <a:r>
              <a:rPr lang="de-DE" dirty="0"/>
              <a:t>; } H2 { </a:t>
            </a:r>
            <a:r>
              <a:rPr lang="de-DE" dirty="0" err="1"/>
              <a:t>font-family</a:t>
            </a:r>
            <a:r>
              <a:rPr lang="de-DE" dirty="0"/>
              <a:t> : Comic Sans MS; </a:t>
            </a:r>
            <a:r>
              <a:rPr lang="de-DE" dirty="0" err="1"/>
              <a:t>font</a:t>
            </a:r>
            <a:r>
              <a:rPr lang="de-DE" dirty="0"/>
              <a:t>-size : x-large; </a:t>
            </a:r>
            <a:r>
              <a:rPr lang="de-DE" dirty="0" err="1"/>
              <a:t>font</a:t>
            </a:r>
            <a:r>
              <a:rPr lang="de-DE" dirty="0"/>
              <a:t>-style : </a:t>
            </a:r>
            <a:r>
              <a:rPr lang="de-DE" dirty="0" err="1"/>
              <a:t>italic</a:t>
            </a:r>
            <a:r>
              <a:rPr lang="de-DE" dirty="0"/>
              <a:t>; text-</a:t>
            </a:r>
            <a:r>
              <a:rPr lang="de-DE" dirty="0" err="1"/>
              <a:t>decoration</a:t>
            </a:r>
            <a:r>
              <a:rPr lang="de-DE" dirty="0"/>
              <a:t> : </a:t>
            </a:r>
            <a:r>
              <a:rPr lang="de-DE" dirty="0" err="1"/>
              <a:t>overline</a:t>
            </a:r>
            <a:r>
              <a:rPr lang="de-DE" dirty="0"/>
              <a:t>; background-color : </a:t>
            </a:r>
            <a:r>
              <a:rPr lang="de-DE" dirty="0" err="1"/>
              <a:t>Silver</a:t>
            </a:r>
            <a:r>
              <a:rPr lang="de-DE" dirty="0"/>
              <a:t>; } H3 { background-color : Aqua; </a:t>
            </a:r>
            <a:r>
              <a:rPr lang="de-DE" dirty="0" err="1"/>
              <a:t>font-family</a:t>
            </a:r>
            <a:r>
              <a:rPr lang="de-DE" dirty="0"/>
              <a:t> : Comic Sans MS; </a:t>
            </a:r>
            <a:r>
              <a:rPr lang="de-DE" dirty="0" err="1"/>
              <a:t>color</a:t>
            </a:r>
            <a:r>
              <a:rPr lang="de-DE" dirty="0"/>
              <a:t> : Blue; } A { </a:t>
            </a:r>
            <a:r>
              <a:rPr lang="de-DE" dirty="0" err="1"/>
              <a:t>font-weight</a:t>
            </a:r>
            <a:r>
              <a:rPr lang="de-DE" dirty="0"/>
              <a:t> : </a:t>
            </a:r>
            <a:r>
              <a:rPr lang="de-DE" dirty="0" err="1"/>
              <a:t>bold</a:t>
            </a:r>
            <a:r>
              <a:rPr lang="de-DE" dirty="0"/>
              <a:t>; </a:t>
            </a:r>
            <a:r>
              <a:rPr lang="de-DE" dirty="0" err="1"/>
              <a:t>color</a:t>
            </a:r>
            <a:r>
              <a:rPr lang="de-DE" dirty="0"/>
              <a:t> : Blue; } A:Visited { </a:t>
            </a:r>
            <a:r>
              <a:rPr lang="de-DE" dirty="0" err="1"/>
              <a:t>color</a:t>
            </a:r>
            <a:r>
              <a:rPr lang="de-DE" dirty="0"/>
              <a:t> : Blue; } A:Active { </a:t>
            </a:r>
            <a:r>
              <a:rPr lang="de-DE" dirty="0" err="1"/>
              <a:t>font-weight</a:t>
            </a:r>
            <a:r>
              <a:rPr lang="de-DE" dirty="0"/>
              <a:t> : </a:t>
            </a:r>
            <a:r>
              <a:rPr lang="de-DE" dirty="0" err="1"/>
              <a:t>bold</a:t>
            </a:r>
            <a:r>
              <a:rPr lang="de-DE" dirty="0"/>
              <a:t>; </a:t>
            </a:r>
            <a:r>
              <a:rPr lang="de-DE" dirty="0" err="1"/>
              <a:t>font</a:t>
            </a:r>
            <a:r>
              <a:rPr lang="de-DE" dirty="0"/>
              <a:t>-style : </a:t>
            </a:r>
            <a:r>
              <a:rPr lang="de-DE" dirty="0" err="1"/>
              <a:t>italic</a:t>
            </a:r>
            <a:r>
              <a:rPr lang="de-DE" dirty="0"/>
              <a:t>; </a:t>
            </a:r>
            <a:r>
              <a:rPr lang="de-DE" dirty="0" err="1"/>
              <a:t>color</a:t>
            </a:r>
            <a:r>
              <a:rPr lang="de-DE" dirty="0"/>
              <a:t> : Fuchsia; text-</a:t>
            </a:r>
            <a:r>
              <a:rPr lang="de-DE" dirty="0" err="1"/>
              <a:t>decoration</a:t>
            </a:r>
            <a:r>
              <a:rPr lang="de-DE" dirty="0"/>
              <a:t> : </a:t>
            </a:r>
            <a:r>
              <a:rPr lang="de-DE" dirty="0" err="1"/>
              <a:t>underline</a:t>
            </a:r>
            <a:r>
              <a:rPr lang="de-DE" dirty="0"/>
              <a:t>; } A:Hover { </a:t>
            </a:r>
            <a:r>
              <a:rPr lang="de-DE" dirty="0" err="1"/>
              <a:t>color</a:t>
            </a:r>
            <a:r>
              <a:rPr lang="de-DE" dirty="0"/>
              <a:t> : </a:t>
            </a:r>
            <a:r>
              <a:rPr lang="de-DE" dirty="0" err="1"/>
              <a:t>Red</a:t>
            </a:r>
            <a:r>
              <a:rPr lang="de-DE" dirty="0"/>
              <a:t>; </a:t>
            </a:r>
            <a:r>
              <a:rPr lang="de-DE" dirty="0" err="1"/>
              <a:t>font-weight</a:t>
            </a:r>
            <a:r>
              <a:rPr lang="de-DE" dirty="0"/>
              <a:t> : </a:t>
            </a:r>
            <a:r>
              <a:rPr lang="de-DE" dirty="0" err="1"/>
              <a:t>bold</a:t>
            </a:r>
            <a:r>
              <a:rPr lang="de-DE" dirty="0"/>
              <a:t>; text-</a:t>
            </a:r>
            <a:r>
              <a:rPr lang="de-DE" dirty="0" err="1"/>
              <a:t>decoration</a:t>
            </a:r>
            <a:r>
              <a:rPr lang="de-DE" dirty="0"/>
              <a:t> : </a:t>
            </a:r>
            <a:r>
              <a:rPr lang="de-DE" dirty="0" err="1"/>
              <a:t>underline</a:t>
            </a:r>
            <a:r>
              <a:rPr lang="de-DE" dirty="0"/>
              <a:t>; } BODY { </a:t>
            </a:r>
            <a:r>
              <a:rPr lang="de-DE" dirty="0" err="1"/>
              <a:t>font-family</a:t>
            </a:r>
            <a:r>
              <a:rPr lang="de-DE" dirty="0"/>
              <a:t> : </a:t>
            </a:r>
            <a:r>
              <a:rPr lang="de-DE" dirty="0" err="1"/>
              <a:t>Verdana</a:t>
            </a:r>
            <a:r>
              <a:rPr lang="de-DE" dirty="0"/>
              <a:t>; </a:t>
            </a:r>
            <a:r>
              <a:rPr lang="de-DE" dirty="0" err="1"/>
              <a:t>color</a:t>
            </a:r>
            <a:r>
              <a:rPr lang="de-DE" dirty="0"/>
              <a:t> : Navy; </a:t>
            </a:r>
            <a:r>
              <a:rPr lang="de-DE" dirty="0" err="1"/>
              <a:t>background</a:t>
            </a:r>
            <a:r>
              <a:rPr lang="de-DE" dirty="0"/>
              <a:t> : </a:t>
            </a:r>
            <a:r>
              <a:rPr lang="de-DE" dirty="0" err="1"/>
              <a:t>url</a:t>
            </a:r>
            <a:r>
              <a:rPr lang="de-DE" dirty="0"/>
              <a:t>(http://www.avoigts.de/bilder/Homepageleiste.jpg) </a:t>
            </a:r>
            <a:r>
              <a:rPr lang="de-DE" dirty="0" err="1"/>
              <a:t>no-repeat</a:t>
            </a:r>
            <a:r>
              <a:rPr lang="de-DE" dirty="0"/>
              <a:t> top </a:t>
            </a:r>
            <a:r>
              <a:rPr lang="de-DE" dirty="0" err="1"/>
              <a:t>left</a:t>
            </a:r>
            <a:r>
              <a:rPr lang="de-DE" dirty="0"/>
              <a:t>; background-color: #eedd77; } </a:t>
            </a:r>
          </a:p>
        </p:txBody>
      </p:sp>
    </p:spTree>
    <p:extLst>
      <p:ext uri="{BB962C8B-B14F-4D97-AF65-F5344CB8AC3E}">
        <p14:creationId xmlns:p14="http://schemas.microsoft.com/office/powerpoint/2010/main" val="12307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Erklärungen</a:t>
            </a:r>
            <a:endParaRPr lang="de-DE" dirty="0"/>
          </a:p>
        </p:txBody>
      </p:sp>
      <p:sp>
        <p:nvSpPr>
          <p:cNvPr id="3" name="Inhaltsplatzhalter 2"/>
          <p:cNvSpPr>
            <a:spLocks noGrp="1"/>
          </p:cNvSpPr>
          <p:nvPr>
            <p:ph idx="1"/>
          </p:nvPr>
        </p:nvSpPr>
        <p:spPr/>
        <p:txBody>
          <a:bodyPr>
            <a:normAutofit lnSpcReduction="10000"/>
          </a:bodyPr>
          <a:lstStyle/>
          <a:p>
            <a:r>
              <a:rPr lang="de-DE" dirty="0" smtClean="0"/>
              <a:t>P steht für einen Absatz. Was in den geschweiften Klammern steht, sind die Formatierungen für alle Absätze.</a:t>
            </a:r>
          </a:p>
          <a:p>
            <a:r>
              <a:rPr lang="de-DE" dirty="0" smtClean="0"/>
              <a:t>In h1 bis h3 sind die Formatierungen für die Überschriften enthalten.</a:t>
            </a:r>
          </a:p>
          <a:p>
            <a:r>
              <a:rPr lang="de-DE" dirty="0" smtClean="0"/>
              <a:t>Die anderen haben analog dazu die Formatierungen für die Ihnen zugehörigen HTML – Befehle enthalten</a:t>
            </a:r>
          </a:p>
          <a:p>
            <a:r>
              <a:rPr lang="de-DE" dirty="0" smtClean="0"/>
              <a:t>A:active steht dabei für den aktiven Link</a:t>
            </a:r>
          </a:p>
          <a:p>
            <a:endParaRPr lang="de-DE" dirty="0"/>
          </a:p>
        </p:txBody>
      </p:sp>
    </p:spTree>
    <p:extLst>
      <p:ext uri="{BB962C8B-B14F-4D97-AF65-F5344CB8AC3E}">
        <p14:creationId xmlns:p14="http://schemas.microsoft.com/office/powerpoint/2010/main" val="324912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Datenbankerstellung mit </a:t>
            </a:r>
            <a:r>
              <a:rPr lang="de-DE" dirty="0" err="1" smtClean="0"/>
              <a:t>Mysql</a:t>
            </a:r>
            <a:r>
              <a:rPr lang="de-DE" dirty="0" smtClean="0"/>
              <a:t> mithilfe von </a:t>
            </a:r>
            <a:r>
              <a:rPr lang="de-DE" dirty="0" err="1" smtClean="0"/>
              <a:t>phypmyadmin</a:t>
            </a:r>
            <a:endParaRPr lang="de-DE" dirty="0"/>
          </a:p>
        </p:txBody>
      </p:sp>
      <p:sp>
        <p:nvSpPr>
          <p:cNvPr id="3" name="Textplatzhalter 2"/>
          <p:cNvSpPr>
            <a:spLocks noGrp="1"/>
          </p:cNvSpPr>
          <p:nvPr>
            <p:ph type="body" idx="1"/>
          </p:nvPr>
        </p:nvSpPr>
        <p:spPr/>
        <p:txBody>
          <a:bodyPr/>
          <a:lstStyle/>
          <a:p>
            <a:r>
              <a:rPr lang="de-DE" dirty="0" smtClean="0"/>
              <a:t>Wie war das mit den dynamischen Daten</a:t>
            </a:r>
            <a:endParaRPr lang="de-DE" dirty="0"/>
          </a:p>
        </p:txBody>
      </p:sp>
    </p:spTree>
    <p:extLst>
      <p:ext uri="{BB962C8B-B14F-4D97-AF65-F5344CB8AC3E}">
        <p14:creationId xmlns:p14="http://schemas.microsoft.com/office/powerpoint/2010/main" val="256295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SQL</a:t>
            </a:r>
            <a:endParaRPr lang="de-DE" dirty="0"/>
          </a:p>
        </p:txBody>
      </p:sp>
      <p:sp>
        <p:nvSpPr>
          <p:cNvPr id="3" name="Inhaltsplatzhalter 2"/>
          <p:cNvSpPr>
            <a:spLocks noGrp="1"/>
          </p:cNvSpPr>
          <p:nvPr>
            <p:ph idx="1"/>
          </p:nvPr>
        </p:nvSpPr>
        <p:spPr/>
        <p:txBody>
          <a:bodyPr>
            <a:normAutofit lnSpcReduction="10000"/>
          </a:bodyPr>
          <a:lstStyle/>
          <a:p>
            <a:r>
              <a:rPr lang="de-DE" dirty="0" smtClean="0"/>
              <a:t>SQL steht für </a:t>
            </a:r>
            <a:r>
              <a:rPr lang="de-DE" dirty="0" err="1" smtClean="0"/>
              <a:t>structured</a:t>
            </a:r>
            <a:r>
              <a:rPr lang="de-DE" dirty="0" smtClean="0"/>
              <a:t> </a:t>
            </a:r>
            <a:r>
              <a:rPr lang="de-DE" dirty="0" err="1" smtClean="0"/>
              <a:t>query</a:t>
            </a:r>
            <a:r>
              <a:rPr lang="de-DE" dirty="0" smtClean="0"/>
              <a:t> </a:t>
            </a:r>
            <a:r>
              <a:rPr lang="de-DE" dirty="0" err="1" smtClean="0"/>
              <a:t>language</a:t>
            </a:r>
            <a:r>
              <a:rPr lang="de-DE" dirty="0" smtClean="0"/>
              <a:t> (strukturierte Abfragesprache)</a:t>
            </a:r>
          </a:p>
          <a:p>
            <a:r>
              <a:rPr lang="de-DE" dirty="0" smtClean="0"/>
              <a:t>Mit dieser Sprache kann man Datenbanken modellieren, erstellen, modifizieren, befüllen</a:t>
            </a:r>
            <a:r>
              <a:rPr lang="de-DE" dirty="0"/>
              <a:t> </a:t>
            </a:r>
            <a:r>
              <a:rPr lang="de-DE" dirty="0" smtClean="0"/>
              <a:t>und anzeigen.</a:t>
            </a:r>
          </a:p>
          <a:p>
            <a:r>
              <a:rPr lang="de-DE" dirty="0" smtClean="0"/>
              <a:t>Es gibt viele Dialekte von SQL</a:t>
            </a:r>
          </a:p>
          <a:p>
            <a:pPr lvl="1"/>
            <a:r>
              <a:rPr lang="de-DE" dirty="0" smtClean="0"/>
              <a:t>Access und der MSSQL – Server benutzen MSSQL</a:t>
            </a:r>
          </a:p>
          <a:p>
            <a:pPr lvl="1"/>
            <a:r>
              <a:rPr lang="de-DE" dirty="0" smtClean="0"/>
              <a:t>In Onlinedatenbanken verwendet man MySQL oder POSTGRESQL</a:t>
            </a:r>
            <a:endParaRPr lang="de-DE" dirty="0"/>
          </a:p>
        </p:txBody>
      </p:sp>
    </p:spTree>
    <p:extLst>
      <p:ext uri="{BB962C8B-B14F-4D97-AF65-F5344CB8AC3E}">
        <p14:creationId xmlns:p14="http://schemas.microsoft.com/office/powerpoint/2010/main" val="155852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wichtigsten Befehle</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Create </a:t>
            </a:r>
            <a:r>
              <a:rPr lang="de-DE" dirty="0" err="1" smtClean="0"/>
              <a:t>database</a:t>
            </a:r>
            <a:r>
              <a:rPr lang="de-DE" dirty="0" smtClean="0"/>
              <a:t> (erstellt eine Datenbank), erstellt die Datenbank</a:t>
            </a:r>
          </a:p>
          <a:p>
            <a:r>
              <a:rPr lang="de-DE" dirty="0" smtClean="0"/>
              <a:t>Select spalte </a:t>
            </a:r>
            <a:r>
              <a:rPr lang="de-DE" dirty="0" err="1" smtClean="0"/>
              <a:t>from</a:t>
            </a:r>
            <a:r>
              <a:rPr lang="de-DE" dirty="0" smtClean="0"/>
              <a:t> </a:t>
            </a:r>
            <a:r>
              <a:rPr lang="de-DE" dirty="0" err="1" smtClean="0"/>
              <a:t>tabelle</a:t>
            </a:r>
            <a:r>
              <a:rPr lang="de-DE" dirty="0" smtClean="0"/>
              <a:t> </a:t>
            </a:r>
            <a:r>
              <a:rPr lang="de-DE" dirty="0" err="1" smtClean="0"/>
              <a:t>where</a:t>
            </a:r>
            <a:r>
              <a:rPr lang="de-DE" dirty="0" smtClean="0"/>
              <a:t> a=b, zeigt Datensätze an.</a:t>
            </a:r>
          </a:p>
          <a:p>
            <a:r>
              <a:rPr lang="de-DE" dirty="0" smtClean="0"/>
              <a:t>Insert </a:t>
            </a:r>
            <a:r>
              <a:rPr lang="de-DE" dirty="0" err="1" smtClean="0"/>
              <a:t>into</a:t>
            </a:r>
            <a:r>
              <a:rPr lang="de-DE" dirty="0" smtClean="0"/>
              <a:t> </a:t>
            </a:r>
            <a:r>
              <a:rPr lang="de-DE" dirty="0" err="1" smtClean="0"/>
              <a:t>tabelle</a:t>
            </a:r>
            <a:r>
              <a:rPr lang="de-DE" dirty="0" smtClean="0"/>
              <a:t> (spalte1, spalte2,…spalte n,</a:t>
            </a:r>
            <a:br>
              <a:rPr lang="de-DE" dirty="0" smtClean="0"/>
            </a:br>
            <a:r>
              <a:rPr lang="de-DE" dirty="0" smtClean="0"/>
              <a:t>„wert1“, „wert2“, …, „wert n“); schreibt in Datenbank</a:t>
            </a:r>
          </a:p>
          <a:p>
            <a:r>
              <a:rPr lang="de-DE" dirty="0" smtClean="0"/>
              <a:t>Grant und </a:t>
            </a:r>
            <a:r>
              <a:rPr lang="de-DE" dirty="0" err="1" smtClean="0"/>
              <a:t>revoke</a:t>
            </a:r>
            <a:r>
              <a:rPr lang="de-DE" dirty="0" smtClean="0"/>
              <a:t> verleihen Zugriffsrechte</a:t>
            </a:r>
          </a:p>
          <a:p>
            <a:r>
              <a:rPr lang="de-DE" dirty="0" err="1" smtClean="0"/>
              <a:t>Join</a:t>
            </a:r>
            <a:r>
              <a:rPr lang="de-DE" dirty="0" smtClean="0"/>
              <a:t> verbindet relational angelegte Tabellen  Über Indizes miteinander</a:t>
            </a:r>
          </a:p>
          <a:p>
            <a:endParaRPr lang="de-DE" dirty="0"/>
          </a:p>
        </p:txBody>
      </p:sp>
    </p:spTree>
    <p:extLst>
      <p:ext uri="{BB962C8B-B14F-4D97-AF65-F5344CB8AC3E}">
        <p14:creationId xmlns:p14="http://schemas.microsoft.com/office/powerpoint/2010/main" val="25975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Screenshot</a:t>
            </a:r>
            <a:endParaRPr lang="de-DE" dirty="0"/>
          </a:p>
        </p:txBody>
      </p:sp>
      <p:pic>
        <p:nvPicPr>
          <p:cNvPr id="4" name="Inhaltsplatzhalt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03648" y="1700809"/>
            <a:ext cx="6211691" cy="4413570"/>
          </a:xfrm>
        </p:spPr>
      </p:pic>
    </p:spTree>
    <p:extLst>
      <p:ext uri="{BB962C8B-B14F-4D97-AF65-F5344CB8AC3E}">
        <p14:creationId xmlns:p14="http://schemas.microsoft.com/office/powerpoint/2010/main" val="337809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So gehen Sie online</a:t>
            </a:r>
            <a:endParaRPr lang="de-DE" dirty="0"/>
          </a:p>
        </p:txBody>
      </p:sp>
      <p:sp>
        <p:nvSpPr>
          <p:cNvPr id="3" name="Untertitel 2"/>
          <p:cNvSpPr>
            <a:spLocks noGrp="1"/>
          </p:cNvSpPr>
          <p:nvPr>
            <p:ph type="subTitle" idx="1"/>
          </p:nvPr>
        </p:nvSpPr>
        <p:spPr/>
        <p:txBody>
          <a:bodyPr/>
          <a:lstStyle/>
          <a:p>
            <a:r>
              <a:rPr lang="de-DE" dirty="0" smtClean="0"/>
              <a:t>Webseiten ins Netz setzen</a:t>
            </a:r>
            <a:endParaRPr lang="de-DE" dirty="0"/>
          </a:p>
        </p:txBody>
      </p:sp>
    </p:spTree>
    <p:extLst>
      <p:ext uri="{BB962C8B-B14F-4D97-AF65-F5344CB8AC3E}">
        <p14:creationId xmlns:p14="http://schemas.microsoft.com/office/powerpoint/2010/main" val="11340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Onlinedienste</a:t>
            </a:r>
            <a:endParaRPr lang="de-DE" dirty="0"/>
          </a:p>
        </p:txBody>
      </p:sp>
      <p:sp>
        <p:nvSpPr>
          <p:cNvPr id="3" name="Textplatzhalter 2"/>
          <p:cNvSpPr>
            <a:spLocks noGrp="1"/>
          </p:cNvSpPr>
          <p:nvPr>
            <p:ph type="body" idx="1"/>
          </p:nvPr>
        </p:nvSpPr>
        <p:spPr/>
        <p:txBody>
          <a:bodyPr/>
          <a:lstStyle/>
          <a:p>
            <a:r>
              <a:rPr lang="de-DE" dirty="0" smtClean="0"/>
              <a:t>Das kennen sie vielleicht</a:t>
            </a:r>
            <a:endParaRPr lang="de-DE" dirty="0"/>
          </a:p>
        </p:txBody>
      </p:sp>
    </p:spTree>
    <p:extLst>
      <p:ext uri="{BB962C8B-B14F-4D97-AF65-F5344CB8AC3E}">
        <p14:creationId xmlns:p14="http://schemas.microsoft.com/office/powerpoint/2010/main" val="102444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Wer verwendet was</a:t>
            </a:r>
            <a:endParaRPr lang="de-DE" dirty="0"/>
          </a:p>
        </p:txBody>
      </p:sp>
      <p:sp>
        <p:nvSpPr>
          <p:cNvPr id="3" name="Inhaltsplatzhalter 2"/>
          <p:cNvSpPr>
            <a:spLocks noGrp="1"/>
          </p:cNvSpPr>
          <p:nvPr>
            <p:ph idx="1"/>
          </p:nvPr>
        </p:nvSpPr>
        <p:spPr/>
        <p:txBody>
          <a:bodyPr/>
          <a:lstStyle/>
          <a:p>
            <a:r>
              <a:rPr lang="de-DE" dirty="0" smtClean="0"/>
              <a:t>Programmierfaule Leute, die nur eine Kleinigkeit im Netz anbieten wollen, können Baukästen benutzen, die von Webanbietern oft kostenlos bereitgestellt werden.</a:t>
            </a:r>
          </a:p>
          <a:p>
            <a:r>
              <a:rPr lang="de-DE" dirty="0" smtClean="0"/>
              <a:t>Kleinfirmen, die nur ihre Firma vorstellen und vielleicht einen Webshop anbieten wollen können ein CMS mit Corporate Design und einen vorgefertigten Webshop benutzen</a:t>
            </a:r>
            <a:endParaRPr lang="de-DE" dirty="0"/>
          </a:p>
        </p:txBody>
      </p:sp>
    </p:spTree>
    <p:extLst>
      <p:ext uri="{BB962C8B-B14F-4D97-AF65-F5344CB8AC3E}">
        <p14:creationId xmlns:p14="http://schemas.microsoft.com/office/powerpoint/2010/main" val="181456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Facebook</a:t>
            </a:r>
            <a:endParaRPr lang="de-DE" dirty="0"/>
          </a:p>
        </p:txBody>
      </p:sp>
      <p:sp>
        <p:nvSpPr>
          <p:cNvPr id="3" name="Inhaltsplatzhalter 2"/>
          <p:cNvSpPr>
            <a:spLocks noGrp="1"/>
          </p:cNvSpPr>
          <p:nvPr>
            <p:ph idx="1"/>
          </p:nvPr>
        </p:nvSpPr>
        <p:spPr>
          <a:xfrm>
            <a:off x="457200" y="1628800"/>
            <a:ext cx="8229600" cy="4525963"/>
          </a:xfrm>
        </p:spPr>
        <p:txBody>
          <a:bodyPr>
            <a:normAutofit fontScale="92500" lnSpcReduction="20000"/>
          </a:bodyPr>
          <a:lstStyle/>
          <a:p>
            <a:r>
              <a:rPr lang="de-DE" dirty="0" smtClean="0"/>
              <a:t>Wenn Sie sich im Netz mitteilen, mit Freunden unterhalten, zocken oder Bilder und Videos teilen wollen, können Sie ein öffentliches, soziales Netzwerk , wie Facebook oder Google+ nutzen.</a:t>
            </a:r>
          </a:p>
          <a:p>
            <a:r>
              <a:rPr lang="de-DE" dirty="0" smtClean="0"/>
              <a:t>Da gehen Sie auf die Seite </a:t>
            </a:r>
            <a:r>
              <a:rPr lang="de-DE" dirty="0" smtClean="0">
                <a:hlinkClick r:id="rId2"/>
              </a:rPr>
              <a:t>www.facebook.de</a:t>
            </a:r>
            <a:r>
              <a:rPr lang="de-DE" dirty="0" smtClean="0"/>
              <a:t> , melden sich an und können das dann nutzen.</a:t>
            </a:r>
          </a:p>
          <a:p>
            <a:r>
              <a:rPr lang="de-DE" dirty="0" smtClean="0"/>
              <a:t>Allerdings sammelt Facebook Ihre Daten und wird vom NSA zu Analysezwecken über Personen genutzt. Auch der Chef sollte nicht unbedingt Ihr Freund auf Facebook sein, wenn Sie von Ihren Partyerlebnissen berichten wollen.</a:t>
            </a:r>
            <a:endParaRPr lang="de-DE" dirty="0"/>
          </a:p>
        </p:txBody>
      </p:sp>
    </p:spTree>
    <p:extLst>
      <p:ext uri="{BB962C8B-B14F-4D97-AF65-F5344CB8AC3E}">
        <p14:creationId xmlns:p14="http://schemas.microsoft.com/office/powerpoint/2010/main" val="355510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Soziale Netzwerke für Ihre berufliche Zukunft</a:t>
            </a:r>
            <a:endParaRPr lang="de-DE" dirty="0"/>
          </a:p>
        </p:txBody>
      </p:sp>
      <p:sp>
        <p:nvSpPr>
          <p:cNvPr id="3" name="Inhaltsplatzhalter 2"/>
          <p:cNvSpPr>
            <a:spLocks noGrp="1"/>
          </p:cNvSpPr>
          <p:nvPr>
            <p:ph idx="1"/>
          </p:nvPr>
        </p:nvSpPr>
        <p:spPr/>
        <p:txBody>
          <a:bodyPr/>
          <a:lstStyle/>
          <a:p>
            <a:r>
              <a:rPr lang="de-DE" dirty="0" smtClean="0"/>
              <a:t>Mit XING oder </a:t>
            </a:r>
            <a:r>
              <a:rPr lang="de-DE" dirty="0" err="1" smtClean="0"/>
              <a:t>Linked</a:t>
            </a:r>
            <a:r>
              <a:rPr lang="de-DE" dirty="0" smtClean="0"/>
              <a:t> In können Sie ihr Profil Arbeitgebern zur Verfügung stellen und an Gruppen und Seminaren teilnehmen.</a:t>
            </a:r>
          </a:p>
          <a:p>
            <a:r>
              <a:rPr lang="de-DE" dirty="0" smtClean="0"/>
              <a:t>Sie können auch Kontakte knüpfen, z.B. um über Vitamin B in eine Firma reinzukommen.</a:t>
            </a:r>
            <a:endParaRPr lang="de-DE" dirty="0"/>
          </a:p>
        </p:txBody>
      </p:sp>
    </p:spTree>
    <p:extLst>
      <p:ext uri="{BB962C8B-B14F-4D97-AF65-F5344CB8AC3E}">
        <p14:creationId xmlns:p14="http://schemas.microsoft.com/office/powerpoint/2010/main" val="190318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Blogging</a:t>
            </a:r>
            <a:endParaRPr lang="de-DE" dirty="0"/>
          </a:p>
        </p:txBody>
      </p:sp>
      <p:sp>
        <p:nvSpPr>
          <p:cNvPr id="3" name="Inhaltsplatzhalter 2"/>
          <p:cNvSpPr>
            <a:spLocks noGrp="1"/>
          </p:cNvSpPr>
          <p:nvPr>
            <p:ph idx="1"/>
          </p:nvPr>
        </p:nvSpPr>
        <p:spPr/>
        <p:txBody>
          <a:bodyPr/>
          <a:lstStyle/>
          <a:p>
            <a:r>
              <a:rPr lang="de-DE" dirty="0" smtClean="0"/>
              <a:t>Blogger sind Leute, die etwas übers Internet mitteilen.</a:t>
            </a:r>
          </a:p>
          <a:p>
            <a:r>
              <a:rPr lang="de-DE" dirty="0" smtClean="0"/>
              <a:t>Man kann z.B. über irgendein Thema Buch führen und das über einen </a:t>
            </a:r>
            <a:r>
              <a:rPr lang="de-DE" dirty="0" err="1" smtClean="0"/>
              <a:t>Bloggingdienst</a:t>
            </a:r>
            <a:r>
              <a:rPr lang="de-DE" dirty="0" smtClean="0"/>
              <a:t> anderen zur Verfügung stellen.</a:t>
            </a:r>
          </a:p>
          <a:p>
            <a:r>
              <a:rPr lang="de-DE" dirty="0" smtClean="0"/>
              <a:t>Ein bekannter </a:t>
            </a:r>
            <a:r>
              <a:rPr lang="de-DE" dirty="0" err="1" smtClean="0"/>
              <a:t>Bloggingdienst</a:t>
            </a:r>
            <a:r>
              <a:rPr lang="de-DE" dirty="0" smtClean="0"/>
              <a:t> ist z.B. Wordpress</a:t>
            </a:r>
            <a:endParaRPr lang="de-DE" dirty="0"/>
          </a:p>
        </p:txBody>
      </p:sp>
    </p:spTree>
    <p:extLst>
      <p:ext uri="{BB962C8B-B14F-4D97-AF65-F5344CB8AC3E}">
        <p14:creationId xmlns:p14="http://schemas.microsoft.com/office/powerpoint/2010/main" val="174113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Provider, FTP und </a:t>
            </a:r>
            <a:r>
              <a:rPr lang="de-DE" dirty="0" err="1" smtClean="0"/>
              <a:t>ranking</a:t>
            </a:r>
            <a:endParaRPr lang="de-DE" dirty="0"/>
          </a:p>
        </p:txBody>
      </p:sp>
      <p:sp>
        <p:nvSpPr>
          <p:cNvPr id="3" name="Textplatzhalter 2"/>
          <p:cNvSpPr>
            <a:spLocks noGrp="1"/>
          </p:cNvSpPr>
          <p:nvPr>
            <p:ph type="body" idx="1"/>
          </p:nvPr>
        </p:nvSpPr>
        <p:spPr/>
        <p:txBody>
          <a:bodyPr/>
          <a:lstStyle/>
          <a:p>
            <a:r>
              <a:rPr lang="de-DE" dirty="0" smtClean="0"/>
              <a:t>Webseiten online stellen</a:t>
            </a:r>
            <a:endParaRPr lang="de-DE" dirty="0"/>
          </a:p>
        </p:txBody>
      </p:sp>
    </p:spTree>
    <p:extLst>
      <p:ext uri="{BB962C8B-B14F-4D97-AF65-F5344CB8AC3E}">
        <p14:creationId xmlns:p14="http://schemas.microsoft.com/office/powerpoint/2010/main" val="419608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ein Provider</a:t>
            </a:r>
            <a:endParaRPr lang="de-DE" dirty="0"/>
          </a:p>
        </p:txBody>
      </p:sp>
      <p:sp>
        <p:nvSpPr>
          <p:cNvPr id="3" name="Inhaltsplatzhalter 2"/>
          <p:cNvSpPr>
            <a:spLocks noGrp="1"/>
          </p:cNvSpPr>
          <p:nvPr>
            <p:ph idx="1"/>
          </p:nvPr>
        </p:nvSpPr>
        <p:spPr/>
        <p:txBody>
          <a:bodyPr>
            <a:normAutofit fontScale="92500"/>
          </a:bodyPr>
          <a:lstStyle/>
          <a:p>
            <a:r>
              <a:rPr lang="de-DE" dirty="0" smtClean="0"/>
              <a:t>Ein Provider ist ein Unternehmen, das gegen Geld, Webspace auf einem Server zur Verfügung stellt</a:t>
            </a:r>
          </a:p>
          <a:p>
            <a:r>
              <a:rPr lang="de-DE" dirty="0" smtClean="0"/>
              <a:t>Sie müssen mit dem Provider einen Vertrag abschließen, um auf dem Webspace ihre Webseiten hochzuladen.</a:t>
            </a:r>
          </a:p>
          <a:p>
            <a:r>
              <a:rPr lang="de-DE" dirty="0" smtClean="0"/>
              <a:t>Einige Provider bieten Zusatztools, wie z.B. die Möglichkeit </a:t>
            </a:r>
            <a:r>
              <a:rPr lang="de-DE" dirty="0" err="1" smtClean="0"/>
              <a:t>php</a:t>
            </a:r>
            <a:r>
              <a:rPr lang="de-DE" dirty="0" smtClean="0"/>
              <a:t> und MySQL zu nutzen oder auch CMS oder vorgefertigte Webshops zu verwenden.</a:t>
            </a:r>
            <a:endParaRPr lang="de-DE" dirty="0"/>
          </a:p>
        </p:txBody>
      </p:sp>
    </p:spTree>
    <p:extLst>
      <p:ext uri="{BB962C8B-B14F-4D97-AF65-F5344CB8AC3E}">
        <p14:creationId xmlns:p14="http://schemas.microsoft.com/office/powerpoint/2010/main" val="71867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Was kostet es im Homepage eine Internetpräsenz</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Es gibt Dienst, bei denen Sie reine HTML – Pages  oder mit dem Webbaukasten erstellte Seiten umsonst ins Internet setzen können.</a:t>
            </a:r>
          </a:p>
          <a:p>
            <a:pPr lvl="1"/>
            <a:r>
              <a:rPr lang="de-DE" dirty="0" smtClean="0"/>
              <a:t>Zusatz beim Kauf eines MAGIX – Produkt</a:t>
            </a:r>
          </a:p>
          <a:p>
            <a:pPr lvl="1"/>
            <a:r>
              <a:rPr lang="de-DE" dirty="0"/>
              <a:t> </a:t>
            </a:r>
            <a:r>
              <a:rPr lang="de-DE" dirty="0" err="1" smtClean="0"/>
              <a:t>beepworld</a:t>
            </a:r>
            <a:endParaRPr lang="de-DE" dirty="0" smtClean="0"/>
          </a:p>
          <a:p>
            <a:pPr lvl="1"/>
            <a:r>
              <a:rPr lang="de-DE" dirty="0" smtClean="0"/>
              <a:t>Zahlreiche Dienste</a:t>
            </a:r>
          </a:p>
          <a:p>
            <a:r>
              <a:rPr lang="de-DE" dirty="0" smtClean="0"/>
              <a:t>Günstige Anbieter von Seiten mit CMS, Webshop, </a:t>
            </a:r>
            <a:r>
              <a:rPr lang="de-DE" dirty="0" err="1" smtClean="0"/>
              <a:t>PHPMyAdmin</a:t>
            </a:r>
            <a:r>
              <a:rPr lang="de-DE" dirty="0" smtClean="0"/>
              <a:t>, </a:t>
            </a:r>
            <a:r>
              <a:rPr lang="de-DE" dirty="0" err="1" smtClean="0"/>
              <a:t>php</a:t>
            </a:r>
            <a:r>
              <a:rPr lang="de-DE" dirty="0" smtClean="0"/>
              <a:t> und PERL gibt es ab 40 € pro Jahr, z.B. </a:t>
            </a:r>
            <a:r>
              <a:rPr lang="de-DE" dirty="0" err="1" smtClean="0"/>
              <a:t>Alfahosting</a:t>
            </a:r>
            <a:r>
              <a:rPr lang="de-DE" dirty="0" smtClean="0"/>
              <a:t> .</a:t>
            </a:r>
          </a:p>
          <a:p>
            <a:r>
              <a:rPr lang="de-DE" dirty="0"/>
              <a:t>T</a:t>
            </a:r>
            <a:r>
              <a:rPr lang="de-DE" dirty="0" smtClean="0"/>
              <a:t>eure Anbieter, wie die Telekom verlangen zwischen 25 und 50 € im Monat, bieten dann aber auch einiges zusätzlich, wie Videoportale und gute , einfache Baukastensysteme und sehr viel Speicherplatz auf der Cloud.</a:t>
            </a:r>
          </a:p>
        </p:txBody>
      </p:sp>
    </p:spTree>
    <p:extLst>
      <p:ext uri="{BB962C8B-B14F-4D97-AF65-F5344CB8AC3E}">
        <p14:creationId xmlns:p14="http://schemas.microsoft.com/office/powerpoint/2010/main" val="263569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ftp</a:t>
            </a:r>
            <a:endParaRPr lang="de-DE" dirty="0"/>
          </a:p>
        </p:txBody>
      </p:sp>
      <p:sp>
        <p:nvSpPr>
          <p:cNvPr id="3" name="Inhaltsplatzhalter 2"/>
          <p:cNvSpPr>
            <a:spLocks noGrp="1"/>
          </p:cNvSpPr>
          <p:nvPr>
            <p:ph idx="1"/>
          </p:nvPr>
        </p:nvSpPr>
        <p:spPr/>
        <p:txBody>
          <a:bodyPr/>
          <a:lstStyle/>
          <a:p>
            <a:r>
              <a:rPr lang="de-DE" dirty="0" smtClean="0"/>
              <a:t>ftp ist das sogenannte </a:t>
            </a:r>
            <a:r>
              <a:rPr lang="de-DE" dirty="0" err="1" smtClean="0"/>
              <a:t>file</a:t>
            </a:r>
            <a:r>
              <a:rPr lang="de-DE" dirty="0" smtClean="0"/>
              <a:t> </a:t>
            </a:r>
            <a:r>
              <a:rPr lang="de-DE" dirty="0" err="1" smtClean="0"/>
              <a:t>transfer</a:t>
            </a:r>
            <a:r>
              <a:rPr lang="de-DE" dirty="0" smtClean="0"/>
              <a:t> </a:t>
            </a:r>
            <a:r>
              <a:rPr lang="de-DE" dirty="0" err="1" smtClean="0"/>
              <a:t>protocol</a:t>
            </a:r>
            <a:r>
              <a:rPr lang="de-DE" dirty="0" smtClean="0"/>
              <a:t>, zu deutsch Datentransferprotokoll.</a:t>
            </a:r>
          </a:p>
          <a:p>
            <a:r>
              <a:rPr lang="de-DE" dirty="0" smtClean="0"/>
              <a:t>Es ermöglicht den Upload einer Webseite auf den Server und somit die Bereitstellung der Seite(n) im World </a:t>
            </a:r>
            <a:r>
              <a:rPr lang="de-DE" dirty="0" err="1" smtClean="0"/>
              <a:t>wide</a:t>
            </a:r>
            <a:r>
              <a:rPr lang="de-DE" dirty="0" smtClean="0"/>
              <a:t> web</a:t>
            </a:r>
          </a:p>
          <a:p>
            <a:r>
              <a:rPr lang="de-DE" dirty="0" smtClean="0"/>
              <a:t>Ein ftp-Server ist ein wesentlicher Bestandteil des Webvertrages und wird vom Provider zur Verfügung gestellt.</a:t>
            </a:r>
            <a:endParaRPr lang="de-DE" dirty="0"/>
          </a:p>
        </p:txBody>
      </p:sp>
    </p:spTree>
    <p:extLst>
      <p:ext uri="{BB962C8B-B14F-4D97-AF65-F5344CB8AC3E}">
        <p14:creationId xmlns:p14="http://schemas.microsoft.com/office/powerpoint/2010/main" val="30252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a:t>
            </a:r>
            <a:r>
              <a:rPr lang="de-DE" dirty="0" err="1" smtClean="0"/>
              <a:t>ranking</a:t>
            </a:r>
            <a:endParaRPr lang="de-DE" dirty="0"/>
          </a:p>
        </p:txBody>
      </p:sp>
      <p:sp>
        <p:nvSpPr>
          <p:cNvPr id="3" name="Inhaltsplatzhalter 2"/>
          <p:cNvSpPr>
            <a:spLocks noGrp="1"/>
          </p:cNvSpPr>
          <p:nvPr>
            <p:ph idx="1"/>
          </p:nvPr>
        </p:nvSpPr>
        <p:spPr/>
        <p:txBody>
          <a:bodyPr>
            <a:normAutofit lnSpcReduction="10000"/>
          </a:bodyPr>
          <a:lstStyle/>
          <a:p>
            <a:r>
              <a:rPr lang="de-DE" dirty="0" smtClean="0"/>
              <a:t>Sie müssen mit Google </a:t>
            </a:r>
            <a:r>
              <a:rPr lang="de-DE" dirty="0" err="1" smtClean="0"/>
              <a:t>adsense</a:t>
            </a:r>
            <a:r>
              <a:rPr lang="de-DE" dirty="0" smtClean="0"/>
              <a:t> einen Vertrag abschließen, damit durch die Metaangaben die auf ihrer Homepage im Head-Bereich, ihre Seite von den Suchmaschinen , wie Bing oder Google gefunden wird.</a:t>
            </a:r>
          </a:p>
          <a:p>
            <a:r>
              <a:rPr lang="de-DE" dirty="0" smtClean="0"/>
              <a:t>Ein gutes </a:t>
            </a:r>
            <a:r>
              <a:rPr lang="de-DE" dirty="0" err="1" smtClean="0"/>
              <a:t>ranking</a:t>
            </a:r>
            <a:r>
              <a:rPr lang="de-DE" dirty="0" smtClean="0"/>
              <a:t> bedeutet, dass Ihre Homepage leicht gefunden wird, d.h. sie nicht 20 mal Blättern müssen, um Ihre Seite in der Suchmaschine zu finden.</a:t>
            </a:r>
            <a:endParaRPr lang="de-DE" dirty="0"/>
          </a:p>
        </p:txBody>
      </p:sp>
    </p:spTree>
    <p:extLst>
      <p:ext uri="{BB962C8B-B14F-4D97-AF65-F5344CB8AC3E}">
        <p14:creationId xmlns:p14="http://schemas.microsoft.com/office/powerpoint/2010/main" val="155758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p:txBody>
          <a:bodyPr/>
          <a:lstStyle/>
          <a:p>
            <a:r>
              <a:rPr lang="de-DE" dirty="0" smtClean="0">
                <a:hlinkClick r:id="rId2"/>
              </a:rPr>
              <a:t>www.selhtml.org</a:t>
            </a:r>
            <a:endParaRPr lang="de-DE" dirty="0" smtClean="0"/>
          </a:p>
          <a:p>
            <a:r>
              <a:rPr lang="de-DE" dirty="0" smtClean="0">
                <a:hlinkClick r:id="rId3"/>
              </a:rPr>
              <a:t>www.avoigts.de</a:t>
            </a:r>
            <a:endParaRPr lang="de-DE" dirty="0" smtClean="0"/>
          </a:p>
          <a:p>
            <a:r>
              <a:rPr lang="de-DE" dirty="0" smtClean="0">
                <a:hlinkClick r:id="rId4"/>
              </a:rPr>
              <a:t>www.filehorse.com</a:t>
            </a:r>
            <a:endParaRPr lang="de-DE" dirty="0" smtClean="0"/>
          </a:p>
          <a:p>
            <a:r>
              <a:rPr lang="de-DE" dirty="0" smtClean="0"/>
              <a:t>Webpräsenz von Notepad++</a:t>
            </a:r>
          </a:p>
          <a:p>
            <a:endParaRPr lang="de-DE" dirty="0" smtClean="0"/>
          </a:p>
          <a:p>
            <a:endParaRPr lang="de-DE" dirty="0" smtClean="0"/>
          </a:p>
          <a:p>
            <a:endParaRPr lang="de-DE" dirty="0"/>
          </a:p>
        </p:txBody>
      </p:sp>
    </p:spTree>
    <p:extLst>
      <p:ext uri="{BB962C8B-B14F-4D97-AF65-F5344CB8AC3E}">
        <p14:creationId xmlns:p14="http://schemas.microsoft.com/office/powerpoint/2010/main" val="93781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a:t>
            </a:r>
            <a:endParaRPr lang="de-DE" dirty="0"/>
          </a:p>
        </p:txBody>
      </p:sp>
      <p:sp>
        <p:nvSpPr>
          <p:cNvPr id="3" name="Inhaltsplatzhalter 2"/>
          <p:cNvSpPr>
            <a:spLocks noGrp="1"/>
          </p:cNvSpPr>
          <p:nvPr>
            <p:ph idx="1"/>
          </p:nvPr>
        </p:nvSpPr>
        <p:spPr/>
        <p:txBody>
          <a:bodyPr/>
          <a:lstStyle/>
          <a:p>
            <a:r>
              <a:rPr lang="de-DE" dirty="0" smtClean="0"/>
              <a:t>Jetzt wissen Sie, was eine Homepage ist und was es für Möglichkeiten gibt, sie im Netz zu programmieren.</a:t>
            </a:r>
          </a:p>
          <a:p>
            <a:endParaRPr lang="de-DE" dirty="0"/>
          </a:p>
        </p:txBody>
      </p:sp>
    </p:spTree>
    <p:extLst>
      <p:ext uri="{BB962C8B-B14F-4D97-AF65-F5344CB8AC3E}">
        <p14:creationId xmlns:p14="http://schemas.microsoft.com/office/powerpoint/2010/main" val="24469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Programmieren von Webseiten</a:t>
            </a:r>
            <a:endParaRPr lang="de-DE" dirty="0"/>
          </a:p>
        </p:txBody>
      </p:sp>
      <p:sp>
        <p:nvSpPr>
          <p:cNvPr id="3" name="Inhaltsplatzhalter 2"/>
          <p:cNvSpPr>
            <a:spLocks noGrp="1"/>
          </p:cNvSpPr>
          <p:nvPr>
            <p:ph idx="1"/>
          </p:nvPr>
        </p:nvSpPr>
        <p:spPr/>
        <p:txBody>
          <a:bodyPr/>
          <a:lstStyle/>
          <a:p>
            <a:r>
              <a:rPr lang="de-DE" dirty="0" smtClean="0"/>
              <a:t>Wenn Sie wirklich der Herrscher über ihre Webseite sein wollen und dynamische, formatierte Inhalte , Datenbankzugriff und aufwendigere Projekte, wie Plattformen, ihr eigenes CMS oder Dienste, so wie dynamische Grafiken oder Onlinespiele anbieten wollen, dann programmieren Sie doch ihre Webseite.</a:t>
            </a:r>
          </a:p>
          <a:p>
            <a:pPr marL="0" indent="0">
              <a:buNone/>
            </a:pPr>
            <a:r>
              <a:rPr lang="de-DE" dirty="0" smtClean="0"/>
              <a:t> </a:t>
            </a:r>
            <a:endParaRPr lang="de-DE" dirty="0"/>
          </a:p>
        </p:txBody>
      </p:sp>
    </p:spTree>
    <p:extLst>
      <p:ext uri="{BB962C8B-B14F-4D97-AF65-F5344CB8AC3E}">
        <p14:creationId xmlns:p14="http://schemas.microsoft.com/office/powerpoint/2010/main" val="133057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Crashkurs HTML</a:t>
            </a:r>
            <a:endParaRPr lang="de-DE" dirty="0"/>
          </a:p>
        </p:txBody>
      </p:sp>
      <p:sp>
        <p:nvSpPr>
          <p:cNvPr id="3" name="Untertitel 2"/>
          <p:cNvSpPr>
            <a:spLocks noGrp="1"/>
          </p:cNvSpPr>
          <p:nvPr>
            <p:ph type="subTitle" idx="1"/>
          </p:nvPr>
        </p:nvSpPr>
        <p:spPr/>
        <p:txBody>
          <a:bodyPr/>
          <a:lstStyle/>
          <a:p>
            <a:r>
              <a:rPr lang="de-DE" dirty="0" smtClean="0"/>
              <a:t>Grundlagen der grundlegendsten Sprache im Worldwide Web</a:t>
            </a:r>
            <a:endParaRPr lang="de-DE" dirty="0"/>
          </a:p>
        </p:txBody>
      </p:sp>
    </p:spTree>
    <p:extLst>
      <p:ext uri="{BB962C8B-B14F-4D97-AF65-F5344CB8AC3E}">
        <p14:creationId xmlns:p14="http://schemas.microsoft.com/office/powerpoint/2010/main" val="260531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HTML</a:t>
            </a:r>
            <a:endParaRPr lang="de-DE" dirty="0"/>
          </a:p>
        </p:txBody>
      </p:sp>
      <p:sp>
        <p:nvSpPr>
          <p:cNvPr id="3" name="Inhaltsplatzhalter 2"/>
          <p:cNvSpPr>
            <a:spLocks noGrp="1"/>
          </p:cNvSpPr>
          <p:nvPr>
            <p:ph idx="1"/>
          </p:nvPr>
        </p:nvSpPr>
        <p:spPr/>
        <p:txBody>
          <a:bodyPr>
            <a:normAutofit lnSpcReduction="10000"/>
          </a:bodyPr>
          <a:lstStyle/>
          <a:p>
            <a:r>
              <a:rPr lang="de-DE" dirty="0" smtClean="0"/>
              <a:t>HTML ist eine relativ leicht zu erlernende statische Formatierungssprache, die verwendet wird, um normalen Text und auch den Hintergrund passend darzustellen.</a:t>
            </a:r>
          </a:p>
          <a:p>
            <a:r>
              <a:rPr lang="de-DE" dirty="0" smtClean="0"/>
              <a:t>Hierfür wird der Text zwischen 2 HTML – Befehle, so genannte Tags gestellt.</a:t>
            </a:r>
          </a:p>
          <a:p>
            <a:r>
              <a:rPr lang="de-DE" dirty="0" smtClean="0"/>
              <a:t>Wenn Sie fortgeschritten sind und nur ein paar Tipps benötigen, bekommen Sie die auf </a:t>
            </a:r>
            <a:r>
              <a:rPr lang="de-DE" dirty="0" smtClean="0">
                <a:hlinkClick r:id="rId2"/>
              </a:rPr>
              <a:t>www.selfhtml.org</a:t>
            </a:r>
            <a:endParaRPr lang="de-DE" dirty="0" smtClean="0"/>
          </a:p>
          <a:p>
            <a:pPr marL="0" indent="0">
              <a:buNone/>
            </a:pPr>
            <a:endParaRPr lang="de-DE" dirty="0"/>
          </a:p>
        </p:txBody>
      </p:sp>
    </p:spTree>
    <p:extLst>
      <p:ext uri="{BB962C8B-B14F-4D97-AF65-F5344CB8AC3E}">
        <p14:creationId xmlns:p14="http://schemas.microsoft.com/office/powerpoint/2010/main" val="82978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3074</Words>
  <Application>Microsoft Office PowerPoint</Application>
  <PresentationFormat>Bildschirmpräsentation (4:3)</PresentationFormat>
  <Paragraphs>271</Paragraphs>
  <Slides>69</Slides>
  <Notes>0</Notes>
  <HiddenSlides>0</HiddenSlides>
  <MMClips>0</MMClips>
  <ScaleCrop>false</ScaleCrop>
  <HeadingPairs>
    <vt:vector size="4" baseType="variant">
      <vt:variant>
        <vt:lpstr>Design</vt:lpstr>
      </vt:variant>
      <vt:variant>
        <vt:i4>1</vt:i4>
      </vt:variant>
      <vt:variant>
        <vt:lpstr>Folientitel</vt:lpstr>
      </vt:variant>
      <vt:variant>
        <vt:i4>69</vt:i4>
      </vt:variant>
    </vt:vector>
  </HeadingPairs>
  <TitlesOfParts>
    <vt:vector size="70" baseType="lpstr">
      <vt:lpstr>Larissa</vt:lpstr>
      <vt:lpstr>Webseitengestaltung für Anfänger</vt:lpstr>
      <vt:lpstr>Vorkenntnisse</vt:lpstr>
      <vt:lpstr>Was ist eine Webseite</vt:lpstr>
      <vt:lpstr>Was kann ich sichtbar machen</vt:lpstr>
      <vt:lpstr>Was sind statische und dynamische Inhalte</vt:lpstr>
      <vt:lpstr>Wer verwendet was</vt:lpstr>
      <vt:lpstr>Programmieren von Webseiten</vt:lpstr>
      <vt:lpstr>Crashkurs HTML</vt:lpstr>
      <vt:lpstr>Was ist HTML</vt:lpstr>
      <vt:lpstr>Das Grundgerüst</vt:lpstr>
      <vt:lpstr>PowerPoint-Präsentation</vt:lpstr>
      <vt:lpstr>PowerPoint-Präsentation</vt:lpstr>
      <vt:lpstr>Der Body</vt:lpstr>
      <vt:lpstr>Wichtige Tags</vt:lpstr>
      <vt:lpstr>Die wichtigsten Formatierwerkzeuge</vt:lpstr>
      <vt:lpstr>Textstrukturierung</vt:lpstr>
      <vt:lpstr>Trennlinien</vt:lpstr>
      <vt:lpstr>Listen</vt:lpstr>
      <vt:lpstr>Beschreibende Listen</vt:lpstr>
      <vt:lpstr>Tabellen</vt:lpstr>
      <vt:lpstr>PowerPoint-Präsentation</vt:lpstr>
      <vt:lpstr>PowerPoint-Präsentation</vt:lpstr>
      <vt:lpstr>Links</vt:lpstr>
      <vt:lpstr>Bilder einfügen</vt:lpstr>
      <vt:lpstr>Weitere Webtechnologien</vt:lpstr>
      <vt:lpstr>Editoren</vt:lpstr>
      <vt:lpstr>Bekannte Editoren für Websprachen</vt:lpstr>
      <vt:lpstr>PowerPoint-Präsentation</vt:lpstr>
      <vt:lpstr>Notepad ++</vt:lpstr>
      <vt:lpstr>XAMPP</vt:lpstr>
      <vt:lpstr>Was ist XAMPP</vt:lpstr>
      <vt:lpstr>PowerPoint-Präsentation</vt:lpstr>
      <vt:lpstr>Beispiele</vt:lpstr>
      <vt:lpstr>Einrichten von XAMPP</vt:lpstr>
      <vt:lpstr>Formularerstellung mit HTML und Auswertung mit php</vt:lpstr>
      <vt:lpstr>Das Gerüst von Formularen</vt:lpstr>
      <vt:lpstr>Auswertung dieses Formulars</vt:lpstr>
      <vt:lpstr>Weitere Arten von Formularbausteinen</vt:lpstr>
      <vt:lpstr>Javascript zur Eingabeverbesserungsaufforderung</vt:lpstr>
      <vt:lpstr>Grundlegende Regeln</vt:lpstr>
      <vt:lpstr>Eventhandler</vt:lpstr>
      <vt:lpstr>Aufrufen des Skripts durch ein Formular</vt:lpstr>
      <vt:lpstr>Erklärung des Skripts</vt:lpstr>
      <vt:lpstr>Weiteres</vt:lpstr>
      <vt:lpstr>Beispiel</vt:lpstr>
      <vt:lpstr>Einführung in die Programmierung mit Javascript</vt:lpstr>
      <vt:lpstr>Schleifen</vt:lpstr>
      <vt:lpstr>Kontrollstrukturen</vt:lpstr>
      <vt:lpstr>Formatierung mit css</vt:lpstr>
      <vt:lpstr>Grundstruktur</vt:lpstr>
      <vt:lpstr>Wie kann man Webseiten ähnlich grafisch gestalten?</vt:lpstr>
      <vt:lpstr>Der Code dazu</vt:lpstr>
      <vt:lpstr>Erklärungen</vt:lpstr>
      <vt:lpstr>Datenbankerstellung mit Mysql mithilfe von phypmyadmin</vt:lpstr>
      <vt:lpstr>WAS ist SQL</vt:lpstr>
      <vt:lpstr>Die wichtigsten Befehle</vt:lpstr>
      <vt:lpstr>Screenshot</vt:lpstr>
      <vt:lpstr>So gehen Sie online</vt:lpstr>
      <vt:lpstr>Onlinedienste</vt:lpstr>
      <vt:lpstr>Facebook</vt:lpstr>
      <vt:lpstr>Soziale Netzwerke für Ihre berufliche Zukunft</vt:lpstr>
      <vt:lpstr>Blogging</vt:lpstr>
      <vt:lpstr>Provider, FTP und ranking</vt:lpstr>
      <vt:lpstr>Was ist ein Provider</vt:lpstr>
      <vt:lpstr>Was kostet es im Homepage eine Internetpräsenz</vt:lpstr>
      <vt:lpstr>Was ist ftp</vt:lpstr>
      <vt:lpstr>Was ist ranking</vt:lpstr>
      <vt:lpstr>Quellen</vt:lpstr>
      <vt:lpstr>Fazit</vt:lpstr>
    </vt:vector>
  </TitlesOfParts>
  <Company>Klinikum der Universitaet Muenchen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Webseitengestaltung für Anfänger</dc:title>
  <dc:creator>g-atpat</dc:creator>
  <cp:lastModifiedBy>g-atpat</cp:lastModifiedBy>
  <cp:revision>48</cp:revision>
  <dcterms:created xsi:type="dcterms:W3CDTF">2015-11-02T10:06:00Z</dcterms:created>
  <dcterms:modified xsi:type="dcterms:W3CDTF">2015-11-13T09:38:26Z</dcterms:modified>
</cp:coreProperties>
</file>